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773" r:id="rId2"/>
    <p:sldId id="774" r:id="rId3"/>
    <p:sldId id="775" r:id="rId4"/>
    <p:sldId id="798" r:id="rId5"/>
    <p:sldId id="835" r:id="rId6"/>
    <p:sldId id="734" r:id="rId7"/>
    <p:sldId id="735" r:id="rId8"/>
    <p:sldId id="284" r:id="rId9"/>
    <p:sldId id="285" r:id="rId10"/>
    <p:sldId id="286" r:id="rId11"/>
    <p:sldId id="314" r:id="rId12"/>
    <p:sldId id="328" r:id="rId13"/>
    <p:sldId id="736" r:id="rId14"/>
    <p:sldId id="333" r:id="rId15"/>
    <p:sldId id="799" r:id="rId16"/>
    <p:sldId id="800" r:id="rId17"/>
    <p:sldId id="801" r:id="rId18"/>
    <p:sldId id="802" r:id="rId19"/>
    <p:sldId id="803" r:id="rId20"/>
    <p:sldId id="804" r:id="rId21"/>
    <p:sldId id="805" r:id="rId22"/>
    <p:sldId id="730" r:id="rId23"/>
    <p:sldId id="806" r:id="rId24"/>
    <p:sldId id="807" r:id="rId25"/>
    <p:sldId id="808" r:id="rId26"/>
    <p:sldId id="809" r:id="rId27"/>
    <p:sldId id="833" r:id="rId28"/>
    <p:sldId id="810" r:id="rId29"/>
    <p:sldId id="811" r:id="rId30"/>
    <p:sldId id="812" r:id="rId31"/>
    <p:sldId id="834" r:id="rId32"/>
    <p:sldId id="830" r:id="rId33"/>
    <p:sldId id="814" r:id="rId34"/>
    <p:sldId id="816" r:id="rId35"/>
    <p:sldId id="817" r:id="rId36"/>
    <p:sldId id="818" r:id="rId37"/>
    <p:sldId id="819" r:id="rId38"/>
    <p:sldId id="820" r:id="rId39"/>
    <p:sldId id="821" r:id="rId40"/>
    <p:sldId id="822" r:id="rId41"/>
    <p:sldId id="823" r:id="rId42"/>
    <p:sldId id="824" r:id="rId43"/>
    <p:sldId id="832" r:id="rId44"/>
    <p:sldId id="836" r:id="rId45"/>
    <p:sldId id="719" r:id="rId46"/>
    <p:sldId id="769" r:id="rId47"/>
    <p:sldId id="781" r:id="rId48"/>
    <p:sldId id="782" r:id="rId49"/>
    <p:sldId id="784" r:id="rId50"/>
    <p:sldId id="785" r:id="rId51"/>
    <p:sldId id="770" r:id="rId52"/>
    <p:sldId id="772"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553"/>
  </p:normalViewPr>
  <p:slideViewPr>
    <p:cSldViewPr snapToGrid="0" snapToObjects="1">
      <p:cViewPr varScale="1">
        <p:scale>
          <a:sx n="57" d="100"/>
          <a:sy n="57" d="100"/>
        </p:scale>
        <p:origin x="9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556A8-6435-40B9-AEC3-8EDF47EB382A}" type="doc">
      <dgm:prSet loTypeId="urn:microsoft.com/office/officeart/2005/8/layout/venn1" loCatId="relationship" qsTypeId="urn:microsoft.com/office/officeart/2005/8/quickstyle/simple1" qsCatId="simple" csTypeId="urn:microsoft.com/office/officeart/2005/8/colors/accent1_2" csCatId="accent1" phldr="1"/>
      <dgm:spPr/>
    </dgm:pt>
    <dgm:pt modelId="{F4405158-792E-47F7-8B5B-3C3A17C353D4}">
      <dgm:prSet phldrT="[Text]"/>
      <dgm:spPr/>
      <dgm:t>
        <a:bodyPr/>
        <a:lstStyle/>
        <a:p>
          <a:r>
            <a:rPr lang="en-US" dirty="0">
              <a:solidFill>
                <a:schemeClr val="bg1"/>
              </a:solidFill>
            </a:rPr>
            <a:t>The Thinker</a:t>
          </a:r>
        </a:p>
      </dgm:t>
    </dgm:pt>
    <dgm:pt modelId="{E9898B09-3452-4C62-9B30-286AEE534F7D}" type="parTrans" cxnId="{1EFB8FC3-D437-41B9-962F-2D0E03FD256B}">
      <dgm:prSet/>
      <dgm:spPr/>
      <dgm:t>
        <a:bodyPr/>
        <a:lstStyle/>
        <a:p>
          <a:endParaRPr lang="en-US"/>
        </a:p>
      </dgm:t>
    </dgm:pt>
    <dgm:pt modelId="{F07E129F-388A-41B7-9AE1-85D0B38A3CE5}" type="sibTrans" cxnId="{1EFB8FC3-D437-41B9-962F-2D0E03FD256B}">
      <dgm:prSet/>
      <dgm:spPr/>
      <dgm:t>
        <a:bodyPr/>
        <a:lstStyle/>
        <a:p>
          <a:endParaRPr lang="en-US"/>
        </a:p>
      </dgm:t>
    </dgm:pt>
    <dgm:pt modelId="{4B41BE7E-F97B-4FDA-9B46-EE098C6F217C}">
      <dgm:prSet phldrT="[Text]"/>
      <dgm:spPr/>
      <dgm:t>
        <a:bodyPr/>
        <a:lstStyle/>
        <a:p>
          <a:r>
            <a:rPr lang="en-US" dirty="0"/>
            <a:t>The Doer</a:t>
          </a:r>
        </a:p>
      </dgm:t>
    </dgm:pt>
    <dgm:pt modelId="{BD43A958-7C57-4575-A629-07918EDDB543}" type="parTrans" cxnId="{AB9A200B-E5C2-4B1E-8C80-55BD47615DDF}">
      <dgm:prSet/>
      <dgm:spPr/>
      <dgm:t>
        <a:bodyPr/>
        <a:lstStyle/>
        <a:p>
          <a:endParaRPr lang="en-US"/>
        </a:p>
      </dgm:t>
    </dgm:pt>
    <dgm:pt modelId="{00C81290-1479-44B2-B125-EA347E1CFA6E}" type="sibTrans" cxnId="{AB9A200B-E5C2-4B1E-8C80-55BD47615DDF}">
      <dgm:prSet/>
      <dgm:spPr/>
      <dgm:t>
        <a:bodyPr/>
        <a:lstStyle/>
        <a:p>
          <a:endParaRPr lang="en-US"/>
        </a:p>
      </dgm:t>
    </dgm:pt>
    <dgm:pt modelId="{3C181535-4E0F-4E54-83A6-879FD7BA185D}">
      <dgm:prSet phldrT="[Text]"/>
      <dgm:spPr/>
      <dgm:t>
        <a:bodyPr/>
        <a:lstStyle/>
        <a:p>
          <a:r>
            <a:rPr lang="en-US" dirty="0"/>
            <a:t>The Minimizer</a:t>
          </a:r>
        </a:p>
      </dgm:t>
    </dgm:pt>
    <dgm:pt modelId="{3F6CD6A7-EE5C-4B8D-BE66-919991AFE745}" type="parTrans" cxnId="{1DBD925F-D697-4AC4-B079-BB4FCF911C2C}">
      <dgm:prSet/>
      <dgm:spPr/>
      <dgm:t>
        <a:bodyPr/>
        <a:lstStyle/>
        <a:p>
          <a:endParaRPr lang="en-US"/>
        </a:p>
      </dgm:t>
    </dgm:pt>
    <dgm:pt modelId="{E70AF94E-C646-4C28-B51D-E7410CBEDAD9}" type="sibTrans" cxnId="{1DBD925F-D697-4AC4-B079-BB4FCF911C2C}">
      <dgm:prSet/>
      <dgm:spPr/>
      <dgm:t>
        <a:bodyPr/>
        <a:lstStyle/>
        <a:p>
          <a:endParaRPr lang="en-US"/>
        </a:p>
      </dgm:t>
    </dgm:pt>
    <dgm:pt modelId="{DA0B85EF-BC3C-487D-9238-7D421BE3A6BE}">
      <dgm:prSet phldrT="[Text]"/>
      <dgm:spPr/>
      <dgm:t>
        <a:bodyPr/>
        <a:lstStyle/>
        <a:p>
          <a:r>
            <a:rPr lang="en-US" dirty="0"/>
            <a:t>The Believer</a:t>
          </a:r>
        </a:p>
      </dgm:t>
    </dgm:pt>
    <dgm:pt modelId="{8903F7F7-E67C-46BF-8349-76DFCCCBA538}" type="parTrans" cxnId="{3E3DBAE0-704F-41EA-81CB-87D0545319BD}">
      <dgm:prSet/>
      <dgm:spPr/>
      <dgm:t>
        <a:bodyPr/>
        <a:lstStyle/>
        <a:p>
          <a:endParaRPr lang="en-US"/>
        </a:p>
      </dgm:t>
    </dgm:pt>
    <dgm:pt modelId="{8EB547C3-39F9-4F34-B9A1-68C049012818}" type="sibTrans" cxnId="{3E3DBAE0-704F-41EA-81CB-87D0545319BD}">
      <dgm:prSet/>
      <dgm:spPr/>
      <dgm:t>
        <a:bodyPr/>
        <a:lstStyle/>
        <a:p>
          <a:endParaRPr lang="en-US"/>
        </a:p>
      </dgm:t>
    </dgm:pt>
    <dgm:pt modelId="{04EA97DE-5025-4325-8DF8-60244576BD1B}">
      <dgm:prSet phldrT="[Text]"/>
      <dgm:spPr/>
      <dgm:t>
        <a:bodyPr/>
        <a:lstStyle/>
        <a:p>
          <a:r>
            <a:rPr lang="en-US" dirty="0"/>
            <a:t>The Fairness Seeker</a:t>
          </a:r>
        </a:p>
      </dgm:t>
    </dgm:pt>
    <dgm:pt modelId="{6C3AC1C8-3548-47FD-8E52-28B09616924A}" type="parTrans" cxnId="{27CADEF9-2024-4F47-A1CA-7BC5E63D83AF}">
      <dgm:prSet/>
      <dgm:spPr/>
      <dgm:t>
        <a:bodyPr/>
        <a:lstStyle/>
        <a:p>
          <a:endParaRPr lang="en-US"/>
        </a:p>
      </dgm:t>
    </dgm:pt>
    <dgm:pt modelId="{CDAF64BF-CC3C-4B5F-87E2-C1D8FB4257C3}" type="sibTrans" cxnId="{27CADEF9-2024-4F47-A1CA-7BC5E63D83AF}">
      <dgm:prSet/>
      <dgm:spPr/>
      <dgm:t>
        <a:bodyPr/>
        <a:lstStyle/>
        <a:p>
          <a:endParaRPr lang="en-US"/>
        </a:p>
      </dgm:t>
    </dgm:pt>
    <dgm:pt modelId="{20CA6FBC-2244-49E9-BC66-FE063678D45A}" type="pres">
      <dgm:prSet presAssocID="{B77556A8-6435-40B9-AEC3-8EDF47EB382A}" presName="compositeShape" presStyleCnt="0">
        <dgm:presLayoutVars>
          <dgm:chMax val="7"/>
          <dgm:dir/>
          <dgm:resizeHandles val="exact"/>
        </dgm:presLayoutVars>
      </dgm:prSet>
      <dgm:spPr/>
    </dgm:pt>
    <dgm:pt modelId="{FDED819B-A746-45F8-8A79-689B785A5285}" type="pres">
      <dgm:prSet presAssocID="{F4405158-792E-47F7-8B5B-3C3A17C353D4}" presName="circ1" presStyleLbl="vennNode1" presStyleIdx="0" presStyleCnt="5"/>
      <dgm:spPr/>
    </dgm:pt>
    <dgm:pt modelId="{C8FE0904-9729-457C-9779-DEE2B5DCBEC9}" type="pres">
      <dgm:prSet presAssocID="{F4405158-792E-47F7-8B5B-3C3A17C353D4}" presName="circ1Tx" presStyleLbl="revTx" presStyleIdx="0" presStyleCnt="0">
        <dgm:presLayoutVars>
          <dgm:chMax val="0"/>
          <dgm:chPref val="0"/>
          <dgm:bulletEnabled val="1"/>
        </dgm:presLayoutVars>
      </dgm:prSet>
      <dgm:spPr/>
    </dgm:pt>
    <dgm:pt modelId="{48EA64A5-CDBD-4E60-A023-1AFFA24994BA}" type="pres">
      <dgm:prSet presAssocID="{4B41BE7E-F97B-4FDA-9B46-EE098C6F217C}" presName="circ2" presStyleLbl="vennNode1" presStyleIdx="1" presStyleCnt="5"/>
      <dgm:spPr/>
    </dgm:pt>
    <dgm:pt modelId="{ABD0A971-54CF-4A97-83E2-659799FA0986}" type="pres">
      <dgm:prSet presAssocID="{4B41BE7E-F97B-4FDA-9B46-EE098C6F217C}" presName="circ2Tx" presStyleLbl="revTx" presStyleIdx="0" presStyleCnt="0">
        <dgm:presLayoutVars>
          <dgm:chMax val="0"/>
          <dgm:chPref val="0"/>
          <dgm:bulletEnabled val="1"/>
        </dgm:presLayoutVars>
      </dgm:prSet>
      <dgm:spPr/>
    </dgm:pt>
    <dgm:pt modelId="{52D19640-7282-43B2-AB3F-C6C730B4BE88}" type="pres">
      <dgm:prSet presAssocID="{DA0B85EF-BC3C-487D-9238-7D421BE3A6BE}" presName="circ3" presStyleLbl="vennNode1" presStyleIdx="2" presStyleCnt="5"/>
      <dgm:spPr/>
    </dgm:pt>
    <dgm:pt modelId="{C2792C90-4A55-44E2-B374-D8B0AF98D4FC}" type="pres">
      <dgm:prSet presAssocID="{DA0B85EF-BC3C-487D-9238-7D421BE3A6BE}" presName="circ3Tx" presStyleLbl="revTx" presStyleIdx="0" presStyleCnt="0">
        <dgm:presLayoutVars>
          <dgm:chMax val="0"/>
          <dgm:chPref val="0"/>
          <dgm:bulletEnabled val="1"/>
        </dgm:presLayoutVars>
      </dgm:prSet>
      <dgm:spPr/>
    </dgm:pt>
    <dgm:pt modelId="{AFD01FB5-7075-4350-9ECD-15B95614220D}" type="pres">
      <dgm:prSet presAssocID="{04EA97DE-5025-4325-8DF8-60244576BD1B}" presName="circ4" presStyleLbl="vennNode1" presStyleIdx="3" presStyleCnt="5"/>
      <dgm:spPr/>
    </dgm:pt>
    <dgm:pt modelId="{DFADF21D-E610-4EC6-9B7C-F24F483B6DD5}" type="pres">
      <dgm:prSet presAssocID="{04EA97DE-5025-4325-8DF8-60244576BD1B}" presName="circ4Tx" presStyleLbl="revTx" presStyleIdx="0" presStyleCnt="0">
        <dgm:presLayoutVars>
          <dgm:chMax val="0"/>
          <dgm:chPref val="0"/>
          <dgm:bulletEnabled val="1"/>
        </dgm:presLayoutVars>
      </dgm:prSet>
      <dgm:spPr/>
    </dgm:pt>
    <dgm:pt modelId="{C0FBFC8B-2CDD-4F39-8D68-AF422BD1553B}" type="pres">
      <dgm:prSet presAssocID="{3C181535-4E0F-4E54-83A6-879FD7BA185D}" presName="circ5" presStyleLbl="vennNode1" presStyleIdx="4" presStyleCnt="5"/>
      <dgm:spPr/>
    </dgm:pt>
    <dgm:pt modelId="{ECA516C3-0D24-473A-A6DD-31A679122F3E}" type="pres">
      <dgm:prSet presAssocID="{3C181535-4E0F-4E54-83A6-879FD7BA185D}" presName="circ5Tx" presStyleLbl="revTx" presStyleIdx="0" presStyleCnt="0">
        <dgm:presLayoutVars>
          <dgm:chMax val="0"/>
          <dgm:chPref val="0"/>
          <dgm:bulletEnabled val="1"/>
        </dgm:presLayoutVars>
      </dgm:prSet>
      <dgm:spPr/>
    </dgm:pt>
  </dgm:ptLst>
  <dgm:cxnLst>
    <dgm:cxn modelId="{AB9A200B-E5C2-4B1E-8C80-55BD47615DDF}" srcId="{B77556A8-6435-40B9-AEC3-8EDF47EB382A}" destId="{4B41BE7E-F97B-4FDA-9B46-EE098C6F217C}" srcOrd="1" destOrd="0" parTransId="{BD43A958-7C57-4575-A629-07918EDDB543}" sibTransId="{00C81290-1479-44B2-B125-EA347E1CFA6E}"/>
    <dgm:cxn modelId="{0298AD0F-B307-42D0-B4F7-791847BA7DE0}" type="presOf" srcId="{B77556A8-6435-40B9-AEC3-8EDF47EB382A}" destId="{20CA6FBC-2244-49E9-BC66-FE063678D45A}" srcOrd="0" destOrd="0" presId="urn:microsoft.com/office/officeart/2005/8/layout/venn1"/>
    <dgm:cxn modelId="{73336C31-12DE-4EC7-9ABC-2CB7FCF244BC}" type="presOf" srcId="{DA0B85EF-BC3C-487D-9238-7D421BE3A6BE}" destId="{C2792C90-4A55-44E2-B374-D8B0AF98D4FC}" srcOrd="0" destOrd="0" presId="urn:microsoft.com/office/officeart/2005/8/layout/venn1"/>
    <dgm:cxn modelId="{1DBD925F-D697-4AC4-B079-BB4FCF911C2C}" srcId="{B77556A8-6435-40B9-AEC3-8EDF47EB382A}" destId="{3C181535-4E0F-4E54-83A6-879FD7BA185D}" srcOrd="4" destOrd="0" parTransId="{3F6CD6A7-EE5C-4B8D-BE66-919991AFE745}" sibTransId="{E70AF94E-C646-4C28-B51D-E7410CBEDAD9}"/>
    <dgm:cxn modelId="{C65C0B43-E759-433D-8FF1-6426099EF050}" type="presOf" srcId="{F4405158-792E-47F7-8B5B-3C3A17C353D4}" destId="{C8FE0904-9729-457C-9779-DEE2B5DCBEC9}" srcOrd="0" destOrd="0" presId="urn:microsoft.com/office/officeart/2005/8/layout/venn1"/>
    <dgm:cxn modelId="{EE5A8650-3EDB-4384-A1EA-8FE1B628087A}" type="presOf" srcId="{4B41BE7E-F97B-4FDA-9B46-EE098C6F217C}" destId="{ABD0A971-54CF-4A97-83E2-659799FA0986}" srcOrd="0" destOrd="0" presId="urn:microsoft.com/office/officeart/2005/8/layout/venn1"/>
    <dgm:cxn modelId="{833FDD55-7BC8-443C-8F22-58E45C22138F}" type="presOf" srcId="{04EA97DE-5025-4325-8DF8-60244576BD1B}" destId="{DFADF21D-E610-4EC6-9B7C-F24F483B6DD5}" srcOrd="0" destOrd="0" presId="urn:microsoft.com/office/officeart/2005/8/layout/venn1"/>
    <dgm:cxn modelId="{1EFB8FC3-D437-41B9-962F-2D0E03FD256B}" srcId="{B77556A8-6435-40B9-AEC3-8EDF47EB382A}" destId="{F4405158-792E-47F7-8B5B-3C3A17C353D4}" srcOrd="0" destOrd="0" parTransId="{E9898B09-3452-4C62-9B30-286AEE534F7D}" sibTransId="{F07E129F-388A-41B7-9AE1-85D0B38A3CE5}"/>
    <dgm:cxn modelId="{FCC0F3D8-AC88-4EC8-A5D6-EFA2F24819EF}" type="presOf" srcId="{3C181535-4E0F-4E54-83A6-879FD7BA185D}" destId="{ECA516C3-0D24-473A-A6DD-31A679122F3E}" srcOrd="0" destOrd="0" presId="urn:microsoft.com/office/officeart/2005/8/layout/venn1"/>
    <dgm:cxn modelId="{3E3DBAE0-704F-41EA-81CB-87D0545319BD}" srcId="{B77556A8-6435-40B9-AEC3-8EDF47EB382A}" destId="{DA0B85EF-BC3C-487D-9238-7D421BE3A6BE}" srcOrd="2" destOrd="0" parTransId="{8903F7F7-E67C-46BF-8349-76DFCCCBA538}" sibTransId="{8EB547C3-39F9-4F34-B9A1-68C049012818}"/>
    <dgm:cxn modelId="{27CADEF9-2024-4F47-A1CA-7BC5E63D83AF}" srcId="{B77556A8-6435-40B9-AEC3-8EDF47EB382A}" destId="{04EA97DE-5025-4325-8DF8-60244576BD1B}" srcOrd="3" destOrd="0" parTransId="{6C3AC1C8-3548-47FD-8E52-28B09616924A}" sibTransId="{CDAF64BF-CC3C-4B5F-87E2-C1D8FB4257C3}"/>
    <dgm:cxn modelId="{B9B36490-5ED8-45E5-81AA-64AB87D4D4B2}" type="presParOf" srcId="{20CA6FBC-2244-49E9-BC66-FE063678D45A}" destId="{FDED819B-A746-45F8-8A79-689B785A5285}" srcOrd="0" destOrd="0" presId="urn:microsoft.com/office/officeart/2005/8/layout/venn1"/>
    <dgm:cxn modelId="{86444289-456D-45DD-8F92-0ECB055DCADD}" type="presParOf" srcId="{20CA6FBC-2244-49E9-BC66-FE063678D45A}" destId="{C8FE0904-9729-457C-9779-DEE2B5DCBEC9}" srcOrd="1" destOrd="0" presId="urn:microsoft.com/office/officeart/2005/8/layout/venn1"/>
    <dgm:cxn modelId="{BF4E9E75-FF41-4A34-939F-DC8EC51D25B8}" type="presParOf" srcId="{20CA6FBC-2244-49E9-BC66-FE063678D45A}" destId="{48EA64A5-CDBD-4E60-A023-1AFFA24994BA}" srcOrd="2" destOrd="0" presId="urn:microsoft.com/office/officeart/2005/8/layout/venn1"/>
    <dgm:cxn modelId="{240725CF-79E0-473B-8F7D-A2F3E442BB32}" type="presParOf" srcId="{20CA6FBC-2244-49E9-BC66-FE063678D45A}" destId="{ABD0A971-54CF-4A97-83E2-659799FA0986}" srcOrd="3" destOrd="0" presId="urn:microsoft.com/office/officeart/2005/8/layout/venn1"/>
    <dgm:cxn modelId="{1DF9D5FF-6855-470B-AF17-9F5E46461B99}" type="presParOf" srcId="{20CA6FBC-2244-49E9-BC66-FE063678D45A}" destId="{52D19640-7282-43B2-AB3F-C6C730B4BE88}" srcOrd="4" destOrd="0" presId="urn:microsoft.com/office/officeart/2005/8/layout/venn1"/>
    <dgm:cxn modelId="{0152B02D-ADA1-4BA6-BC50-5CEDEF1631D7}" type="presParOf" srcId="{20CA6FBC-2244-49E9-BC66-FE063678D45A}" destId="{C2792C90-4A55-44E2-B374-D8B0AF98D4FC}" srcOrd="5" destOrd="0" presId="urn:microsoft.com/office/officeart/2005/8/layout/venn1"/>
    <dgm:cxn modelId="{1861C508-388F-4FFD-8D9B-CB7E4CBBA302}" type="presParOf" srcId="{20CA6FBC-2244-49E9-BC66-FE063678D45A}" destId="{AFD01FB5-7075-4350-9ECD-15B95614220D}" srcOrd="6" destOrd="0" presId="urn:microsoft.com/office/officeart/2005/8/layout/venn1"/>
    <dgm:cxn modelId="{9322264B-8300-46C9-8231-971EEE88A768}" type="presParOf" srcId="{20CA6FBC-2244-49E9-BC66-FE063678D45A}" destId="{DFADF21D-E610-4EC6-9B7C-F24F483B6DD5}" srcOrd="7" destOrd="0" presId="urn:microsoft.com/office/officeart/2005/8/layout/venn1"/>
    <dgm:cxn modelId="{5874EA2A-BF96-4CA9-B273-426A235409BF}" type="presParOf" srcId="{20CA6FBC-2244-49E9-BC66-FE063678D45A}" destId="{C0FBFC8B-2CDD-4F39-8D68-AF422BD1553B}" srcOrd="8" destOrd="0" presId="urn:microsoft.com/office/officeart/2005/8/layout/venn1"/>
    <dgm:cxn modelId="{6061F122-A014-4DC4-99CC-5D82E0B5DD6D}" type="presParOf" srcId="{20CA6FBC-2244-49E9-BC66-FE063678D45A}" destId="{ECA516C3-0D24-473A-A6DD-31A679122F3E}"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7556A8-6435-40B9-AEC3-8EDF47EB382A}" type="doc">
      <dgm:prSet loTypeId="urn:microsoft.com/office/officeart/2005/8/layout/venn1" loCatId="relationship" qsTypeId="urn:microsoft.com/office/officeart/2005/8/quickstyle/simple1" qsCatId="simple" csTypeId="urn:microsoft.com/office/officeart/2005/8/colors/accent1_2" csCatId="accent1" phldr="1"/>
      <dgm:spPr/>
    </dgm:pt>
    <dgm:pt modelId="{F4405158-792E-47F7-8B5B-3C3A17C353D4}">
      <dgm:prSet phldrT="[Text]"/>
      <dgm:spPr/>
      <dgm:t>
        <a:bodyPr/>
        <a:lstStyle/>
        <a:p>
          <a:r>
            <a:rPr lang="en-US" dirty="0">
              <a:solidFill>
                <a:schemeClr val="bg1"/>
              </a:solidFill>
            </a:rPr>
            <a:t>The Thinker</a:t>
          </a:r>
        </a:p>
      </dgm:t>
    </dgm:pt>
    <dgm:pt modelId="{E9898B09-3452-4C62-9B30-286AEE534F7D}" type="parTrans" cxnId="{1EFB8FC3-D437-41B9-962F-2D0E03FD256B}">
      <dgm:prSet/>
      <dgm:spPr/>
      <dgm:t>
        <a:bodyPr/>
        <a:lstStyle/>
        <a:p>
          <a:endParaRPr lang="en-US"/>
        </a:p>
      </dgm:t>
    </dgm:pt>
    <dgm:pt modelId="{F07E129F-388A-41B7-9AE1-85D0B38A3CE5}" type="sibTrans" cxnId="{1EFB8FC3-D437-41B9-962F-2D0E03FD256B}">
      <dgm:prSet/>
      <dgm:spPr/>
      <dgm:t>
        <a:bodyPr/>
        <a:lstStyle/>
        <a:p>
          <a:endParaRPr lang="en-US"/>
        </a:p>
      </dgm:t>
    </dgm:pt>
    <dgm:pt modelId="{4B41BE7E-F97B-4FDA-9B46-EE098C6F217C}">
      <dgm:prSet phldrT="[Text]"/>
      <dgm:spPr/>
      <dgm:t>
        <a:bodyPr/>
        <a:lstStyle/>
        <a:p>
          <a:r>
            <a:rPr lang="en-US" dirty="0"/>
            <a:t>The Doer</a:t>
          </a:r>
        </a:p>
      </dgm:t>
    </dgm:pt>
    <dgm:pt modelId="{BD43A958-7C57-4575-A629-07918EDDB543}" type="parTrans" cxnId="{AB9A200B-E5C2-4B1E-8C80-55BD47615DDF}">
      <dgm:prSet/>
      <dgm:spPr/>
      <dgm:t>
        <a:bodyPr/>
        <a:lstStyle/>
        <a:p>
          <a:endParaRPr lang="en-US"/>
        </a:p>
      </dgm:t>
    </dgm:pt>
    <dgm:pt modelId="{00C81290-1479-44B2-B125-EA347E1CFA6E}" type="sibTrans" cxnId="{AB9A200B-E5C2-4B1E-8C80-55BD47615DDF}">
      <dgm:prSet/>
      <dgm:spPr/>
      <dgm:t>
        <a:bodyPr/>
        <a:lstStyle/>
        <a:p>
          <a:endParaRPr lang="en-US"/>
        </a:p>
      </dgm:t>
    </dgm:pt>
    <dgm:pt modelId="{3C181535-4E0F-4E54-83A6-879FD7BA185D}">
      <dgm:prSet phldrT="[Text]"/>
      <dgm:spPr/>
      <dgm:t>
        <a:bodyPr/>
        <a:lstStyle/>
        <a:p>
          <a:r>
            <a:rPr lang="en-US" dirty="0"/>
            <a:t>The Minimizer</a:t>
          </a:r>
        </a:p>
      </dgm:t>
    </dgm:pt>
    <dgm:pt modelId="{3F6CD6A7-EE5C-4B8D-BE66-919991AFE745}" type="parTrans" cxnId="{1DBD925F-D697-4AC4-B079-BB4FCF911C2C}">
      <dgm:prSet/>
      <dgm:spPr/>
      <dgm:t>
        <a:bodyPr/>
        <a:lstStyle/>
        <a:p>
          <a:endParaRPr lang="en-US"/>
        </a:p>
      </dgm:t>
    </dgm:pt>
    <dgm:pt modelId="{E70AF94E-C646-4C28-B51D-E7410CBEDAD9}" type="sibTrans" cxnId="{1DBD925F-D697-4AC4-B079-BB4FCF911C2C}">
      <dgm:prSet/>
      <dgm:spPr/>
      <dgm:t>
        <a:bodyPr/>
        <a:lstStyle/>
        <a:p>
          <a:endParaRPr lang="en-US"/>
        </a:p>
      </dgm:t>
    </dgm:pt>
    <dgm:pt modelId="{DA0B85EF-BC3C-487D-9238-7D421BE3A6BE}">
      <dgm:prSet phldrT="[Text]"/>
      <dgm:spPr/>
      <dgm:t>
        <a:bodyPr/>
        <a:lstStyle/>
        <a:p>
          <a:r>
            <a:rPr lang="en-US" dirty="0"/>
            <a:t>The Believer</a:t>
          </a:r>
        </a:p>
      </dgm:t>
    </dgm:pt>
    <dgm:pt modelId="{8903F7F7-E67C-46BF-8349-76DFCCCBA538}" type="parTrans" cxnId="{3E3DBAE0-704F-41EA-81CB-87D0545319BD}">
      <dgm:prSet/>
      <dgm:spPr/>
      <dgm:t>
        <a:bodyPr/>
        <a:lstStyle/>
        <a:p>
          <a:endParaRPr lang="en-US"/>
        </a:p>
      </dgm:t>
    </dgm:pt>
    <dgm:pt modelId="{8EB547C3-39F9-4F34-B9A1-68C049012818}" type="sibTrans" cxnId="{3E3DBAE0-704F-41EA-81CB-87D0545319BD}">
      <dgm:prSet/>
      <dgm:spPr/>
      <dgm:t>
        <a:bodyPr/>
        <a:lstStyle/>
        <a:p>
          <a:endParaRPr lang="en-US"/>
        </a:p>
      </dgm:t>
    </dgm:pt>
    <dgm:pt modelId="{04EA97DE-5025-4325-8DF8-60244576BD1B}">
      <dgm:prSet phldrT="[Text]"/>
      <dgm:spPr/>
      <dgm:t>
        <a:bodyPr/>
        <a:lstStyle/>
        <a:p>
          <a:r>
            <a:rPr lang="en-US" dirty="0"/>
            <a:t>The Fairness Seeker</a:t>
          </a:r>
        </a:p>
      </dgm:t>
    </dgm:pt>
    <dgm:pt modelId="{6C3AC1C8-3548-47FD-8E52-28B09616924A}" type="parTrans" cxnId="{27CADEF9-2024-4F47-A1CA-7BC5E63D83AF}">
      <dgm:prSet/>
      <dgm:spPr/>
      <dgm:t>
        <a:bodyPr/>
        <a:lstStyle/>
        <a:p>
          <a:endParaRPr lang="en-US"/>
        </a:p>
      </dgm:t>
    </dgm:pt>
    <dgm:pt modelId="{CDAF64BF-CC3C-4B5F-87E2-C1D8FB4257C3}" type="sibTrans" cxnId="{27CADEF9-2024-4F47-A1CA-7BC5E63D83AF}">
      <dgm:prSet/>
      <dgm:spPr/>
      <dgm:t>
        <a:bodyPr/>
        <a:lstStyle/>
        <a:p>
          <a:endParaRPr lang="en-US"/>
        </a:p>
      </dgm:t>
    </dgm:pt>
    <dgm:pt modelId="{20CA6FBC-2244-49E9-BC66-FE063678D45A}" type="pres">
      <dgm:prSet presAssocID="{B77556A8-6435-40B9-AEC3-8EDF47EB382A}" presName="compositeShape" presStyleCnt="0">
        <dgm:presLayoutVars>
          <dgm:chMax val="7"/>
          <dgm:dir/>
          <dgm:resizeHandles val="exact"/>
        </dgm:presLayoutVars>
      </dgm:prSet>
      <dgm:spPr/>
    </dgm:pt>
    <dgm:pt modelId="{FDED819B-A746-45F8-8A79-689B785A5285}" type="pres">
      <dgm:prSet presAssocID="{F4405158-792E-47F7-8B5B-3C3A17C353D4}" presName="circ1" presStyleLbl="vennNode1" presStyleIdx="0" presStyleCnt="5"/>
      <dgm:spPr/>
    </dgm:pt>
    <dgm:pt modelId="{C8FE0904-9729-457C-9779-DEE2B5DCBEC9}" type="pres">
      <dgm:prSet presAssocID="{F4405158-792E-47F7-8B5B-3C3A17C353D4}" presName="circ1Tx" presStyleLbl="revTx" presStyleIdx="0" presStyleCnt="0">
        <dgm:presLayoutVars>
          <dgm:chMax val="0"/>
          <dgm:chPref val="0"/>
          <dgm:bulletEnabled val="1"/>
        </dgm:presLayoutVars>
      </dgm:prSet>
      <dgm:spPr/>
    </dgm:pt>
    <dgm:pt modelId="{48EA64A5-CDBD-4E60-A023-1AFFA24994BA}" type="pres">
      <dgm:prSet presAssocID="{4B41BE7E-F97B-4FDA-9B46-EE098C6F217C}" presName="circ2" presStyleLbl="vennNode1" presStyleIdx="1" presStyleCnt="5"/>
      <dgm:spPr/>
    </dgm:pt>
    <dgm:pt modelId="{ABD0A971-54CF-4A97-83E2-659799FA0986}" type="pres">
      <dgm:prSet presAssocID="{4B41BE7E-F97B-4FDA-9B46-EE098C6F217C}" presName="circ2Tx" presStyleLbl="revTx" presStyleIdx="0" presStyleCnt="0">
        <dgm:presLayoutVars>
          <dgm:chMax val="0"/>
          <dgm:chPref val="0"/>
          <dgm:bulletEnabled val="1"/>
        </dgm:presLayoutVars>
      </dgm:prSet>
      <dgm:spPr/>
    </dgm:pt>
    <dgm:pt modelId="{52D19640-7282-43B2-AB3F-C6C730B4BE88}" type="pres">
      <dgm:prSet presAssocID="{DA0B85EF-BC3C-487D-9238-7D421BE3A6BE}" presName="circ3" presStyleLbl="vennNode1" presStyleIdx="2" presStyleCnt="5"/>
      <dgm:spPr/>
    </dgm:pt>
    <dgm:pt modelId="{C2792C90-4A55-44E2-B374-D8B0AF98D4FC}" type="pres">
      <dgm:prSet presAssocID="{DA0B85EF-BC3C-487D-9238-7D421BE3A6BE}" presName="circ3Tx" presStyleLbl="revTx" presStyleIdx="0" presStyleCnt="0">
        <dgm:presLayoutVars>
          <dgm:chMax val="0"/>
          <dgm:chPref val="0"/>
          <dgm:bulletEnabled val="1"/>
        </dgm:presLayoutVars>
      </dgm:prSet>
      <dgm:spPr/>
    </dgm:pt>
    <dgm:pt modelId="{AFD01FB5-7075-4350-9ECD-15B95614220D}" type="pres">
      <dgm:prSet presAssocID="{04EA97DE-5025-4325-8DF8-60244576BD1B}" presName="circ4" presStyleLbl="vennNode1" presStyleIdx="3" presStyleCnt="5"/>
      <dgm:spPr/>
    </dgm:pt>
    <dgm:pt modelId="{DFADF21D-E610-4EC6-9B7C-F24F483B6DD5}" type="pres">
      <dgm:prSet presAssocID="{04EA97DE-5025-4325-8DF8-60244576BD1B}" presName="circ4Tx" presStyleLbl="revTx" presStyleIdx="0" presStyleCnt="0">
        <dgm:presLayoutVars>
          <dgm:chMax val="0"/>
          <dgm:chPref val="0"/>
          <dgm:bulletEnabled val="1"/>
        </dgm:presLayoutVars>
      </dgm:prSet>
      <dgm:spPr/>
    </dgm:pt>
    <dgm:pt modelId="{C0FBFC8B-2CDD-4F39-8D68-AF422BD1553B}" type="pres">
      <dgm:prSet presAssocID="{3C181535-4E0F-4E54-83A6-879FD7BA185D}" presName="circ5" presStyleLbl="vennNode1" presStyleIdx="4" presStyleCnt="5"/>
      <dgm:spPr/>
    </dgm:pt>
    <dgm:pt modelId="{ECA516C3-0D24-473A-A6DD-31A679122F3E}" type="pres">
      <dgm:prSet presAssocID="{3C181535-4E0F-4E54-83A6-879FD7BA185D}" presName="circ5Tx" presStyleLbl="revTx" presStyleIdx="0" presStyleCnt="0">
        <dgm:presLayoutVars>
          <dgm:chMax val="0"/>
          <dgm:chPref val="0"/>
          <dgm:bulletEnabled val="1"/>
        </dgm:presLayoutVars>
      </dgm:prSet>
      <dgm:spPr/>
    </dgm:pt>
  </dgm:ptLst>
  <dgm:cxnLst>
    <dgm:cxn modelId="{AB9A200B-E5C2-4B1E-8C80-55BD47615DDF}" srcId="{B77556A8-6435-40B9-AEC3-8EDF47EB382A}" destId="{4B41BE7E-F97B-4FDA-9B46-EE098C6F217C}" srcOrd="1" destOrd="0" parTransId="{BD43A958-7C57-4575-A629-07918EDDB543}" sibTransId="{00C81290-1479-44B2-B125-EA347E1CFA6E}"/>
    <dgm:cxn modelId="{0298AD0F-B307-42D0-B4F7-791847BA7DE0}" type="presOf" srcId="{B77556A8-6435-40B9-AEC3-8EDF47EB382A}" destId="{20CA6FBC-2244-49E9-BC66-FE063678D45A}" srcOrd="0" destOrd="0" presId="urn:microsoft.com/office/officeart/2005/8/layout/venn1"/>
    <dgm:cxn modelId="{73336C31-12DE-4EC7-9ABC-2CB7FCF244BC}" type="presOf" srcId="{DA0B85EF-BC3C-487D-9238-7D421BE3A6BE}" destId="{C2792C90-4A55-44E2-B374-D8B0AF98D4FC}" srcOrd="0" destOrd="0" presId="urn:microsoft.com/office/officeart/2005/8/layout/venn1"/>
    <dgm:cxn modelId="{1DBD925F-D697-4AC4-B079-BB4FCF911C2C}" srcId="{B77556A8-6435-40B9-AEC3-8EDF47EB382A}" destId="{3C181535-4E0F-4E54-83A6-879FD7BA185D}" srcOrd="4" destOrd="0" parTransId="{3F6CD6A7-EE5C-4B8D-BE66-919991AFE745}" sibTransId="{E70AF94E-C646-4C28-B51D-E7410CBEDAD9}"/>
    <dgm:cxn modelId="{C65C0B43-E759-433D-8FF1-6426099EF050}" type="presOf" srcId="{F4405158-792E-47F7-8B5B-3C3A17C353D4}" destId="{C8FE0904-9729-457C-9779-DEE2B5DCBEC9}" srcOrd="0" destOrd="0" presId="urn:microsoft.com/office/officeart/2005/8/layout/venn1"/>
    <dgm:cxn modelId="{EE5A8650-3EDB-4384-A1EA-8FE1B628087A}" type="presOf" srcId="{4B41BE7E-F97B-4FDA-9B46-EE098C6F217C}" destId="{ABD0A971-54CF-4A97-83E2-659799FA0986}" srcOrd="0" destOrd="0" presId="urn:microsoft.com/office/officeart/2005/8/layout/venn1"/>
    <dgm:cxn modelId="{833FDD55-7BC8-443C-8F22-58E45C22138F}" type="presOf" srcId="{04EA97DE-5025-4325-8DF8-60244576BD1B}" destId="{DFADF21D-E610-4EC6-9B7C-F24F483B6DD5}" srcOrd="0" destOrd="0" presId="urn:microsoft.com/office/officeart/2005/8/layout/venn1"/>
    <dgm:cxn modelId="{1EFB8FC3-D437-41B9-962F-2D0E03FD256B}" srcId="{B77556A8-6435-40B9-AEC3-8EDF47EB382A}" destId="{F4405158-792E-47F7-8B5B-3C3A17C353D4}" srcOrd="0" destOrd="0" parTransId="{E9898B09-3452-4C62-9B30-286AEE534F7D}" sibTransId="{F07E129F-388A-41B7-9AE1-85D0B38A3CE5}"/>
    <dgm:cxn modelId="{FCC0F3D8-AC88-4EC8-A5D6-EFA2F24819EF}" type="presOf" srcId="{3C181535-4E0F-4E54-83A6-879FD7BA185D}" destId="{ECA516C3-0D24-473A-A6DD-31A679122F3E}" srcOrd="0" destOrd="0" presId="urn:microsoft.com/office/officeart/2005/8/layout/venn1"/>
    <dgm:cxn modelId="{3E3DBAE0-704F-41EA-81CB-87D0545319BD}" srcId="{B77556A8-6435-40B9-AEC3-8EDF47EB382A}" destId="{DA0B85EF-BC3C-487D-9238-7D421BE3A6BE}" srcOrd="2" destOrd="0" parTransId="{8903F7F7-E67C-46BF-8349-76DFCCCBA538}" sibTransId="{8EB547C3-39F9-4F34-B9A1-68C049012818}"/>
    <dgm:cxn modelId="{27CADEF9-2024-4F47-A1CA-7BC5E63D83AF}" srcId="{B77556A8-6435-40B9-AEC3-8EDF47EB382A}" destId="{04EA97DE-5025-4325-8DF8-60244576BD1B}" srcOrd="3" destOrd="0" parTransId="{6C3AC1C8-3548-47FD-8E52-28B09616924A}" sibTransId="{CDAF64BF-CC3C-4B5F-87E2-C1D8FB4257C3}"/>
    <dgm:cxn modelId="{B9B36490-5ED8-45E5-81AA-64AB87D4D4B2}" type="presParOf" srcId="{20CA6FBC-2244-49E9-BC66-FE063678D45A}" destId="{FDED819B-A746-45F8-8A79-689B785A5285}" srcOrd="0" destOrd="0" presId="urn:microsoft.com/office/officeart/2005/8/layout/venn1"/>
    <dgm:cxn modelId="{86444289-456D-45DD-8F92-0ECB055DCADD}" type="presParOf" srcId="{20CA6FBC-2244-49E9-BC66-FE063678D45A}" destId="{C8FE0904-9729-457C-9779-DEE2B5DCBEC9}" srcOrd="1" destOrd="0" presId="urn:microsoft.com/office/officeart/2005/8/layout/venn1"/>
    <dgm:cxn modelId="{BF4E9E75-FF41-4A34-939F-DC8EC51D25B8}" type="presParOf" srcId="{20CA6FBC-2244-49E9-BC66-FE063678D45A}" destId="{48EA64A5-CDBD-4E60-A023-1AFFA24994BA}" srcOrd="2" destOrd="0" presId="urn:microsoft.com/office/officeart/2005/8/layout/venn1"/>
    <dgm:cxn modelId="{240725CF-79E0-473B-8F7D-A2F3E442BB32}" type="presParOf" srcId="{20CA6FBC-2244-49E9-BC66-FE063678D45A}" destId="{ABD0A971-54CF-4A97-83E2-659799FA0986}" srcOrd="3" destOrd="0" presId="urn:microsoft.com/office/officeart/2005/8/layout/venn1"/>
    <dgm:cxn modelId="{1DF9D5FF-6855-470B-AF17-9F5E46461B99}" type="presParOf" srcId="{20CA6FBC-2244-49E9-BC66-FE063678D45A}" destId="{52D19640-7282-43B2-AB3F-C6C730B4BE88}" srcOrd="4" destOrd="0" presId="urn:microsoft.com/office/officeart/2005/8/layout/venn1"/>
    <dgm:cxn modelId="{0152B02D-ADA1-4BA6-BC50-5CEDEF1631D7}" type="presParOf" srcId="{20CA6FBC-2244-49E9-BC66-FE063678D45A}" destId="{C2792C90-4A55-44E2-B374-D8B0AF98D4FC}" srcOrd="5" destOrd="0" presId="urn:microsoft.com/office/officeart/2005/8/layout/venn1"/>
    <dgm:cxn modelId="{1861C508-388F-4FFD-8D9B-CB7E4CBBA302}" type="presParOf" srcId="{20CA6FBC-2244-49E9-BC66-FE063678D45A}" destId="{AFD01FB5-7075-4350-9ECD-15B95614220D}" srcOrd="6" destOrd="0" presId="urn:microsoft.com/office/officeart/2005/8/layout/venn1"/>
    <dgm:cxn modelId="{9322264B-8300-46C9-8231-971EEE88A768}" type="presParOf" srcId="{20CA6FBC-2244-49E9-BC66-FE063678D45A}" destId="{DFADF21D-E610-4EC6-9B7C-F24F483B6DD5}" srcOrd="7" destOrd="0" presId="urn:microsoft.com/office/officeart/2005/8/layout/venn1"/>
    <dgm:cxn modelId="{5874EA2A-BF96-4CA9-B273-426A235409BF}" type="presParOf" srcId="{20CA6FBC-2244-49E9-BC66-FE063678D45A}" destId="{C0FBFC8B-2CDD-4F39-8D68-AF422BD1553B}" srcOrd="8" destOrd="0" presId="urn:microsoft.com/office/officeart/2005/8/layout/venn1"/>
    <dgm:cxn modelId="{6061F122-A014-4DC4-99CC-5D82E0B5DD6D}" type="presParOf" srcId="{20CA6FBC-2244-49E9-BC66-FE063678D45A}" destId="{ECA516C3-0D24-473A-A6DD-31A679122F3E}"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8A446-EB84-4568-BA1B-ABA5D1F43E0C}" type="doc">
      <dgm:prSet loTypeId="urn:microsoft.com/office/officeart/2005/8/layout/venn1" loCatId="relationship" qsTypeId="urn:microsoft.com/office/officeart/2005/8/quickstyle/simple1" qsCatId="simple" csTypeId="urn:microsoft.com/office/officeart/2005/8/colors/colorful1" csCatId="colorful" phldr="1"/>
      <dgm:spPr/>
    </dgm:pt>
    <dgm:pt modelId="{0C5C8CCB-6B75-4026-8B56-C3F8B2E03F8D}">
      <dgm:prSet phldrT="[Text]"/>
      <dgm:spPr/>
      <dgm:t>
        <a:bodyPr/>
        <a:lstStyle/>
        <a:p>
          <a:r>
            <a:rPr lang="en-US" dirty="0">
              <a:solidFill>
                <a:schemeClr val="accent4">
                  <a:lumMod val="40000"/>
                  <a:lumOff val="60000"/>
                </a:schemeClr>
              </a:solidFill>
            </a:rPr>
            <a:t>Water the plants</a:t>
          </a:r>
        </a:p>
      </dgm:t>
    </dgm:pt>
    <dgm:pt modelId="{7F407944-F883-4CCA-94D2-17A10559C7B8}" type="parTrans" cxnId="{E27A7FCF-2967-4BA6-9F8D-7B3D3ECEC25D}">
      <dgm:prSet/>
      <dgm:spPr/>
      <dgm:t>
        <a:bodyPr/>
        <a:lstStyle/>
        <a:p>
          <a:endParaRPr lang="en-US"/>
        </a:p>
      </dgm:t>
    </dgm:pt>
    <dgm:pt modelId="{EDF788A8-E03F-4EF1-9BB7-EECCB952D4CC}" type="sibTrans" cxnId="{E27A7FCF-2967-4BA6-9F8D-7B3D3ECEC25D}">
      <dgm:prSet/>
      <dgm:spPr/>
      <dgm:t>
        <a:bodyPr/>
        <a:lstStyle/>
        <a:p>
          <a:endParaRPr lang="en-US"/>
        </a:p>
      </dgm:t>
    </dgm:pt>
    <dgm:pt modelId="{9A69839D-F74F-4A16-912C-80AADA141D74}">
      <dgm:prSet phldrT="[Text]"/>
      <dgm:spPr/>
      <dgm:t>
        <a:bodyPr/>
        <a:lstStyle/>
        <a:p>
          <a:r>
            <a:rPr lang="en-US" dirty="0">
              <a:solidFill>
                <a:schemeClr val="accent4">
                  <a:lumMod val="40000"/>
                  <a:lumOff val="60000"/>
                </a:schemeClr>
              </a:solidFill>
            </a:rPr>
            <a:t>Throw in a load of laundry</a:t>
          </a:r>
        </a:p>
      </dgm:t>
    </dgm:pt>
    <dgm:pt modelId="{C44A0E6F-F1F4-4909-B19D-FA8D29A755A2}" type="parTrans" cxnId="{CD9240EE-5ECB-40BC-A6B9-530EE4390316}">
      <dgm:prSet/>
      <dgm:spPr/>
      <dgm:t>
        <a:bodyPr/>
        <a:lstStyle/>
        <a:p>
          <a:endParaRPr lang="en-US"/>
        </a:p>
      </dgm:t>
    </dgm:pt>
    <dgm:pt modelId="{B4EC66B3-47B9-4FE9-B760-ABAF1C327382}" type="sibTrans" cxnId="{CD9240EE-5ECB-40BC-A6B9-530EE4390316}">
      <dgm:prSet/>
      <dgm:spPr/>
      <dgm:t>
        <a:bodyPr/>
        <a:lstStyle/>
        <a:p>
          <a:endParaRPr lang="en-US"/>
        </a:p>
      </dgm:t>
    </dgm:pt>
    <dgm:pt modelId="{CCFB16A4-55B4-4299-83D1-E857CDD69507}">
      <dgm:prSet phldrT="[Text]"/>
      <dgm:spPr/>
      <dgm:t>
        <a:bodyPr/>
        <a:lstStyle/>
        <a:p>
          <a:r>
            <a:rPr lang="en-US" dirty="0">
              <a:solidFill>
                <a:schemeClr val="accent4">
                  <a:lumMod val="40000"/>
                  <a:lumOff val="60000"/>
                </a:schemeClr>
              </a:solidFill>
            </a:rPr>
            <a:t>Dance to a song or two</a:t>
          </a:r>
        </a:p>
      </dgm:t>
    </dgm:pt>
    <dgm:pt modelId="{363F9226-07EC-4FB7-8214-E9F9F1059B6B}" type="parTrans" cxnId="{617D144A-5862-470E-9D93-947B8E89C368}">
      <dgm:prSet/>
      <dgm:spPr/>
      <dgm:t>
        <a:bodyPr/>
        <a:lstStyle/>
        <a:p>
          <a:endParaRPr lang="en-US"/>
        </a:p>
      </dgm:t>
    </dgm:pt>
    <dgm:pt modelId="{A2070EBE-67AB-435A-B069-318D8F93B41F}" type="sibTrans" cxnId="{617D144A-5862-470E-9D93-947B8E89C368}">
      <dgm:prSet/>
      <dgm:spPr/>
      <dgm:t>
        <a:bodyPr/>
        <a:lstStyle/>
        <a:p>
          <a:endParaRPr lang="en-US"/>
        </a:p>
      </dgm:t>
    </dgm:pt>
    <dgm:pt modelId="{72D927FD-9733-40C0-804A-1F0C5C890096}">
      <dgm:prSet phldrT="[Text]"/>
      <dgm:spPr/>
      <dgm:t>
        <a:bodyPr/>
        <a:lstStyle/>
        <a:p>
          <a:r>
            <a:rPr lang="en-US" dirty="0">
              <a:solidFill>
                <a:schemeClr val="accent4">
                  <a:lumMod val="40000"/>
                  <a:lumOff val="60000"/>
                </a:schemeClr>
              </a:solidFill>
            </a:rPr>
            <a:t>Step out and take a deep breath of fresh air</a:t>
          </a:r>
        </a:p>
      </dgm:t>
    </dgm:pt>
    <dgm:pt modelId="{69F81CE6-7AE0-4550-879A-A1FEFC06E1D5}" type="parTrans" cxnId="{E3B446F4-E6BF-499D-9032-F08846EE61FA}">
      <dgm:prSet/>
      <dgm:spPr/>
      <dgm:t>
        <a:bodyPr/>
        <a:lstStyle/>
        <a:p>
          <a:endParaRPr lang="en-US"/>
        </a:p>
      </dgm:t>
    </dgm:pt>
    <dgm:pt modelId="{0AC3624F-C24C-4E5A-B2E7-AB1EEB2D0BA3}" type="sibTrans" cxnId="{E3B446F4-E6BF-499D-9032-F08846EE61FA}">
      <dgm:prSet/>
      <dgm:spPr/>
      <dgm:t>
        <a:bodyPr/>
        <a:lstStyle/>
        <a:p>
          <a:endParaRPr lang="en-US"/>
        </a:p>
      </dgm:t>
    </dgm:pt>
    <dgm:pt modelId="{259CFA90-B464-48F8-8537-778D1BFAAA09}">
      <dgm:prSet phldrT="[Text]"/>
      <dgm:spPr/>
      <dgm:t>
        <a:bodyPr/>
        <a:lstStyle/>
        <a:p>
          <a:r>
            <a:rPr lang="en-US" dirty="0">
              <a:solidFill>
                <a:schemeClr val="accent4">
                  <a:lumMod val="40000"/>
                  <a:lumOff val="60000"/>
                </a:schemeClr>
              </a:solidFill>
            </a:rPr>
            <a:t>Hug someone in your house</a:t>
          </a:r>
        </a:p>
      </dgm:t>
    </dgm:pt>
    <dgm:pt modelId="{D9468777-D1A8-4175-B253-937F8726DA8E}" type="parTrans" cxnId="{98940021-29C9-4C19-A499-9CD55AEED514}">
      <dgm:prSet/>
      <dgm:spPr/>
      <dgm:t>
        <a:bodyPr/>
        <a:lstStyle/>
        <a:p>
          <a:endParaRPr lang="en-US"/>
        </a:p>
      </dgm:t>
    </dgm:pt>
    <dgm:pt modelId="{720FC408-C80C-4D69-B609-52775752F4B4}" type="sibTrans" cxnId="{98940021-29C9-4C19-A499-9CD55AEED514}">
      <dgm:prSet/>
      <dgm:spPr/>
      <dgm:t>
        <a:bodyPr/>
        <a:lstStyle/>
        <a:p>
          <a:endParaRPr lang="en-US"/>
        </a:p>
      </dgm:t>
    </dgm:pt>
    <dgm:pt modelId="{08E661C7-2CC8-4534-8D45-E46437588C5B}">
      <dgm:prSet phldrT="[Text]"/>
      <dgm:spPr/>
      <dgm:t>
        <a:bodyPr/>
        <a:lstStyle/>
        <a:p>
          <a:r>
            <a:rPr lang="en-US" dirty="0">
              <a:solidFill>
                <a:schemeClr val="accent4">
                  <a:lumMod val="40000"/>
                  <a:lumOff val="60000"/>
                </a:schemeClr>
              </a:solidFill>
            </a:rPr>
            <a:t>Stretch or yoga</a:t>
          </a:r>
        </a:p>
      </dgm:t>
    </dgm:pt>
    <dgm:pt modelId="{A2B51FE4-1052-40D3-A8E2-E778DE32DE8E}" type="parTrans" cxnId="{BB8455CA-1C7F-431E-A39F-0A01F368DF1C}">
      <dgm:prSet/>
      <dgm:spPr/>
      <dgm:t>
        <a:bodyPr/>
        <a:lstStyle/>
        <a:p>
          <a:endParaRPr lang="en-US"/>
        </a:p>
      </dgm:t>
    </dgm:pt>
    <dgm:pt modelId="{9B663BA8-40CC-47FC-AB8C-7656F478959C}" type="sibTrans" cxnId="{BB8455CA-1C7F-431E-A39F-0A01F368DF1C}">
      <dgm:prSet/>
      <dgm:spPr/>
      <dgm:t>
        <a:bodyPr/>
        <a:lstStyle/>
        <a:p>
          <a:endParaRPr lang="en-US"/>
        </a:p>
      </dgm:t>
    </dgm:pt>
    <dgm:pt modelId="{E72E29DF-173E-4EF2-9568-6565955B6C39}">
      <dgm:prSet phldrT="[Text]"/>
      <dgm:spPr/>
      <dgm:t>
        <a:bodyPr/>
        <a:lstStyle/>
        <a:p>
          <a:r>
            <a:rPr lang="en-US" dirty="0">
              <a:solidFill>
                <a:schemeClr val="accent4">
                  <a:lumMod val="40000"/>
                  <a:lumOff val="60000"/>
                </a:schemeClr>
              </a:solidFill>
            </a:rPr>
            <a:t>Walk the dog</a:t>
          </a:r>
        </a:p>
      </dgm:t>
    </dgm:pt>
    <dgm:pt modelId="{F837282E-80FE-4EE7-AF88-16B499BA0D90}" type="parTrans" cxnId="{CBEF2444-F825-4363-9E27-1D259CCFA665}">
      <dgm:prSet/>
      <dgm:spPr/>
      <dgm:t>
        <a:bodyPr/>
        <a:lstStyle/>
        <a:p>
          <a:endParaRPr lang="en-US"/>
        </a:p>
      </dgm:t>
    </dgm:pt>
    <dgm:pt modelId="{63B5461C-5778-4C10-833A-8422E9DCB557}" type="sibTrans" cxnId="{CBEF2444-F825-4363-9E27-1D259CCFA665}">
      <dgm:prSet/>
      <dgm:spPr/>
      <dgm:t>
        <a:bodyPr/>
        <a:lstStyle/>
        <a:p>
          <a:endParaRPr lang="en-US"/>
        </a:p>
      </dgm:t>
    </dgm:pt>
    <dgm:pt modelId="{D842A2A6-B69F-481C-8047-8EBBEB207CEE}" type="pres">
      <dgm:prSet presAssocID="{22B8A446-EB84-4568-BA1B-ABA5D1F43E0C}" presName="compositeShape" presStyleCnt="0">
        <dgm:presLayoutVars>
          <dgm:chMax val="7"/>
          <dgm:dir/>
          <dgm:resizeHandles val="exact"/>
        </dgm:presLayoutVars>
      </dgm:prSet>
      <dgm:spPr/>
    </dgm:pt>
    <dgm:pt modelId="{F4BB2BC6-9E6E-4C59-9A7B-1B041DB78E5D}" type="pres">
      <dgm:prSet presAssocID="{0C5C8CCB-6B75-4026-8B56-C3F8B2E03F8D}" presName="circ1" presStyleLbl="vennNode1" presStyleIdx="0" presStyleCnt="7"/>
      <dgm:spPr/>
    </dgm:pt>
    <dgm:pt modelId="{AA236FCA-F4BD-4F6A-9A1D-37C17F312542}" type="pres">
      <dgm:prSet presAssocID="{0C5C8CCB-6B75-4026-8B56-C3F8B2E03F8D}" presName="circ1Tx" presStyleLbl="revTx" presStyleIdx="0" presStyleCnt="0">
        <dgm:presLayoutVars>
          <dgm:chMax val="0"/>
          <dgm:chPref val="0"/>
          <dgm:bulletEnabled val="1"/>
        </dgm:presLayoutVars>
      </dgm:prSet>
      <dgm:spPr/>
    </dgm:pt>
    <dgm:pt modelId="{C731266F-3ADF-474B-B517-D28C0A10D6B8}" type="pres">
      <dgm:prSet presAssocID="{72D927FD-9733-40C0-804A-1F0C5C890096}" presName="circ2" presStyleLbl="vennNode1" presStyleIdx="1" presStyleCnt="7"/>
      <dgm:spPr/>
    </dgm:pt>
    <dgm:pt modelId="{AC2D5323-BFAD-4088-AA5A-E4FF5E27CE61}" type="pres">
      <dgm:prSet presAssocID="{72D927FD-9733-40C0-804A-1F0C5C890096}" presName="circ2Tx" presStyleLbl="revTx" presStyleIdx="0" presStyleCnt="0">
        <dgm:presLayoutVars>
          <dgm:chMax val="0"/>
          <dgm:chPref val="0"/>
          <dgm:bulletEnabled val="1"/>
        </dgm:presLayoutVars>
      </dgm:prSet>
      <dgm:spPr/>
    </dgm:pt>
    <dgm:pt modelId="{0806C2EB-AE03-402F-B5CF-BA020B5C1DD3}" type="pres">
      <dgm:prSet presAssocID="{9A69839D-F74F-4A16-912C-80AADA141D74}" presName="circ3" presStyleLbl="vennNode1" presStyleIdx="2" presStyleCnt="7"/>
      <dgm:spPr/>
    </dgm:pt>
    <dgm:pt modelId="{4B820BA4-7D16-4B0D-B024-B662459D8F9F}" type="pres">
      <dgm:prSet presAssocID="{9A69839D-F74F-4A16-912C-80AADA141D74}" presName="circ3Tx" presStyleLbl="revTx" presStyleIdx="0" presStyleCnt="0">
        <dgm:presLayoutVars>
          <dgm:chMax val="0"/>
          <dgm:chPref val="0"/>
          <dgm:bulletEnabled val="1"/>
        </dgm:presLayoutVars>
      </dgm:prSet>
      <dgm:spPr/>
    </dgm:pt>
    <dgm:pt modelId="{637CA41B-9B7B-4F1D-879B-4B0DAE757BE1}" type="pres">
      <dgm:prSet presAssocID="{259CFA90-B464-48F8-8537-778D1BFAAA09}" presName="circ4" presStyleLbl="vennNode1" presStyleIdx="3" presStyleCnt="7"/>
      <dgm:spPr/>
    </dgm:pt>
    <dgm:pt modelId="{3A442D91-8F3E-436A-B84F-90C2495D04C4}" type="pres">
      <dgm:prSet presAssocID="{259CFA90-B464-48F8-8537-778D1BFAAA09}" presName="circ4Tx" presStyleLbl="revTx" presStyleIdx="0" presStyleCnt="0">
        <dgm:presLayoutVars>
          <dgm:chMax val="0"/>
          <dgm:chPref val="0"/>
          <dgm:bulletEnabled val="1"/>
        </dgm:presLayoutVars>
      </dgm:prSet>
      <dgm:spPr/>
    </dgm:pt>
    <dgm:pt modelId="{FEB812B2-6A7B-4FDE-BA4A-3C82AD54C3D2}" type="pres">
      <dgm:prSet presAssocID="{08E661C7-2CC8-4534-8D45-E46437588C5B}" presName="circ5" presStyleLbl="vennNode1" presStyleIdx="4" presStyleCnt="7"/>
      <dgm:spPr/>
    </dgm:pt>
    <dgm:pt modelId="{DE71FB70-F678-407F-BC74-356715A2ABA9}" type="pres">
      <dgm:prSet presAssocID="{08E661C7-2CC8-4534-8D45-E46437588C5B}" presName="circ5Tx" presStyleLbl="revTx" presStyleIdx="0" presStyleCnt="0">
        <dgm:presLayoutVars>
          <dgm:chMax val="0"/>
          <dgm:chPref val="0"/>
          <dgm:bulletEnabled val="1"/>
        </dgm:presLayoutVars>
      </dgm:prSet>
      <dgm:spPr/>
    </dgm:pt>
    <dgm:pt modelId="{881C0981-1F47-46FA-91D7-859AE2AB71E2}" type="pres">
      <dgm:prSet presAssocID="{CCFB16A4-55B4-4299-83D1-E857CDD69507}" presName="circ6" presStyleLbl="vennNode1" presStyleIdx="5" presStyleCnt="7"/>
      <dgm:spPr/>
    </dgm:pt>
    <dgm:pt modelId="{C8871262-CEFE-4976-86DE-5AB14628F526}" type="pres">
      <dgm:prSet presAssocID="{CCFB16A4-55B4-4299-83D1-E857CDD69507}" presName="circ6Tx" presStyleLbl="revTx" presStyleIdx="0" presStyleCnt="0">
        <dgm:presLayoutVars>
          <dgm:chMax val="0"/>
          <dgm:chPref val="0"/>
          <dgm:bulletEnabled val="1"/>
        </dgm:presLayoutVars>
      </dgm:prSet>
      <dgm:spPr/>
    </dgm:pt>
    <dgm:pt modelId="{AA549886-DA64-4C4E-BB15-BEF22672EF14}" type="pres">
      <dgm:prSet presAssocID="{E72E29DF-173E-4EF2-9568-6565955B6C39}" presName="circ7" presStyleLbl="vennNode1" presStyleIdx="6" presStyleCnt="7"/>
      <dgm:spPr/>
    </dgm:pt>
    <dgm:pt modelId="{B09D0C86-C719-41FE-9B68-91E36E2716D8}" type="pres">
      <dgm:prSet presAssocID="{E72E29DF-173E-4EF2-9568-6565955B6C39}" presName="circ7Tx" presStyleLbl="revTx" presStyleIdx="0" presStyleCnt="0">
        <dgm:presLayoutVars>
          <dgm:chMax val="0"/>
          <dgm:chPref val="0"/>
          <dgm:bulletEnabled val="1"/>
        </dgm:presLayoutVars>
      </dgm:prSet>
      <dgm:spPr/>
    </dgm:pt>
  </dgm:ptLst>
  <dgm:cxnLst>
    <dgm:cxn modelId="{3EF8F303-C090-4CBA-9028-34489B8C8E2C}" type="presOf" srcId="{259CFA90-B464-48F8-8537-778D1BFAAA09}" destId="{3A442D91-8F3E-436A-B84F-90C2495D04C4}" srcOrd="0" destOrd="0" presId="urn:microsoft.com/office/officeart/2005/8/layout/venn1"/>
    <dgm:cxn modelId="{98940021-29C9-4C19-A499-9CD55AEED514}" srcId="{22B8A446-EB84-4568-BA1B-ABA5D1F43E0C}" destId="{259CFA90-B464-48F8-8537-778D1BFAAA09}" srcOrd="3" destOrd="0" parTransId="{D9468777-D1A8-4175-B253-937F8726DA8E}" sibTransId="{720FC408-C80C-4D69-B609-52775752F4B4}"/>
    <dgm:cxn modelId="{73F62443-34CB-498A-BF0A-0E9586ADDA3C}" type="presOf" srcId="{9A69839D-F74F-4A16-912C-80AADA141D74}" destId="{4B820BA4-7D16-4B0D-B024-B662459D8F9F}" srcOrd="0" destOrd="0" presId="urn:microsoft.com/office/officeart/2005/8/layout/venn1"/>
    <dgm:cxn modelId="{CBEF2444-F825-4363-9E27-1D259CCFA665}" srcId="{22B8A446-EB84-4568-BA1B-ABA5D1F43E0C}" destId="{E72E29DF-173E-4EF2-9568-6565955B6C39}" srcOrd="6" destOrd="0" parTransId="{F837282E-80FE-4EE7-AF88-16B499BA0D90}" sibTransId="{63B5461C-5778-4C10-833A-8422E9DCB557}"/>
    <dgm:cxn modelId="{B9254568-718C-4BF1-BD29-DC103E8D786F}" type="presOf" srcId="{0C5C8CCB-6B75-4026-8B56-C3F8B2E03F8D}" destId="{AA236FCA-F4BD-4F6A-9A1D-37C17F312542}" srcOrd="0" destOrd="0" presId="urn:microsoft.com/office/officeart/2005/8/layout/venn1"/>
    <dgm:cxn modelId="{617D144A-5862-470E-9D93-947B8E89C368}" srcId="{22B8A446-EB84-4568-BA1B-ABA5D1F43E0C}" destId="{CCFB16A4-55B4-4299-83D1-E857CDD69507}" srcOrd="5" destOrd="0" parTransId="{363F9226-07EC-4FB7-8214-E9F9F1059B6B}" sibTransId="{A2070EBE-67AB-435A-B069-318D8F93B41F}"/>
    <dgm:cxn modelId="{6A3FFD90-79B9-42AD-B652-7EBE7B080029}" type="presOf" srcId="{CCFB16A4-55B4-4299-83D1-E857CDD69507}" destId="{C8871262-CEFE-4976-86DE-5AB14628F526}" srcOrd="0" destOrd="0" presId="urn:microsoft.com/office/officeart/2005/8/layout/venn1"/>
    <dgm:cxn modelId="{ACCC3797-72C9-475A-94E3-10D99FA7DC59}" type="presOf" srcId="{22B8A446-EB84-4568-BA1B-ABA5D1F43E0C}" destId="{D842A2A6-B69F-481C-8047-8EBBEB207CEE}" srcOrd="0" destOrd="0" presId="urn:microsoft.com/office/officeart/2005/8/layout/venn1"/>
    <dgm:cxn modelId="{7CF2A1C9-142A-4BEE-954D-EA02FF0C6F18}" type="presOf" srcId="{E72E29DF-173E-4EF2-9568-6565955B6C39}" destId="{B09D0C86-C719-41FE-9B68-91E36E2716D8}" srcOrd="0" destOrd="0" presId="urn:microsoft.com/office/officeart/2005/8/layout/venn1"/>
    <dgm:cxn modelId="{BB8455CA-1C7F-431E-A39F-0A01F368DF1C}" srcId="{22B8A446-EB84-4568-BA1B-ABA5D1F43E0C}" destId="{08E661C7-2CC8-4534-8D45-E46437588C5B}" srcOrd="4" destOrd="0" parTransId="{A2B51FE4-1052-40D3-A8E2-E778DE32DE8E}" sibTransId="{9B663BA8-40CC-47FC-AB8C-7656F478959C}"/>
    <dgm:cxn modelId="{E27A7FCF-2967-4BA6-9F8D-7B3D3ECEC25D}" srcId="{22B8A446-EB84-4568-BA1B-ABA5D1F43E0C}" destId="{0C5C8CCB-6B75-4026-8B56-C3F8B2E03F8D}" srcOrd="0" destOrd="0" parTransId="{7F407944-F883-4CCA-94D2-17A10559C7B8}" sibTransId="{EDF788A8-E03F-4EF1-9BB7-EECCB952D4CC}"/>
    <dgm:cxn modelId="{B5BBFED1-581B-47A2-83FD-339D00326D74}" type="presOf" srcId="{08E661C7-2CC8-4534-8D45-E46437588C5B}" destId="{DE71FB70-F678-407F-BC74-356715A2ABA9}" srcOrd="0" destOrd="0" presId="urn:microsoft.com/office/officeart/2005/8/layout/venn1"/>
    <dgm:cxn modelId="{FB5929DD-9653-4EA4-94EC-C2B2743F3798}" type="presOf" srcId="{72D927FD-9733-40C0-804A-1F0C5C890096}" destId="{AC2D5323-BFAD-4088-AA5A-E4FF5E27CE61}" srcOrd="0" destOrd="0" presId="urn:microsoft.com/office/officeart/2005/8/layout/venn1"/>
    <dgm:cxn modelId="{CD9240EE-5ECB-40BC-A6B9-530EE4390316}" srcId="{22B8A446-EB84-4568-BA1B-ABA5D1F43E0C}" destId="{9A69839D-F74F-4A16-912C-80AADA141D74}" srcOrd="2" destOrd="0" parTransId="{C44A0E6F-F1F4-4909-B19D-FA8D29A755A2}" sibTransId="{B4EC66B3-47B9-4FE9-B760-ABAF1C327382}"/>
    <dgm:cxn modelId="{E3B446F4-E6BF-499D-9032-F08846EE61FA}" srcId="{22B8A446-EB84-4568-BA1B-ABA5D1F43E0C}" destId="{72D927FD-9733-40C0-804A-1F0C5C890096}" srcOrd="1" destOrd="0" parTransId="{69F81CE6-7AE0-4550-879A-A1FEFC06E1D5}" sibTransId="{0AC3624F-C24C-4E5A-B2E7-AB1EEB2D0BA3}"/>
    <dgm:cxn modelId="{A468ADD5-9672-45F3-ADC2-02598AC85ADA}" type="presParOf" srcId="{D842A2A6-B69F-481C-8047-8EBBEB207CEE}" destId="{F4BB2BC6-9E6E-4C59-9A7B-1B041DB78E5D}" srcOrd="0" destOrd="0" presId="urn:microsoft.com/office/officeart/2005/8/layout/venn1"/>
    <dgm:cxn modelId="{ECB8558B-521E-4E02-AB36-5FDDE37C5B7E}" type="presParOf" srcId="{D842A2A6-B69F-481C-8047-8EBBEB207CEE}" destId="{AA236FCA-F4BD-4F6A-9A1D-37C17F312542}" srcOrd="1" destOrd="0" presId="urn:microsoft.com/office/officeart/2005/8/layout/venn1"/>
    <dgm:cxn modelId="{3815E574-6D71-4054-B543-55030EA19D4E}" type="presParOf" srcId="{D842A2A6-B69F-481C-8047-8EBBEB207CEE}" destId="{C731266F-3ADF-474B-B517-D28C0A10D6B8}" srcOrd="2" destOrd="0" presId="urn:microsoft.com/office/officeart/2005/8/layout/venn1"/>
    <dgm:cxn modelId="{D9214616-978E-498D-B875-386A3185BF4A}" type="presParOf" srcId="{D842A2A6-B69F-481C-8047-8EBBEB207CEE}" destId="{AC2D5323-BFAD-4088-AA5A-E4FF5E27CE61}" srcOrd="3" destOrd="0" presId="urn:microsoft.com/office/officeart/2005/8/layout/venn1"/>
    <dgm:cxn modelId="{E1B47233-E52C-4266-BABB-6681E0FEFAC9}" type="presParOf" srcId="{D842A2A6-B69F-481C-8047-8EBBEB207CEE}" destId="{0806C2EB-AE03-402F-B5CF-BA020B5C1DD3}" srcOrd="4" destOrd="0" presId="urn:microsoft.com/office/officeart/2005/8/layout/venn1"/>
    <dgm:cxn modelId="{F0885A28-7BC1-4E76-8449-4968C10D7450}" type="presParOf" srcId="{D842A2A6-B69F-481C-8047-8EBBEB207CEE}" destId="{4B820BA4-7D16-4B0D-B024-B662459D8F9F}" srcOrd="5" destOrd="0" presId="urn:microsoft.com/office/officeart/2005/8/layout/venn1"/>
    <dgm:cxn modelId="{DF45AA0F-048F-4519-B58B-F81F999BCA76}" type="presParOf" srcId="{D842A2A6-B69F-481C-8047-8EBBEB207CEE}" destId="{637CA41B-9B7B-4F1D-879B-4B0DAE757BE1}" srcOrd="6" destOrd="0" presId="urn:microsoft.com/office/officeart/2005/8/layout/venn1"/>
    <dgm:cxn modelId="{D7E0C443-04FF-4069-A570-200AC4B16B81}" type="presParOf" srcId="{D842A2A6-B69F-481C-8047-8EBBEB207CEE}" destId="{3A442D91-8F3E-436A-B84F-90C2495D04C4}" srcOrd="7" destOrd="0" presId="urn:microsoft.com/office/officeart/2005/8/layout/venn1"/>
    <dgm:cxn modelId="{6A8D8412-1C56-4386-A4D7-DFC4C45CD8D9}" type="presParOf" srcId="{D842A2A6-B69F-481C-8047-8EBBEB207CEE}" destId="{FEB812B2-6A7B-4FDE-BA4A-3C82AD54C3D2}" srcOrd="8" destOrd="0" presId="urn:microsoft.com/office/officeart/2005/8/layout/venn1"/>
    <dgm:cxn modelId="{EEFC9B09-54DE-4840-9220-93CE8D9A59C3}" type="presParOf" srcId="{D842A2A6-B69F-481C-8047-8EBBEB207CEE}" destId="{DE71FB70-F678-407F-BC74-356715A2ABA9}" srcOrd="9" destOrd="0" presId="urn:microsoft.com/office/officeart/2005/8/layout/venn1"/>
    <dgm:cxn modelId="{B0C7865F-62AB-45B5-A4A6-9C4BC2AADFE4}" type="presParOf" srcId="{D842A2A6-B69F-481C-8047-8EBBEB207CEE}" destId="{881C0981-1F47-46FA-91D7-859AE2AB71E2}" srcOrd="10" destOrd="0" presId="urn:microsoft.com/office/officeart/2005/8/layout/venn1"/>
    <dgm:cxn modelId="{AB25A078-1712-40B0-97D5-68EF2432AB9E}" type="presParOf" srcId="{D842A2A6-B69F-481C-8047-8EBBEB207CEE}" destId="{C8871262-CEFE-4976-86DE-5AB14628F526}" srcOrd="11" destOrd="0" presId="urn:microsoft.com/office/officeart/2005/8/layout/venn1"/>
    <dgm:cxn modelId="{0D925C82-DBA3-454F-86D5-22AB57BC702E}" type="presParOf" srcId="{D842A2A6-B69F-481C-8047-8EBBEB207CEE}" destId="{AA549886-DA64-4C4E-BB15-BEF22672EF14}" srcOrd="12" destOrd="0" presId="urn:microsoft.com/office/officeart/2005/8/layout/venn1"/>
    <dgm:cxn modelId="{0FCB4F23-A377-4638-B7E6-8AB798B2F318}" type="presParOf" srcId="{D842A2A6-B69F-481C-8047-8EBBEB207CEE}" destId="{B09D0C86-C719-41FE-9B68-91E36E2716D8}"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4A1DFD-CCB8-C745-9A26-C8618E35174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274FE3E4-F543-3A4A-BF1C-B508CB725E4A}">
      <dgm:prSet custT="1"/>
      <dgm:spPr/>
      <dgm:t>
        <a:bodyPr/>
        <a:lstStyle/>
        <a:p>
          <a:r>
            <a:rPr lang="en-US" sz="2400" b="0" i="0" dirty="0"/>
            <a:t>Recognize inequity</a:t>
          </a:r>
          <a:endParaRPr lang="en-US" sz="2400" dirty="0"/>
        </a:p>
      </dgm:t>
    </dgm:pt>
    <dgm:pt modelId="{7AADD8F3-6B54-404E-A9A7-CD1D056DFDE7}" type="parTrans" cxnId="{5DBA3E7E-8B09-6B4F-AFAF-7E30EC9375DC}">
      <dgm:prSet/>
      <dgm:spPr/>
      <dgm:t>
        <a:bodyPr/>
        <a:lstStyle/>
        <a:p>
          <a:endParaRPr lang="en-US"/>
        </a:p>
      </dgm:t>
    </dgm:pt>
    <dgm:pt modelId="{1AF0F6D5-E2A7-B444-BCC3-A74676E31DBC}" type="sibTrans" cxnId="{5DBA3E7E-8B09-6B4F-AFAF-7E30EC9375DC}">
      <dgm:prSet/>
      <dgm:spPr/>
      <dgm:t>
        <a:bodyPr/>
        <a:lstStyle/>
        <a:p>
          <a:endParaRPr lang="en-US"/>
        </a:p>
      </dgm:t>
    </dgm:pt>
    <dgm:pt modelId="{BDE864E6-2C7F-9F41-B20B-43FFD4E6E688}">
      <dgm:prSet custT="1"/>
      <dgm:spPr/>
      <dgm:t>
        <a:bodyPr/>
        <a:lstStyle/>
        <a:p>
          <a:r>
            <a:rPr lang="en-US" sz="2400" b="0" i="0" dirty="0"/>
            <a:t>Respond to inequity</a:t>
          </a:r>
          <a:endParaRPr lang="en-US" sz="2400" dirty="0"/>
        </a:p>
      </dgm:t>
    </dgm:pt>
    <dgm:pt modelId="{DAC37D56-3EB1-344A-8F29-718ACFC93F1C}" type="parTrans" cxnId="{056ACE95-3B89-AC42-B5C0-8D7831D4443F}">
      <dgm:prSet/>
      <dgm:spPr/>
      <dgm:t>
        <a:bodyPr/>
        <a:lstStyle/>
        <a:p>
          <a:endParaRPr lang="en-US"/>
        </a:p>
      </dgm:t>
    </dgm:pt>
    <dgm:pt modelId="{3F84ED58-5C5A-7A49-AB68-825C5ECBBE7A}" type="sibTrans" cxnId="{056ACE95-3B89-AC42-B5C0-8D7831D4443F}">
      <dgm:prSet/>
      <dgm:spPr/>
      <dgm:t>
        <a:bodyPr/>
        <a:lstStyle/>
        <a:p>
          <a:endParaRPr lang="en-US"/>
        </a:p>
      </dgm:t>
    </dgm:pt>
    <dgm:pt modelId="{EA208B9A-7F11-1543-8B84-CC10D859D068}">
      <dgm:prSet custT="1"/>
      <dgm:spPr/>
      <dgm:t>
        <a:bodyPr/>
        <a:lstStyle/>
        <a:p>
          <a:r>
            <a:rPr lang="en-US" sz="2400" b="0" i="0" dirty="0"/>
            <a:t>Redress inequity</a:t>
          </a:r>
          <a:endParaRPr lang="en-US" sz="2400" dirty="0"/>
        </a:p>
      </dgm:t>
    </dgm:pt>
    <dgm:pt modelId="{F7E04C97-016C-AC4C-B9FF-CE384BFD3018}" type="parTrans" cxnId="{AC5CB848-BF0E-C141-9E08-2B4D01F3CEE8}">
      <dgm:prSet/>
      <dgm:spPr/>
      <dgm:t>
        <a:bodyPr/>
        <a:lstStyle/>
        <a:p>
          <a:endParaRPr lang="en-US"/>
        </a:p>
      </dgm:t>
    </dgm:pt>
    <dgm:pt modelId="{43E721F9-9861-5245-9D25-C4180A091C10}" type="sibTrans" cxnId="{AC5CB848-BF0E-C141-9E08-2B4D01F3CEE8}">
      <dgm:prSet/>
      <dgm:spPr/>
      <dgm:t>
        <a:bodyPr/>
        <a:lstStyle/>
        <a:p>
          <a:endParaRPr lang="en-US"/>
        </a:p>
      </dgm:t>
    </dgm:pt>
    <dgm:pt modelId="{13F814F4-A9DE-E149-B57E-06A28D2F8D31}">
      <dgm:prSet custT="1"/>
      <dgm:spPr/>
      <dgm:t>
        <a:bodyPr/>
        <a:lstStyle/>
        <a:p>
          <a:r>
            <a:rPr lang="en-US" sz="2400" b="0" i="0" dirty="0"/>
            <a:t>Actively cultivate equity</a:t>
          </a:r>
          <a:endParaRPr lang="en-US" sz="2400" dirty="0"/>
        </a:p>
      </dgm:t>
    </dgm:pt>
    <dgm:pt modelId="{D3C1D1A8-E5A4-CB48-8B99-96F32C7246D4}" type="parTrans" cxnId="{ECB6982D-65A2-CF4A-B6EE-3D28E930B473}">
      <dgm:prSet/>
      <dgm:spPr/>
      <dgm:t>
        <a:bodyPr/>
        <a:lstStyle/>
        <a:p>
          <a:endParaRPr lang="en-US"/>
        </a:p>
      </dgm:t>
    </dgm:pt>
    <dgm:pt modelId="{50A404E0-C13C-044D-AE39-70AEE2F7CB6F}" type="sibTrans" cxnId="{ECB6982D-65A2-CF4A-B6EE-3D28E930B473}">
      <dgm:prSet/>
      <dgm:spPr/>
      <dgm:t>
        <a:bodyPr/>
        <a:lstStyle/>
        <a:p>
          <a:endParaRPr lang="en-US"/>
        </a:p>
      </dgm:t>
    </dgm:pt>
    <dgm:pt modelId="{096BEFBC-2E36-4B49-A698-A1C208C0D71A}">
      <dgm:prSet custT="1"/>
      <dgm:spPr/>
      <dgm:t>
        <a:bodyPr/>
        <a:lstStyle/>
        <a:p>
          <a:r>
            <a:rPr lang="en-US" sz="2400" b="0" i="0" dirty="0"/>
            <a:t>Sustain equity</a:t>
          </a:r>
          <a:endParaRPr lang="en-US" sz="2400" dirty="0"/>
        </a:p>
      </dgm:t>
    </dgm:pt>
    <dgm:pt modelId="{BD270A9B-CE76-944B-9935-E8A3FB881353}" type="parTrans" cxnId="{45D54A3C-A256-4149-890B-91C5589DAE2B}">
      <dgm:prSet/>
      <dgm:spPr/>
      <dgm:t>
        <a:bodyPr/>
        <a:lstStyle/>
        <a:p>
          <a:endParaRPr lang="en-US"/>
        </a:p>
      </dgm:t>
    </dgm:pt>
    <dgm:pt modelId="{32E2CB7C-07BB-EF41-B5B0-3BAC5F664E5A}" type="sibTrans" cxnId="{45D54A3C-A256-4149-890B-91C5589DAE2B}">
      <dgm:prSet/>
      <dgm:spPr/>
      <dgm:t>
        <a:bodyPr/>
        <a:lstStyle/>
        <a:p>
          <a:endParaRPr lang="en-US"/>
        </a:p>
      </dgm:t>
    </dgm:pt>
    <dgm:pt modelId="{F13A69D8-0A54-2642-BCC7-4D2915EA066E}" type="pres">
      <dgm:prSet presAssocID="{754A1DFD-CCB8-C745-9A26-C8618E351746}" presName="compositeShape" presStyleCnt="0">
        <dgm:presLayoutVars>
          <dgm:dir/>
          <dgm:resizeHandles/>
        </dgm:presLayoutVars>
      </dgm:prSet>
      <dgm:spPr/>
    </dgm:pt>
    <dgm:pt modelId="{397ACF99-680C-3E4E-9855-2D5866BB5754}" type="pres">
      <dgm:prSet presAssocID="{754A1DFD-CCB8-C745-9A26-C8618E351746}" presName="pyramid" presStyleLbl="node1" presStyleIdx="0" presStyleCnt="1" custScaleX="117573" custLinFactNeighborX="-9025" custLinFactNeighborY="488"/>
      <dgm:spPr/>
    </dgm:pt>
    <dgm:pt modelId="{7C5732A5-38DC-D845-9127-6882608E1F72}" type="pres">
      <dgm:prSet presAssocID="{754A1DFD-CCB8-C745-9A26-C8618E351746}" presName="theList" presStyleCnt="0"/>
      <dgm:spPr/>
    </dgm:pt>
    <dgm:pt modelId="{416CBDD5-38D5-0649-B494-5C41204A0B13}" type="pres">
      <dgm:prSet presAssocID="{274FE3E4-F543-3A4A-BF1C-B508CB725E4A}" presName="aNode" presStyleLbl="fgAcc1" presStyleIdx="0" presStyleCnt="5" custScaleX="102852" custScaleY="218410" custLinFactNeighborX="750" custLinFactNeighborY="20321">
        <dgm:presLayoutVars>
          <dgm:bulletEnabled val="1"/>
        </dgm:presLayoutVars>
      </dgm:prSet>
      <dgm:spPr/>
    </dgm:pt>
    <dgm:pt modelId="{B32070B6-03D7-A941-AD06-BF3FFA29F2E8}" type="pres">
      <dgm:prSet presAssocID="{274FE3E4-F543-3A4A-BF1C-B508CB725E4A}" presName="aSpace" presStyleCnt="0"/>
      <dgm:spPr/>
    </dgm:pt>
    <dgm:pt modelId="{4AB9299D-C3AB-844E-A9A3-EF476C180E66}" type="pres">
      <dgm:prSet presAssocID="{BDE864E6-2C7F-9F41-B20B-43FFD4E6E688}" presName="aNode" presStyleLbl="fgAcc1" presStyleIdx="1" presStyleCnt="5" custScaleX="104694" custScaleY="212971">
        <dgm:presLayoutVars>
          <dgm:bulletEnabled val="1"/>
        </dgm:presLayoutVars>
      </dgm:prSet>
      <dgm:spPr/>
    </dgm:pt>
    <dgm:pt modelId="{02B574A4-7286-774D-A99C-CD809AEBBDF0}" type="pres">
      <dgm:prSet presAssocID="{BDE864E6-2C7F-9F41-B20B-43FFD4E6E688}" presName="aSpace" presStyleCnt="0"/>
      <dgm:spPr/>
    </dgm:pt>
    <dgm:pt modelId="{1C5F9005-7717-A741-B4C2-4C601B5E6B6A}" type="pres">
      <dgm:prSet presAssocID="{EA208B9A-7F11-1543-8B84-CC10D859D068}" presName="aNode" presStyleLbl="fgAcc1" presStyleIdx="2" presStyleCnt="5" custScaleX="102174" custScaleY="171362">
        <dgm:presLayoutVars>
          <dgm:bulletEnabled val="1"/>
        </dgm:presLayoutVars>
      </dgm:prSet>
      <dgm:spPr/>
    </dgm:pt>
    <dgm:pt modelId="{67F56F3E-4122-8440-ADA3-37D67DCCDB03}" type="pres">
      <dgm:prSet presAssocID="{EA208B9A-7F11-1543-8B84-CC10D859D068}" presName="aSpace" presStyleCnt="0"/>
      <dgm:spPr/>
    </dgm:pt>
    <dgm:pt modelId="{51ADAC52-925A-EB40-B296-415D11C1B0D1}" type="pres">
      <dgm:prSet presAssocID="{13F814F4-A9DE-E149-B57E-06A28D2F8D31}" presName="aNode" presStyleLbl="fgAcc1" presStyleIdx="3" presStyleCnt="5" custScaleX="102057" custScaleY="204326">
        <dgm:presLayoutVars>
          <dgm:bulletEnabled val="1"/>
        </dgm:presLayoutVars>
      </dgm:prSet>
      <dgm:spPr/>
    </dgm:pt>
    <dgm:pt modelId="{8C45BA5C-E7B1-5B40-B6DE-532F82A0E20D}" type="pres">
      <dgm:prSet presAssocID="{13F814F4-A9DE-E149-B57E-06A28D2F8D31}" presName="aSpace" presStyleCnt="0"/>
      <dgm:spPr/>
    </dgm:pt>
    <dgm:pt modelId="{38FF978E-11DE-E842-BD05-6DAD6890CF04}" type="pres">
      <dgm:prSet presAssocID="{096BEFBC-2E36-4B49-A698-A1C208C0D71A}" presName="aNode" presStyleLbl="fgAcc1" presStyleIdx="4" presStyleCnt="5" custScaleX="102174" custScaleY="186989" custLinFactNeighborX="375" custLinFactNeighborY="-13723">
        <dgm:presLayoutVars>
          <dgm:bulletEnabled val="1"/>
        </dgm:presLayoutVars>
      </dgm:prSet>
      <dgm:spPr/>
    </dgm:pt>
    <dgm:pt modelId="{78C613D0-0B64-5A42-BAFF-5DA07AF6D939}" type="pres">
      <dgm:prSet presAssocID="{096BEFBC-2E36-4B49-A698-A1C208C0D71A}" presName="aSpace" presStyleCnt="0"/>
      <dgm:spPr/>
    </dgm:pt>
  </dgm:ptLst>
  <dgm:cxnLst>
    <dgm:cxn modelId="{CB4D0106-FFB1-B64B-B182-21CFA849495D}" type="presOf" srcId="{BDE864E6-2C7F-9F41-B20B-43FFD4E6E688}" destId="{4AB9299D-C3AB-844E-A9A3-EF476C180E66}" srcOrd="0" destOrd="0" presId="urn:microsoft.com/office/officeart/2005/8/layout/pyramid2"/>
    <dgm:cxn modelId="{F60C3D0C-B398-E642-AA9F-5C27B0DD1BE3}" type="presOf" srcId="{EA208B9A-7F11-1543-8B84-CC10D859D068}" destId="{1C5F9005-7717-A741-B4C2-4C601B5E6B6A}" srcOrd="0" destOrd="0" presId="urn:microsoft.com/office/officeart/2005/8/layout/pyramid2"/>
    <dgm:cxn modelId="{67F65E1B-47C5-C248-AD7E-AA7A9116E504}" type="presOf" srcId="{754A1DFD-CCB8-C745-9A26-C8618E351746}" destId="{F13A69D8-0A54-2642-BCC7-4D2915EA066E}" srcOrd="0" destOrd="0" presId="urn:microsoft.com/office/officeart/2005/8/layout/pyramid2"/>
    <dgm:cxn modelId="{ECB6982D-65A2-CF4A-B6EE-3D28E930B473}" srcId="{754A1DFD-CCB8-C745-9A26-C8618E351746}" destId="{13F814F4-A9DE-E149-B57E-06A28D2F8D31}" srcOrd="3" destOrd="0" parTransId="{D3C1D1A8-E5A4-CB48-8B99-96F32C7246D4}" sibTransId="{50A404E0-C13C-044D-AE39-70AEE2F7CB6F}"/>
    <dgm:cxn modelId="{45D54A3C-A256-4149-890B-91C5589DAE2B}" srcId="{754A1DFD-CCB8-C745-9A26-C8618E351746}" destId="{096BEFBC-2E36-4B49-A698-A1C208C0D71A}" srcOrd="4" destOrd="0" parTransId="{BD270A9B-CE76-944B-9935-E8A3FB881353}" sibTransId="{32E2CB7C-07BB-EF41-B5B0-3BAC5F664E5A}"/>
    <dgm:cxn modelId="{AC5CB848-BF0E-C141-9E08-2B4D01F3CEE8}" srcId="{754A1DFD-CCB8-C745-9A26-C8618E351746}" destId="{EA208B9A-7F11-1543-8B84-CC10D859D068}" srcOrd="2" destOrd="0" parTransId="{F7E04C97-016C-AC4C-B9FF-CE384BFD3018}" sibTransId="{43E721F9-9861-5245-9D25-C4180A091C10}"/>
    <dgm:cxn modelId="{DD514757-C750-C442-B183-E8066988C2CB}" type="presOf" srcId="{274FE3E4-F543-3A4A-BF1C-B508CB725E4A}" destId="{416CBDD5-38D5-0649-B494-5C41204A0B13}" srcOrd="0" destOrd="0" presId="urn:microsoft.com/office/officeart/2005/8/layout/pyramid2"/>
    <dgm:cxn modelId="{5DBA3E7E-8B09-6B4F-AFAF-7E30EC9375DC}" srcId="{754A1DFD-CCB8-C745-9A26-C8618E351746}" destId="{274FE3E4-F543-3A4A-BF1C-B508CB725E4A}" srcOrd="0" destOrd="0" parTransId="{7AADD8F3-6B54-404E-A9A7-CD1D056DFDE7}" sibTransId="{1AF0F6D5-E2A7-B444-BCC3-A74676E31DBC}"/>
    <dgm:cxn modelId="{056ACE95-3B89-AC42-B5C0-8D7831D4443F}" srcId="{754A1DFD-CCB8-C745-9A26-C8618E351746}" destId="{BDE864E6-2C7F-9F41-B20B-43FFD4E6E688}" srcOrd="1" destOrd="0" parTransId="{DAC37D56-3EB1-344A-8F29-718ACFC93F1C}" sibTransId="{3F84ED58-5C5A-7A49-AB68-825C5ECBBE7A}"/>
    <dgm:cxn modelId="{8D91CC97-4A4C-C442-85C6-D170EF77E562}" type="presOf" srcId="{096BEFBC-2E36-4B49-A698-A1C208C0D71A}" destId="{38FF978E-11DE-E842-BD05-6DAD6890CF04}" srcOrd="0" destOrd="0" presId="urn:microsoft.com/office/officeart/2005/8/layout/pyramid2"/>
    <dgm:cxn modelId="{81CD57B3-2B86-D84A-90E8-5EAE4DC1A8B9}" type="presOf" srcId="{13F814F4-A9DE-E149-B57E-06A28D2F8D31}" destId="{51ADAC52-925A-EB40-B296-415D11C1B0D1}" srcOrd="0" destOrd="0" presId="urn:microsoft.com/office/officeart/2005/8/layout/pyramid2"/>
    <dgm:cxn modelId="{62CA0E48-73C3-8046-A61F-CAE632C9F389}" type="presParOf" srcId="{F13A69D8-0A54-2642-BCC7-4D2915EA066E}" destId="{397ACF99-680C-3E4E-9855-2D5866BB5754}" srcOrd="0" destOrd="0" presId="urn:microsoft.com/office/officeart/2005/8/layout/pyramid2"/>
    <dgm:cxn modelId="{36FA279C-CDE6-4840-B6AD-93A325ACF057}" type="presParOf" srcId="{F13A69D8-0A54-2642-BCC7-4D2915EA066E}" destId="{7C5732A5-38DC-D845-9127-6882608E1F72}" srcOrd="1" destOrd="0" presId="urn:microsoft.com/office/officeart/2005/8/layout/pyramid2"/>
    <dgm:cxn modelId="{8A8A1D9A-2283-B944-B48A-DF12A6B24341}" type="presParOf" srcId="{7C5732A5-38DC-D845-9127-6882608E1F72}" destId="{416CBDD5-38D5-0649-B494-5C41204A0B13}" srcOrd="0" destOrd="0" presId="urn:microsoft.com/office/officeart/2005/8/layout/pyramid2"/>
    <dgm:cxn modelId="{DEBF24DB-BA3B-9F49-8A0C-1454350159E2}" type="presParOf" srcId="{7C5732A5-38DC-D845-9127-6882608E1F72}" destId="{B32070B6-03D7-A941-AD06-BF3FFA29F2E8}" srcOrd="1" destOrd="0" presId="urn:microsoft.com/office/officeart/2005/8/layout/pyramid2"/>
    <dgm:cxn modelId="{2D318E99-15F7-AD48-9A77-49AD7BF0167C}" type="presParOf" srcId="{7C5732A5-38DC-D845-9127-6882608E1F72}" destId="{4AB9299D-C3AB-844E-A9A3-EF476C180E66}" srcOrd="2" destOrd="0" presId="urn:microsoft.com/office/officeart/2005/8/layout/pyramid2"/>
    <dgm:cxn modelId="{60F56B34-83D9-9B4E-A369-A07BBF645EE5}" type="presParOf" srcId="{7C5732A5-38DC-D845-9127-6882608E1F72}" destId="{02B574A4-7286-774D-A99C-CD809AEBBDF0}" srcOrd="3" destOrd="0" presId="urn:microsoft.com/office/officeart/2005/8/layout/pyramid2"/>
    <dgm:cxn modelId="{27BC4C85-4EFC-5D43-A586-EDE36AFA0A90}" type="presParOf" srcId="{7C5732A5-38DC-D845-9127-6882608E1F72}" destId="{1C5F9005-7717-A741-B4C2-4C601B5E6B6A}" srcOrd="4" destOrd="0" presId="urn:microsoft.com/office/officeart/2005/8/layout/pyramid2"/>
    <dgm:cxn modelId="{0392A074-D81D-324B-8536-FD6F0562C9C7}" type="presParOf" srcId="{7C5732A5-38DC-D845-9127-6882608E1F72}" destId="{67F56F3E-4122-8440-ADA3-37D67DCCDB03}" srcOrd="5" destOrd="0" presId="urn:microsoft.com/office/officeart/2005/8/layout/pyramid2"/>
    <dgm:cxn modelId="{224BEA2E-C436-A24F-8C8E-39BE49233C25}" type="presParOf" srcId="{7C5732A5-38DC-D845-9127-6882608E1F72}" destId="{51ADAC52-925A-EB40-B296-415D11C1B0D1}" srcOrd="6" destOrd="0" presId="urn:microsoft.com/office/officeart/2005/8/layout/pyramid2"/>
    <dgm:cxn modelId="{78777D43-32B5-174A-8A04-6A0E7E8C8EEE}" type="presParOf" srcId="{7C5732A5-38DC-D845-9127-6882608E1F72}" destId="{8C45BA5C-E7B1-5B40-B6DE-532F82A0E20D}" srcOrd="7" destOrd="0" presId="urn:microsoft.com/office/officeart/2005/8/layout/pyramid2"/>
    <dgm:cxn modelId="{E997BBA6-9AE9-A546-819F-4AF643E36D9E}" type="presParOf" srcId="{7C5732A5-38DC-D845-9127-6882608E1F72}" destId="{38FF978E-11DE-E842-BD05-6DAD6890CF04}" srcOrd="8" destOrd="0" presId="urn:microsoft.com/office/officeart/2005/8/layout/pyramid2"/>
    <dgm:cxn modelId="{CC31EEDC-191E-3C4F-9973-71E975969C92}" type="presParOf" srcId="{7C5732A5-38DC-D845-9127-6882608E1F72}" destId="{78C613D0-0B64-5A42-BAFF-5DA07AF6D93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D819B-A746-45F8-8A79-689B785A5285}">
      <dsp:nvSpPr>
        <dsp:cNvPr id="0" name=""/>
        <dsp:cNvSpPr/>
      </dsp:nvSpPr>
      <dsp:spPr>
        <a:xfrm>
          <a:off x="3348626" y="1492083"/>
          <a:ext cx="1832383" cy="18323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8FE0904-9729-457C-9779-DEE2B5DCBEC9}">
      <dsp:nvSpPr>
        <dsp:cNvPr id="0" name=""/>
        <dsp:cNvSpPr/>
      </dsp:nvSpPr>
      <dsp:spPr>
        <a:xfrm>
          <a:off x="3202035" y="0"/>
          <a:ext cx="2125565" cy="12303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bg1"/>
              </a:solidFill>
            </a:rPr>
            <a:t>The Thinker</a:t>
          </a:r>
        </a:p>
      </dsp:txBody>
      <dsp:txXfrm>
        <a:off x="3202035" y="0"/>
        <a:ext cx="2125565" cy="1230314"/>
      </dsp:txXfrm>
    </dsp:sp>
    <dsp:sp modelId="{48EA64A5-CDBD-4E60-A023-1AFFA24994BA}">
      <dsp:nvSpPr>
        <dsp:cNvPr id="0" name=""/>
        <dsp:cNvSpPr/>
      </dsp:nvSpPr>
      <dsp:spPr>
        <a:xfrm>
          <a:off x="4045665" y="1998345"/>
          <a:ext cx="1832383" cy="18323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BD0A971-54CF-4A97-83E2-659799FA0986}">
      <dsp:nvSpPr>
        <dsp:cNvPr id="0" name=""/>
        <dsp:cNvSpPr/>
      </dsp:nvSpPr>
      <dsp:spPr>
        <a:xfrm>
          <a:off x="6023906" y="1622968"/>
          <a:ext cx="1905679" cy="13350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The Doer</a:t>
          </a:r>
        </a:p>
      </dsp:txBody>
      <dsp:txXfrm>
        <a:off x="6023906" y="1622968"/>
        <a:ext cx="1905679" cy="1335022"/>
      </dsp:txXfrm>
    </dsp:sp>
    <dsp:sp modelId="{52D19640-7282-43B2-AB3F-C6C730B4BE88}">
      <dsp:nvSpPr>
        <dsp:cNvPr id="0" name=""/>
        <dsp:cNvSpPr/>
      </dsp:nvSpPr>
      <dsp:spPr>
        <a:xfrm>
          <a:off x="3779603" y="2818206"/>
          <a:ext cx="1832383" cy="18323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2792C90-4A55-44E2-B374-D8B0AF98D4FC}">
      <dsp:nvSpPr>
        <dsp:cNvPr id="0" name=""/>
        <dsp:cNvSpPr/>
      </dsp:nvSpPr>
      <dsp:spPr>
        <a:xfrm>
          <a:off x="5730725" y="3900359"/>
          <a:ext cx="1905679" cy="13350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The Believer</a:t>
          </a:r>
        </a:p>
      </dsp:txBody>
      <dsp:txXfrm>
        <a:off x="5730725" y="3900359"/>
        <a:ext cx="1905679" cy="1335022"/>
      </dsp:txXfrm>
    </dsp:sp>
    <dsp:sp modelId="{AFD01FB5-7075-4350-9ECD-15B95614220D}">
      <dsp:nvSpPr>
        <dsp:cNvPr id="0" name=""/>
        <dsp:cNvSpPr/>
      </dsp:nvSpPr>
      <dsp:spPr>
        <a:xfrm>
          <a:off x="2917650" y="2818206"/>
          <a:ext cx="1832383" cy="18323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FADF21D-E610-4EC6-9B7C-F24F483B6DD5}">
      <dsp:nvSpPr>
        <dsp:cNvPr id="0" name=""/>
        <dsp:cNvSpPr/>
      </dsp:nvSpPr>
      <dsp:spPr>
        <a:xfrm>
          <a:off x="893232" y="3900359"/>
          <a:ext cx="1905679" cy="13350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The Fairness Seeker</a:t>
          </a:r>
        </a:p>
      </dsp:txBody>
      <dsp:txXfrm>
        <a:off x="893232" y="3900359"/>
        <a:ext cx="1905679" cy="1335022"/>
      </dsp:txXfrm>
    </dsp:sp>
    <dsp:sp modelId="{C0FBFC8B-2CDD-4F39-8D68-AF422BD1553B}">
      <dsp:nvSpPr>
        <dsp:cNvPr id="0" name=""/>
        <dsp:cNvSpPr/>
      </dsp:nvSpPr>
      <dsp:spPr>
        <a:xfrm>
          <a:off x="2651587" y="1998345"/>
          <a:ext cx="1832383" cy="18323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CA516C3-0D24-473A-A6DD-31A679122F3E}">
      <dsp:nvSpPr>
        <dsp:cNvPr id="0" name=""/>
        <dsp:cNvSpPr/>
      </dsp:nvSpPr>
      <dsp:spPr>
        <a:xfrm>
          <a:off x="600051" y="1622968"/>
          <a:ext cx="1905679" cy="13350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The Minimizer</a:t>
          </a:r>
        </a:p>
      </dsp:txBody>
      <dsp:txXfrm>
        <a:off x="600051" y="1622968"/>
        <a:ext cx="1905679" cy="1335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D819B-A746-45F8-8A79-689B785A5285}">
      <dsp:nvSpPr>
        <dsp:cNvPr id="0" name=""/>
        <dsp:cNvSpPr/>
      </dsp:nvSpPr>
      <dsp:spPr>
        <a:xfrm>
          <a:off x="3348626" y="1492083"/>
          <a:ext cx="1832383" cy="18323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8FE0904-9729-457C-9779-DEE2B5DCBEC9}">
      <dsp:nvSpPr>
        <dsp:cNvPr id="0" name=""/>
        <dsp:cNvSpPr/>
      </dsp:nvSpPr>
      <dsp:spPr>
        <a:xfrm>
          <a:off x="3202035" y="0"/>
          <a:ext cx="2125565" cy="12303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bg1"/>
              </a:solidFill>
            </a:rPr>
            <a:t>The Thinker</a:t>
          </a:r>
        </a:p>
      </dsp:txBody>
      <dsp:txXfrm>
        <a:off x="3202035" y="0"/>
        <a:ext cx="2125565" cy="1230314"/>
      </dsp:txXfrm>
    </dsp:sp>
    <dsp:sp modelId="{48EA64A5-CDBD-4E60-A023-1AFFA24994BA}">
      <dsp:nvSpPr>
        <dsp:cNvPr id="0" name=""/>
        <dsp:cNvSpPr/>
      </dsp:nvSpPr>
      <dsp:spPr>
        <a:xfrm>
          <a:off x="4045665" y="1998345"/>
          <a:ext cx="1832383" cy="18323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BD0A971-54CF-4A97-83E2-659799FA0986}">
      <dsp:nvSpPr>
        <dsp:cNvPr id="0" name=""/>
        <dsp:cNvSpPr/>
      </dsp:nvSpPr>
      <dsp:spPr>
        <a:xfrm>
          <a:off x="6023906" y="1622968"/>
          <a:ext cx="1905679" cy="13350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The Doer</a:t>
          </a:r>
        </a:p>
      </dsp:txBody>
      <dsp:txXfrm>
        <a:off x="6023906" y="1622968"/>
        <a:ext cx="1905679" cy="1335022"/>
      </dsp:txXfrm>
    </dsp:sp>
    <dsp:sp modelId="{52D19640-7282-43B2-AB3F-C6C730B4BE88}">
      <dsp:nvSpPr>
        <dsp:cNvPr id="0" name=""/>
        <dsp:cNvSpPr/>
      </dsp:nvSpPr>
      <dsp:spPr>
        <a:xfrm>
          <a:off x="3779603" y="2818206"/>
          <a:ext cx="1832383" cy="18323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2792C90-4A55-44E2-B374-D8B0AF98D4FC}">
      <dsp:nvSpPr>
        <dsp:cNvPr id="0" name=""/>
        <dsp:cNvSpPr/>
      </dsp:nvSpPr>
      <dsp:spPr>
        <a:xfrm>
          <a:off x="5730725" y="3900359"/>
          <a:ext cx="1905679" cy="13350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The Believer</a:t>
          </a:r>
        </a:p>
      </dsp:txBody>
      <dsp:txXfrm>
        <a:off x="5730725" y="3900359"/>
        <a:ext cx="1905679" cy="1335022"/>
      </dsp:txXfrm>
    </dsp:sp>
    <dsp:sp modelId="{AFD01FB5-7075-4350-9ECD-15B95614220D}">
      <dsp:nvSpPr>
        <dsp:cNvPr id="0" name=""/>
        <dsp:cNvSpPr/>
      </dsp:nvSpPr>
      <dsp:spPr>
        <a:xfrm>
          <a:off x="2917650" y="2818206"/>
          <a:ext cx="1832383" cy="18323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FADF21D-E610-4EC6-9B7C-F24F483B6DD5}">
      <dsp:nvSpPr>
        <dsp:cNvPr id="0" name=""/>
        <dsp:cNvSpPr/>
      </dsp:nvSpPr>
      <dsp:spPr>
        <a:xfrm>
          <a:off x="893232" y="3900359"/>
          <a:ext cx="1905679" cy="13350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The Fairness Seeker</a:t>
          </a:r>
        </a:p>
      </dsp:txBody>
      <dsp:txXfrm>
        <a:off x="893232" y="3900359"/>
        <a:ext cx="1905679" cy="1335022"/>
      </dsp:txXfrm>
    </dsp:sp>
    <dsp:sp modelId="{C0FBFC8B-2CDD-4F39-8D68-AF422BD1553B}">
      <dsp:nvSpPr>
        <dsp:cNvPr id="0" name=""/>
        <dsp:cNvSpPr/>
      </dsp:nvSpPr>
      <dsp:spPr>
        <a:xfrm>
          <a:off x="2651587" y="1998345"/>
          <a:ext cx="1832383" cy="18323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CA516C3-0D24-473A-A6DD-31A679122F3E}">
      <dsp:nvSpPr>
        <dsp:cNvPr id="0" name=""/>
        <dsp:cNvSpPr/>
      </dsp:nvSpPr>
      <dsp:spPr>
        <a:xfrm>
          <a:off x="600051" y="1622968"/>
          <a:ext cx="1905679" cy="13350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The Minimizer</a:t>
          </a:r>
        </a:p>
      </dsp:txBody>
      <dsp:txXfrm>
        <a:off x="600051" y="1622968"/>
        <a:ext cx="1905679" cy="1335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B2BC6-9E6E-4C59-9A7B-1B041DB78E5D}">
      <dsp:nvSpPr>
        <dsp:cNvPr id="0" name=""/>
        <dsp:cNvSpPr/>
      </dsp:nvSpPr>
      <dsp:spPr>
        <a:xfrm>
          <a:off x="3867571" y="1269521"/>
          <a:ext cx="1626344" cy="162654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A236FCA-F4BD-4F6A-9A1D-37C17F312542}">
      <dsp:nvSpPr>
        <dsp:cNvPr id="0" name=""/>
        <dsp:cNvSpPr/>
      </dsp:nvSpPr>
      <dsp:spPr>
        <a:xfrm>
          <a:off x="3748984" y="0"/>
          <a:ext cx="1863519" cy="9972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lumMod val="40000"/>
                  <a:lumOff val="60000"/>
                </a:schemeClr>
              </a:solidFill>
            </a:rPr>
            <a:t>Water the plants</a:t>
          </a:r>
        </a:p>
      </dsp:txBody>
      <dsp:txXfrm>
        <a:off x="3748984" y="0"/>
        <a:ext cx="1863519" cy="997267"/>
      </dsp:txXfrm>
    </dsp:sp>
    <dsp:sp modelId="{C731266F-3ADF-474B-B517-D28C0A10D6B8}">
      <dsp:nvSpPr>
        <dsp:cNvPr id="0" name=""/>
        <dsp:cNvSpPr/>
      </dsp:nvSpPr>
      <dsp:spPr>
        <a:xfrm>
          <a:off x="4344632" y="1498893"/>
          <a:ext cx="1626344" cy="162654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C2D5323-BFAD-4088-AA5A-E4FF5E27CE61}">
      <dsp:nvSpPr>
        <dsp:cNvPr id="0" name=""/>
        <dsp:cNvSpPr/>
      </dsp:nvSpPr>
      <dsp:spPr>
        <a:xfrm>
          <a:off x="6171559" y="947404"/>
          <a:ext cx="1761872" cy="10969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lumMod val="40000"/>
                  <a:lumOff val="60000"/>
                </a:schemeClr>
              </a:solidFill>
            </a:rPr>
            <a:t>Step out and take a deep breath of fresh air</a:t>
          </a:r>
        </a:p>
      </dsp:txBody>
      <dsp:txXfrm>
        <a:off x="6171559" y="947404"/>
        <a:ext cx="1761872" cy="1096994"/>
      </dsp:txXfrm>
    </dsp:sp>
    <dsp:sp modelId="{0806C2EB-AE03-402F-B5CF-BA020B5C1DD3}">
      <dsp:nvSpPr>
        <dsp:cNvPr id="0" name=""/>
        <dsp:cNvSpPr/>
      </dsp:nvSpPr>
      <dsp:spPr>
        <a:xfrm>
          <a:off x="4461865" y="2014979"/>
          <a:ext cx="1626344" cy="162654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B820BA4-7D16-4B0D-B024-B662459D8F9F}">
      <dsp:nvSpPr>
        <dsp:cNvPr id="0" name=""/>
        <dsp:cNvSpPr/>
      </dsp:nvSpPr>
      <dsp:spPr>
        <a:xfrm>
          <a:off x="6340970" y="2343578"/>
          <a:ext cx="1727990" cy="1171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lumMod val="40000"/>
                  <a:lumOff val="60000"/>
                </a:schemeClr>
              </a:solidFill>
            </a:rPr>
            <a:t>Throw in a load of laundry</a:t>
          </a:r>
        </a:p>
      </dsp:txBody>
      <dsp:txXfrm>
        <a:off x="6340970" y="2343578"/>
        <a:ext cx="1727990" cy="1171789"/>
      </dsp:txXfrm>
    </dsp:sp>
    <dsp:sp modelId="{637CA41B-9B7B-4F1D-879B-4B0DAE757BE1}">
      <dsp:nvSpPr>
        <dsp:cNvPr id="0" name=""/>
        <dsp:cNvSpPr/>
      </dsp:nvSpPr>
      <dsp:spPr>
        <a:xfrm>
          <a:off x="4131852" y="2428845"/>
          <a:ext cx="1626344" cy="162654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A442D91-8F3E-436A-B84F-90C2495D04C4}">
      <dsp:nvSpPr>
        <dsp:cNvPr id="0" name=""/>
        <dsp:cNvSpPr/>
      </dsp:nvSpPr>
      <dsp:spPr>
        <a:xfrm>
          <a:off x="5595562" y="3914275"/>
          <a:ext cx="1863519" cy="10720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lumMod val="40000"/>
                  <a:lumOff val="60000"/>
                </a:schemeClr>
              </a:solidFill>
            </a:rPr>
            <a:t>Hug someone in your house</a:t>
          </a:r>
        </a:p>
      </dsp:txBody>
      <dsp:txXfrm>
        <a:off x="5595562" y="3914275"/>
        <a:ext cx="1863519" cy="1072062"/>
      </dsp:txXfrm>
    </dsp:sp>
    <dsp:sp modelId="{FEB812B2-6A7B-4FDE-BA4A-3C82AD54C3D2}">
      <dsp:nvSpPr>
        <dsp:cNvPr id="0" name=""/>
        <dsp:cNvSpPr/>
      </dsp:nvSpPr>
      <dsp:spPr>
        <a:xfrm>
          <a:off x="3603291" y="2428845"/>
          <a:ext cx="1626344" cy="162654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E71FB70-F678-407F-BC74-356715A2ABA9}">
      <dsp:nvSpPr>
        <dsp:cNvPr id="0" name=""/>
        <dsp:cNvSpPr/>
      </dsp:nvSpPr>
      <dsp:spPr>
        <a:xfrm>
          <a:off x="1902406" y="3914275"/>
          <a:ext cx="1863519" cy="10720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lumMod val="40000"/>
                  <a:lumOff val="60000"/>
                </a:schemeClr>
              </a:solidFill>
            </a:rPr>
            <a:t>Stretch or yoga</a:t>
          </a:r>
        </a:p>
      </dsp:txBody>
      <dsp:txXfrm>
        <a:off x="1902406" y="3914275"/>
        <a:ext cx="1863519" cy="1072062"/>
      </dsp:txXfrm>
    </dsp:sp>
    <dsp:sp modelId="{881C0981-1F47-46FA-91D7-859AE2AB71E2}">
      <dsp:nvSpPr>
        <dsp:cNvPr id="0" name=""/>
        <dsp:cNvSpPr/>
      </dsp:nvSpPr>
      <dsp:spPr>
        <a:xfrm>
          <a:off x="3273278" y="2014979"/>
          <a:ext cx="1626344" cy="162654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8871262-CEFE-4976-86DE-5AB14628F526}">
      <dsp:nvSpPr>
        <dsp:cNvPr id="0" name=""/>
        <dsp:cNvSpPr/>
      </dsp:nvSpPr>
      <dsp:spPr>
        <a:xfrm>
          <a:off x="1292527" y="2343578"/>
          <a:ext cx="1727990" cy="11717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lumMod val="40000"/>
                  <a:lumOff val="60000"/>
                </a:schemeClr>
              </a:solidFill>
            </a:rPr>
            <a:t>Dance to a song or two</a:t>
          </a:r>
        </a:p>
      </dsp:txBody>
      <dsp:txXfrm>
        <a:off x="1292527" y="2343578"/>
        <a:ext cx="1727990" cy="1171789"/>
      </dsp:txXfrm>
    </dsp:sp>
    <dsp:sp modelId="{AA549886-DA64-4C4E-BB15-BEF22672EF14}">
      <dsp:nvSpPr>
        <dsp:cNvPr id="0" name=""/>
        <dsp:cNvSpPr/>
      </dsp:nvSpPr>
      <dsp:spPr>
        <a:xfrm>
          <a:off x="3390511" y="1498893"/>
          <a:ext cx="1626344" cy="162654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09D0C86-C719-41FE-9B68-91E36E2716D8}">
      <dsp:nvSpPr>
        <dsp:cNvPr id="0" name=""/>
        <dsp:cNvSpPr/>
      </dsp:nvSpPr>
      <dsp:spPr>
        <a:xfrm>
          <a:off x="1428055" y="947404"/>
          <a:ext cx="1761872" cy="10969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lumMod val="40000"/>
                  <a:lumOff val="60000"/>
                </a:schemeClr>
              </a:solidFill>
            </a:rPr>
            <a:t>Walk the dog</a:t>
          </a:r>
        </a:p>
      </dsp:txBody>
      <dsp:txXfrm>
        <a:off x="1428055" y="947404"/>
        <a:ext cx="1761872" cy="1096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CF99-680C-3E4E-9855-2D5866BB5754}">
      <dsp:nvSpPr>
        <dsp:cNvPr id="0" name=""/>
        <dsp:cNvSpPr/>
      </dsp:nvSpPr>
      <dsp:spPr>
        <a:xfrm>
          <a:off x="-135574" y="0"/>
          <a:ext cx="5115997" cy="435133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6CBDD5-38D5-0649-B494-5C41204A0B13}">
      <dsp:nvSpPr>
        <dsp:cNvPr id="0" name=""/>
        <dsp:cNvSpPr/>
      </dsp:nvSpPr>
      <dsp:spPr>
        <a:xfrm>
          <a:off x="2382091" y="444279"/>
          <a:ext cx="2909034" cy="7192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Recognize inequity</a:t>
          </a:r>
          <a:endParaRPr lang="en-US" sz="2400" kern="1200" dirty="0"/>
        </a:p>
      </dsp:txBody>
      <dsp:txXfrm>
        <a:off x="2417203" y="479391"/>
        <a:ext cx="2838810" cy="649054"/>
      </dsp:txXfrm>
    </dsp:sp>
    <dsp:sp modelId="{4AB9299D-C3AB-844E-A9A3-EF476C180E66}">
      <dsp:nvSpPr>
        <dsp:cNvPr id="0" name=""/>
        <dsp:cNvSpPr/>
      </dsp:nvSpPr>
      <dsp:spPr>
        <a:xfrm>
          <a:off x="2356042" y="1196358"/>
          <a:ext cx="2961132" cy="70136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Respond to inequity</a:t>
          </a:r>
          <a:endParaRPr lang="en-US" sz="2400" kern="1200" dirty="0"/>
        </a:p>
      </dsp:txBody>
      <dsp:txXfrm>
        <a:off x="2390280" y="1230596"/>
        <a:ext cx="2892656" cy="632890"/>
      </dsp:txXfrm>
    </dsp:sp>
    <dsp:sp modelId="{1C5F9005-7717-A741-B4C2-4C601B5E6B6A}">
      <dsp:nvSpPr>
        <dsp:cNvPr id="0" name=""/>
        <dsp:cNvSpPr/>
      </dsp:nvSpPr>
      <dsp:spPr>
        <a:xfrm>
          <a:off x="2391679" y="1938890"/>
          <a:ext cx="2889857" cy="56433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Redress inequity</a:t>
          </a:r>
          <a:endParaRPr lang="en-US" sz="2400" kern="1200" dirty="0"/>
        </a:p>
      </dsp:txBody>
      <dsp:txXfrm>
        <a:off x="2419228" y="1966439"/>
        <a:ext cx="2834759" cy="509239"/>
      </dsp:txXfrm>
    </dsp:sp>
    <dsp:sp modelId="{51ADAC52-925A-EB40-B296-415D11C1B0D1}">
      <dsp:nvSpPr>
        <dsp:cNvPr id="0" name=""/>
        <dsp:cNvSpPr/>
      </dsp:nvSpPr>
      <dsp:spPr>
        <a:xfrm>
          <a:off x="2393334" y="2544393"/>
          <a:ext cx="2886548" cy="6728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Actively cultivate equity</a:t>
          </a:r>
          <a:endParaRPr lang="en-US" sz="2400" kern="1200" dirty="0"/>
        </a:p>
      </dsp:txBody>
      <dsp:txXfrm>
        <a:off x="2426182" y="2577241"/>
        <a:ext cx="2820852" cy="607200"/>
      </dsp:txXfrm>
    </dsp:sp>
    <dsp:sp modelId="{38FF978E-11DE-E842-BD05-6DAD6890CF04}">
      <dsp:nvSpPr>
        <dsp:cNvPr id="0" name=""/>
        <dsp:cNvSpPr/>
      </dsp:nvSpPr>
      <dsp:spPr>
        <a:xfrm>
          <a:off x="2391679" y="3252806"/>
          <a:ext cx="2889857" cy="6158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Sustain equity</a:t>
          </a:r>
          <a:endParaRPr lang="en-US" sz="2400" kern="1200" dirty="0"/>
        </a:p>
      </dsp:txBody>
      <dsp:txXfrm>
        <a:off x="2421740" y="3282867"/>
        <a:ext cx="2829735" cy="55567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A3DE5-FCAA-C542-86D5-87BB2074469B}"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010B6-8064-1F4F-86F3-4F72825823CE}" type="slidenum">
              <a:rPr lang="en-US" smtClean="0"/>
              <a:t>‹#›</a:t>
            </a:fld>
            <a:endParaRPr lang="en-US"/>
          </a:p>
        </p:txBody>
      </p:sp>
    </p:spTree>
    <p:extLst>
      <p:ext uri="{BB962C8B-B14F-4D97-AF65-F5344CB8AC3E}">
        <p14:creationId xmlns:p14="http://schemas.microsoft.com/office/powerpoint/2010/main" val="256777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7E62-EE2F-DE40-9DB6-703D3285F05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407D3D7-9774-E542-8BF8-126F2647E009}"/>
              </a:ext>
            </a:extLst>
          </p:cNvPr>
          <p:cNvSpPr>
            <a:spLocks noGrp="1"/>
          </p:cNvSpPr>
          <p:nvPr>
            <p:ph type="subTitle" idx="1" hasCustomPrompt="1"/>
          </p:nvPr>
        </p:nvSpPr>
        <p:spPr>
          <a:xfrm>
            <a:off x="2929246" y="4739594"/>
            <a:ext cx="6333507" cy="1992086"/>
          </a:xfrm>
        </p:spPr>
        <p:txBody>
          <a:bodyPr>
            <a:noAutofit/>
          </a:bodyPr>
          <a:lstStyle>
            <a:lvl1pPr marL="0" indent="0" algn="ctr">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Paul C. Gorski</a:t>
            </a:r>
          </a:p>
          <a:p>
            <a:r>
              <a:rPr lang="en-US" dirty="0"/>
              <a:t>Founder, Equity Literacy Institute</a:t>
            </a:r>
          </a:p>
          <a:p>
            <a:r>
              <a:rPr lang="en-US" dirty="0"/>
              <a:t>Tweet: @</a:t>
            </a:r>
            <a:r>
              <a:rPr lang="en-US" dirty="0" err="1"/>
              <a:t>pgorski</a:t>
            </a:r>
            <a:r>
              <a:rPr lang="en-US" dirty="0"/>
              <a:t> / @</a:t>
            </a:r>
            <a:r>
              <a:rPr lang="en-US" dirty="0" err="1"/>
              <a:t>EquityLiteracy</a:t>
            </a:r>
            <a:endParaRPr lang="en-US" dirty="0"/>
          </a:p>
          <a:p>
            <a:r>
              <a:rPr lang="en-US" dirty="0"/>
              <a:t>http://</a:t>
            </a:r>
            <a:r>
              <a:rPr lang="en-US" dirty="0" err="1"/>
              <a:t>EquityLiteracy.org</a:t>
            </a:r>
            <a:endParaRPr lang="en-US" dirty="0"/>
          </a:p>
        </p:txBody>
      </p:sp>
    </p:spTree>
    <p:extLst>
      <p:ext uri="{BB962C8B-B14F-4D97-AF65-F5344CB8AC3E}">
        <p14:creationId xmlns:p14="http://schemas.microsoft.com/office/powerpoint/2010/main" val="308598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951E-34B7-5D41-A294-D3EB546A5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A307B-018A-FD46-977B-97F649838DF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92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D898-D580-8C43-897E-30E0FCB06D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512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B823-2D7D-884E-8CD4-7B210F45B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81380D-FAD8-1540-861A-422B57BA9B96}"/>
              </a:ext>
            </a:extLst>
          </p:cNvPr>
          <p:cNvSpPr>
            <a:spLocks noGrp="1"/>
          </p:cNvSpPr>
          <p:nvPr>
            <p:ph sz="half" idx="1"/>
          </p:nvPr>
        </p:nvSpPr>
        <p:spPr>
          <a:xfrm>
            <a:off x="350729" y="214153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619C6-77DD-EB4E-BE32-434DB19066FB}"/>
              </a:ext>
            </a:extLst>
          </p:cNvPr>
          <p:cNvSpPr>
            <a:spLocks noGrp="1"/>
          </p:cNvSpPr>
          <p:nvPr>
            <p:ph sz="half" idx="2"/>
          </p:nvPr>
        </p:nvSpPr>
        <p:spPr>
          <a:xfrm>
            <a:off x="5884101" y="21969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37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773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BF6B1D-7A3C-5240-89F5-836D06B52D37}"/>
              </a:ext>
            </a:extLst>
          </p:cNvPr>
          <p:cNvSpPr>
            <a:spLocks noGrp="1"/>
          </p:cNvSpPr>
          <p:nvPr>
            <p:ph type="title"/>
          </p:nvPr>
        </p:nvSpPr>
        <p:spPr>
          <a:xfrm>
            <a:off x="350729" y="365125"/>
            <a:ext cx="853022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F296C888-2E04-7240-8BD3-0EFD6002CC51}"/>
              </a:ext>
            </a:extLst>
          </p:cNvPr>
          <p:cNvSpPr>
            <a:spLocks noGrp="1"/>
          </p:cNvSpPr>
          <p:nvPr>
            <p:ph type="body" idx="1"/>
          </p:nvPr>
        </p:nvSpPr>
        <p:spPr>
          <a:xfrm>
            <a:off x="350730" y="2455101"/>
            <a:ext cx="8530224" cy="4221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2455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5" r:id="rId5"/>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quityliteracy.org/toolbox2"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hyperlink" Target="http://equityliteracy.org/toolbox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makingusmatter.com/" TargetMode="External"/><Relationship Id="rId7" Type="http://schemas.openxmlformats.org/officeDocument/2006/relationships/image" Target="../media/image12.png"/><Relationship Id="rId2" Type="http://schemas.openxmlformats.org/officeDocument/2006/relationships/hyperlink" Target="mailto:mrjohnsonpaints@gmail.com"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facilitators2.eventbrite.co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hyperlink" Target="https://facilitators3.eventbrite.co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7502A-3308-4E58-8E87-851FA0978B66}"/>
              </a:ext>
            </a:extLst>
          </p:cNvPr>
          <p:cNvSpPr>
            <a:spLocks noGrp="1"/>
          </p:cNvSpPr>
          <p:nvPr>
            <p:ph type="title"/>
          </p:nvPr>
        </p:nvSpPr>
        <p:spPr/>
        <p:txBody>
          <a:bodyPr/>
          <a:lstStyle/>
          <a:p>
            <a:r>
              <a:rPr lang="en-US" dirty="0"/>
              <a:t>Welcome!</a:t>
            </a:r>
          </a:p>
        </p:txBody>
      </p:sp>
      <p:sp>
        <p:nvSpPr>
          <p:cNvPr id="5" name="Content Placeholder 4">
            <a:extLst>
              <a:ext uri="{FF2B5EF4-FFF2-40B4-BE49-F238E27FC236}">
                <a16:creationId xmlns:a16="http://schemas.microsoft.com/office/drawing/2014/main" id="{FEE8FE2E-419F-4BE2-A2A7-56D65D660F0E}"/>
              </a:ext>
            </a:extLst>
          </p:cNvPr>
          <p:cNvSpPr>
            <a:spLocks noGrp="1"/>
          </p:cNvSpPr>
          <p:nvPr>
            <p:ph idx="1"/>
          </p:nvPr>
        </p:nvSpPr>
        <p:spPr>
          <a:xfrm>
            <a:off x="194612" y="2271603"/>
            <a:ext cx="6696842" cy="4221272"/>
          </a:xfrm>
        </p:spPr>
        <p:txBody>
          <a:bodyPr>
            <a:normAutofit lnSpcReduction="10000"/>
          </a:bodyPr>
          <a:lstStyle/>
          <a:p>
            <a:r>
              <a:rPr lang="en-US" dirty="0"/>
              <a:t>We will get started at 4:00 EST</a:t>
            </a:r>
          </a:p>
          <a:p>
            <a:r>
              <a:rPr lang="en-US" dirty="0"/>
              <a:t>You can find all the resources needed for today in our tool kit at: </a:t>
            </a:r>
            <a:r>
              <a:rPr lang="en-US" dirty="0">
                <a:hlinkClick r:id="rId2"/>
              </a:rPr>
              <a:t>http://equityliteracy.org/toolbox2</a:t>
            </a:r>
            <a:endParaRPr lang="en-US" dirty="0"/>
          </a:p>
          <a:p>
            <a:pPr marL="0" indent="0">
              <a:buNone/>
            </a:pPr>
            <a:endParaRPr lang="en-US" dirty="0"/>
          </a:p>
          <a:p>
            <a:r>
              <a:rPr lang="en-US" dirty="0"/>
              <a:t>Introductions: In the chat…</a:t>
            </a:r>
          </a:p>
          <a:p>
            <a:pPr marL="0" indent="0">
              <a:buNone/>
            </a:pPr>
            <a:endParaRPr lang="en-US" dirty="0"/>
          </a:p>
          <a:p>
            <a:pPr marL="457200" lvl="1" indent="0" algn="ctr">
              <a:buNone/>
            </a:pPr>
            <a:r>
              <a:rPr lang="en-US" i="1" dirty="0">
                <a:highlight>
                  <a:srgbClr val="C0C0C0"/>
                </a:highlight>
              </a:rPr>
              <a:t>Name, location, and your favorite springtime activity</a:t>
            </a:r>
          </a:p>
        </p:txBody>
      </p:sp>
      <p:pic>
        <p:nvPicPr>
          <p:cNvPr id="6" name="Picture 5">
            <a:extLst>
              <a:ext uri="{FF2B5EF4-FFF2-40B4-BE49-F238E27FC236}">
                <a16:creationId xmlns:a16="http://schemas.microsoft.com/office/drawing/2014/main" id="{6F4FBA62-07E9-44ED-A217-BEF52DEC5022}"/>
              </a:ext>
            </a:extLst>
          </p:cNvPr>
          <p:cNvPicPr>
            <a:picLocks noChangeAspect="1"/>
          </p:cNvPicPr>
          <p:nvPr/>
        </p:nvPicPr>
        <p:blipFill>
          <a:blip r:embed="rId3"/>
          <a:stretch>
            <a:fillRect/>
          </a:stretch>
        </p:blipFill>
        <p:spPr>
          <a:xfrm>
            <a:off x="8052225" y="365125"/>
            <a:ext cx="3648075" cy="1238250"/>
          </a:xfrm>
          <a:prstGeom prst="rect">
            <a:avLst/>
          </a:prstGeom>
        </p:spPr>
      </p:pic>
      <p:pic>
        <p:nvPicPr>
          <p:cNvPr id="3" name="Picture 2">
            <a:extLst>
              <a:ext uri="{FF2B5EF4-FFF2-40B4-BE49-F238E27FC236}">
                <a16:creationId xmlns:a16="http://schemas.microsoft.com/office/drawing/2014/main" id="{9D0D9E18-100C-4D48-A266-F5B69AE8D182}"/>
              </a:ext>
            </a:extLst>
          </p:cNvPr>
          <p:cNvPicPr>
            <a:picLocks noChangeAspect="1"/>
          </p:cNvPicPr>
          <p:nvPr/>
        </p:nvPicPr>
        <p:blipFill>
          <a:blip r:embed="rId4"/>
          <a:stretch>
            <a:fillRect/>
          </a:stretch>
        </p:blipFill>
        <p:spPr>
          <a:xfrm>
            <a:off x="7248806" y="2508504"/>
            <a:ext cx="4655329" cy="2616928"/>
          </a:xfrm>
          <a:prstGeom prst="rect">
            <a:avLst/>
          </a:prstGeom>
        </p:spPr>
      </p:pic>
      <p:pic>
        <p:nvPicPr>
          <p:cNvPr id="7" name="Picture 6">
            <a:extLst>
              <a:ext uri="{FF2B5EF4-FFF2-40B4-BE49-F238E27FC236}">
                <a16:creationId xmlns:a16="http://schemas.microsoft.com/office/drawing/2014/main" id="{3828CC4C-2871-4547-8182-32732557EB73}"/>
              </a:ext>
            </a:extLst>
          </p:cNvPr>
          <p:cNvPicPr>
            <a:picLocks noChangeAspect="1"/>
          </p:cNvPicPr>
          <p:nvPr/>
        </p:nvPicPr>
        <p:blipFill>
          <a:blip r:embed="rId5"/>
          <a:stretch>
            <a:fillRect/>
          </a:stretch>
        </p:blipFill>
        <p:spPr>
          <a:xfrm>
            <a:off x="7557430" y="4053869"/>
            <a:ext cx="2143125" cy="2143125"/>
          </a:xfrm>
          <a:prstGeom prst="rect">
            <a:avLst/>
          </a:prstGeom>
        </p:spPr>
      </p:pic>
    </p:spTree>
    <p:extLst>
      <p:ext uri="{BB962C8B-B14F-4D97-AF65-F5344CB8AC3E}">
        <p14:creationId xmlns:p14="http://schemas.microsoft.com/office/powerpoint/2010/main" val="94523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Celebrating Diversity </a:t>
            </a:r>
            <a:r>
              <a:rPr lang="en-US" b="1" dirty="0">
                <a:solidFill>
                  <a:srgbClr val="FFFFFF"/>
                </a:solidFill>
                <a:latin typeface="Cambria" panose="02040503050406030204" pitchFamily="18" charset="0"/>
              </a:rPr>
              <a:t>Detour</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sz="3000" dirty="0">
                <a:latin typeface="Cambria" panose="02040503050406030204" pitchFamily="18" charset="0"/>
                <a:cs typeface="Arial" charset="0"/>
              </a:rPr>
              <a:t>Mistaking celebrations of diversity for progress toward equity.</a:t>
            </a:r>
          </a:p>
          <a:p>
            <a:pPr>
              <a:buClr>
                <a:srgbClr val="C00000"/>
              </a:buClr>
            </a:pPr>
            <a:endParaRPr lang="en-US" altLang="ja-JP" sz="3000" dirty="0">
              <a:latin typeface="Cambria" panose="02040503050406030204" pitchFamily="18" charset="0"/>
              <a:cs typeface="Arial" charset="0"/>
            </a:endParaRPr>
          </a:p>
          <a:p>
            <a:pPr>
              <a:buClr>
                <a:srgbClr val="C00000"/>
              </a:buClr>
            </a:pPr>
            <a:r>
              <a:rPr lang="en-US" altLang="ja-JP" sz="3000" dirty="0">
                <a:latin typeface="Cambria" panose="02040503050406030204" pitchFamily="18" charset="0"/>
                <a:cs typeface="Arial" charset="0"/>
              </a:rPr>
              <a:t>Example: “Diverse Friends Day” and why </a:t>
            </a:r>
            <a:r>
              <a:rPr lang="en-US" altLang="ja-JP" sz="3000" i="1" dirty="0">
                <a:latin typeface="Cambria" panose="02040503050406030204" pitchFamily="18" charset="0"/>
                <a:cs typeface="Arial" charset="0"/>
              </a:rPr>
              <a:t>celebrating diversity </a:t>
            </a:r>
            <a:r>
              <a:rPr lang="en-US" altLang="ja-JP" sz="3000" dirty="0">
                <a:latin typeface="Cambria" panose="02040503050406030204" pitchFamily="18" charset="0"/>
                <a:cs typeface="Arial" charset="0"/>
              </a:rPr>
              <a:t>in the absence of </a:t>
            </a:r>
            <a:r>
              <a:rPr lang="en-US" altLang="ja-JP" sz="3000" i="1" dirty="0">
                <a:latin typeface="Cambria" panose="02040503050406030204" pitchFamily="18" charset="0"/>
                <a:cs typeface="Arial" charset="0"/>
              </a:rPr>
              <a:t>racial justice </a:t>
            </a:r>
            <a:r>
              <a:rPr lang="en-US" altLang="ja-JP" sz="3000" dirty="0">
                <a:latin typeface="Cambria" panose="02040503050406030204" pitchFamily="18" charset="0"/>
                <a:cs typeface="Arial" charset="0"/>
              </a:rPr>
              <a:t>is for white people. </a:t>
            </a:r>
          </a:p>
        </p:txBody>
      </p:sp>
    </p:spTree>
    <p:extLst>
      <p:ext uri="{BB962C8B-B14F-4D97-AF65-F5344CB8AC3E}">
        <p14:creationId xmlns:p14="http://schemas.microsoft.com/office/powerpoint/2010/main" val="391997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Colorblindness </a:t>
            </a:r>
            <a:r>
              <a:rPr lang="en-US" b="1" dirty="0">
                <a:solidFill>
                  <a:srgbClr val="FFFFFF"/>
                </a:solidFill>
                <a:latin typeface="Cambria" panose="02040503050406030204" pitchFamily="18" charset="0"/>
              </a:rPr>
              <a:t>Detour</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Trying to address racism by pretending race doesn’t exist</a:t>
            </a:r>
            <a:endParaRPr lang="en-US" altLang="ja-JP" sz="3000" dirty="0">
              <a:latin typeface="Cambria" panose="02040503050406030204" pitchFamily="18" charset="0"/>
              <a:cs typeface="Arial" charset="0"/>
            </a:endParaRPr>
          </a:p>
        </p:txBody>
      </p:sp>
    </p:spTree>
    <p:extLst>
      <p:ext uri="{BB962C8B-B14F-4D97-AF65-F5344CB8AC3E}">
        <p14:creationId xmlns:p14="http://schemas.microsoft.com/office/powerpoint/2010/main" val="179184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Shiny New Thing </a:t>
            </a:r>
            <a:r>
              <a:rPr lang="en-US" b="1" dirty="0">
                <a:solidFill>
                  <a:srgbClr val="FFFFFF"/>
                </a:solidFill>
                <a:latin typeface="Cambria" panose="02040503050406030204" pitchFamily="18" charset="0"/>
              </a:rPr>
              <a:t>Detour</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Relying on popular programs and initiatives that were never designed with equity in mind to do the equity work for us</a:t>
            </a:r>
            <a:endParaRPr lang="en-US" altLang="ja-JP" sz="3000" dirty="0">
              <a:latin typeface="Cambria" panose="02040503050406030204" pitchFamily="18" charset="0"/>
              <a:cs typeface="Arial" charset="0"/>
            </a:endParaRPr>
          </a:p>
        </p:txBody>
      </p:sp>
    </p:spTree>
    <p:extLst>
      <p:ext uri="{BB962C8B-B14F-4D97-AF65-F5344CB8AC3E}">
        <p14:creationId xmlns:p14="http://schemas.microsoft.com/office/powerpoint/2010/main" val="25169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Individualizing Equity </a:t>
            </a:r>
            <a:r>
              <a:rPr lang="en-US" b="1" dirty="0">
                <a:solidFill>
                  <a:srgbClr val="FFFFFF"/>
                </a:solidFill>
                <a:latin typeface="Cambria" panose="02040503050406030204" pitchFamily="18" charset="0"/>
              </a:rPr>
              <a:t>Detour</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Focusing only on implicit bias or interpersonal conflicts rather than institutional inequity as embedded in policies, practices, and systems</a:t>
            </a:r>
            <a:endParaRPr lang="en-US" altLang="ja-JP" sz="3000" dirty="0">
              <a:latin typeface="Cambria" panose="02040503050406030204" pitchFamily="18" charset="0"/>
              <a:cs typeface="Arial" charset="0"/>
            </a:endParaRPr>
          </a:p>
        </p:txBody>
      </p:sp>
    </p:spTree>
    <p:extLst>
      <p:ext uri="{BB962C8B-B14F-4D97-AF65-F5344CB8AC3E}">
        <p14:creationId xmlns:p14="http://schemas.microsoft.com/office/powerpoint/2010/main" val="44588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Reflection</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347784"/>
            <a:ext cx="8527142" cy="4510216"/>
          </a:xfrm>
          <a:noFill/>
        </p:spPr>
        <p:txBody>
          <a:bodyPr>
            <a:normAutofit fontScale="77500" lnSpcReduction="20000"/>
          </a:bodyPr>
          <a:lstStyle/>
          <a:p>
            <a:pPr marL="0" indent="0">
              <a:lnSpc>
                <a:spcPct val="120000"/>
              </a:lnSpc>
              <a:buClr>
                <a:srgbClr val="C00000"/>
              </a:buClr>
              <a:buNone/>
            </a:pPr>
            <a:r>
              <a:rPr lang="en-US" altLang="ja-JP" dirty="0">
                <a:latin typeface="Cambria" panose="02040503050406030204" pitchFamily="18" charset="0"/>
                <a:cs typeface="Arial" charset="0"/>
              </a:rPr>
              <a:t>Which detour do you struggle with personally? Which do you see operating most prominently in your organization? What is it about the institutional culture that results in the detour being so prevalent?</a:t>
            </a:r>
          </a:p>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Pacing for privilege</a:t>
            </a:r>
          </a:p>
          <a:p>
            <a:pPr>
              <a:buClr>
                <a:srgbClr val="C00000"/>
              </a:buClr>
            </a:pPr>
            <a:r>
              <a:rPr lang="en-US" altLang="ja-JP" dirty="0">
                <a:latin typeface="Cambria" panose="02040503050406030204" pitchFamily="18" charset="0"/>
                <a:cs typeface="Arial" charset="0"/>
              </a:rPr>
              <a:t>Deficit ideology</a:t>
            </a:r>
          </a:p>
          <a:p>
            <a:pPr>
              <a:buClr>
                <a:srgbClr val="C00000"/>
              </a:buClr>
            </a:pPr>
            <a:r>
              <a:rPr lang="en-US" altLang="ja-JP" sz="3200" dirty="0">
                <a:latin typeface="Cambria" panose="02040503050406030204" pitchFamily="18" charset="0"/>
                <a:cs typeface="Arial" charset="0"/>
              </a:rPr>
              <a:t>Celebrating diversity</a:t>
            </a:r>
          </a:p>
          <a:p>
            <a:pPr>
              <a:buClr>
                <a:srgbClr val="C00000"/>
              </a:buClr>
            </a:pPr>
            <a:r>
              <a:rPr lang="en-US" altLang="ja-JP" dirty="0">
                <a:latin typeface="Cambria" panose="02040503050406030204" pitchFamily="18" charset="0"/>
                <a:cs typeface="Arial" charset="0"/>
              </a:rPr>
              <a:t>Colorblindness</a:t>
            </a:r>
          </a:p>
          <a:p>
            <a:pPr>
              <a:buClr>
                <a:srgbClr val="C00000"/>
              </a:buClr>
            </a:pPr>
            <a:r>
              <a:rPr lang="en-US" altLang="ja-JP" sz="3200" dirty="0">
                <a:latin typeface="Cambria" panose="02040503050406030204" pitchFamily="18" charset="0"/>
                <a:cs typeface="Arial" charset="0"/>
              </a:rPr>
              <a:t>Shiny new thing</a:t>
            </a:r>
          </a:p>
          <a:p>
            <a:pPr>
              <a:buClr>
                <a:srgbClr val="C00000"/>
              </a:buClr>
            </a:pPr>
            <a:r>
              <a:rPr lang="en-US" altLang="ja-JP" dirty="0">
                <a:latin typeface="Cambria" panose="02040503050406030204" pitchFamily="18" charset="0"/>
                <a:cs typeface="Arial" charset="0"/>
              </a:rPr>
              <a:t>Individualizing equity</a:t>
            </a:r>
          </a:p>
        </p:txBody>
      </p:sp>
    </p:spTree>
    <p:extLst>
      <p:ext uri="{BB962C8B-B14F-4D97-AF65-F5344CB8AC3E}">
        <p14:creationId xmlns:p14="http://schemas.microsoft.com/office/powerpoint/2010/main" val="102542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EC775-AA83-0745-A49C-39C32ACAB58F}"/>
              </a:ext>
            </a:extLst>
          </p:cNvPr>
          <p:cNvSpPr txBox="1"/>
          <p:nvPr/>
        </p:nvSpPr>
        <p:spPr>
          <a:xfrm>
            <a:off x="1075038" y="2829697"/>
            <a:ext cx="8217243" cy="1569660"/>
          </a:xfrm>
          <a:prstGeom prst="rect">
            <a:avLst/>
          </a:prstGeom>
          <a:noFill/>
        </p:spPr>
        <p:txBody>
          <a:bodyPr wrap="square" rtlCol="0">
            <a:spAutoFit/>
          </a:bodyPr>
          <a:lstStyle/>
          <a:p>
            <a:r>
              <a:rPr lang="en-US" sz="4800" b="1" dirty="0">
                <a:solidFill>
                  <a:schemeClr val="bg1"/>
                </a:solidFill>
              </a:rPr>
              <a:t>Basic Equity Literacy Principles</a:t>
            </a:r>
          </a:p>
        </p:txBody>
      </p:sp>
    </p:spTree>
    <p:extLst>
      <p:ext uri="{BB962C8B-B14F-4D97-AF65-F5344CB8AC3E}">
        <p14:creationId xmlns:p14="http://schemas.microsoft.com/office/powerpoint/2010/main" val="239717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Direct Confrontation </a:t>
            </a:r>
            <a:r>
              <a:rPr lang="en-US" b="1" dirty="0">
                <a:solidFill>
                  <a:srgbClr val="FFFFFF"/>
                </a:solidFill>
                <a:latin typeface="Cambria" panose="02040503050406030204" pitchFamily="18" charset="0"/>
              </a:rPr>
              <a:t>Principle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r>
              <a:rPr lang="en-US" altLang="ja-JP" sz="3200" dirty="0">
                <a:latin typeface="Cambria" panose="02040503050406030204" pitchFamily="18" charset="0"/>
                <a:cs typeface="Arial" charset="0"/>
              </a:rPr>
              <a:t>A racial equity commitment requires </a:t>
            </a:r>
            <a:r>
              <a:rPr lang="en-US" altLang="ja-JP" sz="3200" i="1" dirty="0">
                <a:solidFill>
                  <a:srgbClr val="C00000"/>
                </a:solidFill>
                <a:latin typeface="Cambria" panose="02040503050406030204" pitchFamily="18" charset="0"/>
                <a:cs typeface="Arial" charset="0"/>
              </a:rPr>
              <a:t>direct confrontations </a:t>
            </a:r>
            <a:r>
              <a:rPr lang="en-US" altLang="ja-JP" sz="3200" dirty="0">
                <a:solidFill>
                  <a:srgbClr val="C00000"/>
                </a:solidFill>
                <a:latin typeface="Cambria" panose="02040503050406030204" pitchFamily="18" charset="0"/>
                <a:cs typeface="Arial" charset="0"/>
              </a:rPr>
              <a:t>with inequity</a:t>
            </a:r>
            <a:r>
              <a:rPr lang="en-US" altLang="ja-JP" sz="3200" dirty="0">
                <a:latin typeface="Cambria" panose="02040503050406030204" pitchFamily="18" charset="0"/>
                <a:cs typeface="Arial" charset="0"/>
              </a:rPr>
              <a:t>. Avoid strategies, programs, and initiatives that are not a threat to inequity. </a:t>
            </a:r>
          </a:p>
          <a:p>
            <a:pPr lvl="1">
              <a:buClr>
                <a:srgbClr val="C00000"/>
              </a:buClr>
            </a:pPr>
            <a:r>
              <a:rPr lang="en-US" altLang="ja-JP" sz="3000" dirty="0">
                <a:latin typeface="Cambria" panose="02040503050406030204" pitchFamily="18" charset="0"/>
                <a:cs typeface="Arial" charset="0"/>
              </a:rPr>
              <a:t>Identify the inequity, eliminate the inequity, develop actively equitable policies, practices, and institutional cultures.</a:t>
            </a:r>
          </a:p>
        </p:txBody>
      </p:sp>
    </p:spTree>
    <p:extLst>
      <p:ext uri="{BB962C8B-B14F-4D97-AF65-F5344CB8AC3E}">
        <p14:creationId xmlns:p14="http://schemas.microsoft.com/office/powerpoint/2010/main" val="1042688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Prioritization </a:t>
            </a:r>
            <a:r>
              <a:rPr lang="en-US" b="1" dirty="0">
                <a:solidFill>
                  <a:srgbClr val="FFFFFF"/>
                </a:solidFill>
                <a:latin typeface="Cambria" panose="02040503050406030204" pitchFamily="18" charset="0"/>
              </a:rPr>
              <a:t>Principle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fontScale="92500" lnSpcReduction="10000"/>
          </a:bodyPr>
          <a:lstStyle/>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We must </a:t>
            </a:r>
            <a:r>
              <a:rPr lang="en-US" altLang="ja-JP" sz="3200" dirty="0">
                <a:solidFill>
                  <a:srgbClr val="C00000"/>
                </a:solidFill>
                <a:latin typeface="Cambria" panose="02040503050406030204" pitchFamily="18" charset="0"/>
                <a:cs typeface="Arial" charset="0"/>
              </a:rPr>
              <a:t>actively prioritize </a:t>
            </a:r>
            <a:r>
              <a:rPr lang="en-US" altLang="ja-JP" sz="3200" dirty="0">
                <a:latin typeface="Cambria" panose="02040503050406030204" pitchFamily="18" charset="0"/>
                <a:cs typeface="Arial" charset="0"/>
              </a:rPr>
              <a:t>the interests of people whose interests historically have not been prioritized. </a:t>
            </a:r>
          </a:p>
          <a:p>
            <a:pPr>
              <a:buClr>
                <a:srgbClr val="C00000"/>
              </a:buClr>
            </a:pPr>
            <a:endParaRPr lang="en-US" altLang="ja-JP"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The institutional racism trouble with defining equity only as “giving all people what they need.” Equity is </a:t>
            </a:r>
            <a:r>
              <a:rPr lang="en-US" altLang="ja-JP" dirty="0">
                <a:latin typeface="Cambria" panose="02040503050406030204" pitchFamily="18" charset="0"/>
                <a:cs typeface="Arial" charset="0"/>
              </a:rPr>
              <a:t>about individual access and </a:t>
            </a:r>
            <a:r>
              <a:rPr lang="en-US" altLang="ja-JP" i="1" dirty="0">
                <a:latin typeface="Cambria" panose="02040503050406030204" pitchFamily="18" charset="0"/>
                <a:cs typeface="Arial" charset="0"/>
              </a:rPr>
              <a:t>institutional </a:t>
            </a:r>
            <a:r>
              <a:rPr lang="en-US" altLang="ja-JP" dirty="0">
                <a:latin typeface="Cambria" panose="02040503050406030204" pitchFamily="18" charset="0"/>
                <a:cs typeface="Arial" charset="0"/>
              </a:rPr>
              <a:t>change.</a:t>
            </a: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189044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Equity Ideology </a:t>
            </a:r>
            <a:r>
              <a:rPr lang="en-US" b="1" dirty="0">
                <a:solidFill>
                  <a:srgbClr val="FFFFFF"/>
                </a:solidFill>
                <a:latin typeface="Cambria" panose="02040503050406030204" pitchFamily="18" charset="0"/>
              </a:rPr>
              <a:t>Principle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Equity requires more than practical strategies. It is a lens and an ideological commitment. Sustainable shifts in practice are driven by ideological shifts.</a:t>
            </a:r>
          </a:p>
        </p:txBody>
      </p:sp>
    </p:spTree>
    <p:extLst>
      <p:ext uri="{BB962C8B-B14F-4D97-AF65-F5344CB8AC3E}">
        <p14:creationId xmlns:p14="http://schemas.microsoft.com/office/powerpoint/2010/main" val="23376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Evidence-Informed </a:t>
            </a:r>
            <a:r>
              <a:rPr lang="en-US" b="1" dirty="0">
                <a:solidFill>
                  <a:srgbClr val="FFFFFF"/>
                </a:solidFill>
                <a:latin typeface="Cambria" panose="02040503050406030204" pitchFamily="18" charset="0"/>
              </a:rPr>
              <a:t>Principle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Our equity efforts should be based on evidence for what works rather than what is trendy. “Evidence” can mean big quantitative studies, but it also can mean the stories of people who are marginalized in your institution.</a:t>
            </a:r>
          </a:p>
        </p:txBody>
      </p:sp>
    </p:spTree>
    <p:extLst>
      <p:ext uri="{BB962C8B-B14F-4D97-AF65-F5344CB8AC3E}">
        <p14:creationId xmlns:p14="http://schemas.microsoft.com/office/powerpoint/2010/main" val="373854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6C4C-1C89-184E-9BAF-E37FFFE92D1B}"/>
              </a:ext>
            </a:extLst>
          </p:cNvPr>
          <p:cNvSpPr>
            <a:spLocks noGrp="1"/>
          </p:cNvSpPr>
          <p:nvPr>
            <p:ph type="ctrTitle"/>
          </p:nvPr>
        </p:nvSpPr>
        <p:spPr>
          <a:xfrm>
            <a:off x="1523999" y="830660"/>
            <a:ext cx="9144000" cy="2703372"/>
          </a:xfrm>
        </p:spPr>
        <p:txBody>
          <a:bodyPr>
            <a:normAutofit/>
          </a:bodyPr>
          <a:lstStyle/>
          <a:p>
            <a:r>
              <a:rPr lang="en-US" dirty="0"/>
              <a:t>Racial Equity Facilitator Training, Day 4!</a:t>
            </a:r>
          </a:p>
        </p:txBody>
      </p:sp>
      <p:sp>
        <p:nvSpPr>
          <p:cNvPr id="5" name="Subtitle 4">
            <a:extLst>
              <a:ext uri="{FF2B5EF4-FFF2-40B4-BE49-F238E27FC236}">
                <a16:creationId xmlns:a16="http://schemas.microsoft.com/office/drawing/2014/main" id="{EDC472F3-C41D-7344-A2D4-AB89526A6AF6}"/>
              </a:ext>
            </a:extLst>
          </p:cNvPr>
          <p:cNvSpPr>
            <a:spLocks noGrp="1"/>
          </p:cNvSpPr>
          <p:nvPr>
            <p:ph type="subTitle" idx="1"/>
          </p:nvPr>
        </p:nvSpPr>
        <p:spPr>
          <a:xfrm>
            <a:off x="2319455" y="4732638"/>
            <a:ext cx="9266662" cy="1999042"/>
          </a:xfrm>
        </p:spPr>
        <p:txBody>
          <a:bodyPr/>
          <a:lstStyle/>
          <a:p>
            <a:r>
              <a:rPr lang="en-US" sz="3200" dirty="0"/>
              <a:t>Host: Seema Pothini</a:t>
            </a:r>
          </a:p>
          <a:p>
            <a:r>
              <a:rPr lang="en-US" sz="3200" dirty="0"/>
              <a:t>Facilitators: Marceline DuBose &amp; Paul Gorski</a:t>
            </a:r>
          </a:p>
          <a:p>
            <a:r>
              <a:rPr lang="en-US" sz="3200" dirty="0"/>
              <a:t>http://</a:t>
            </a:r>
            <a:r>
              <a:rPr lang="en-US" sz="3200" dirty="0" err="1"/>
              <a:t>EquityLiteracy.org</a:t>
            </a:r>
            <a:endParaRPr lang="en-US" sz="3200" dirty="0"/>
          </a:p>
        </p:txBody>
      </p:sp>
    </p:spTree>
    <p:extLst>
      <p:ext uri="{BB962C8B-B14F-4D97-AF65-F5344CB8AC3E}">
        <p14:creationId xmlns:p14="http://schemas.microsoft.com/office/powerpoint/2010/main" val="1014039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a:t>
            </a:r>
            <a:r>
              <a:rPr lang="en-US" b="1" i="1" dirty="0" err="1">
                <a:solidFill>
                  <a:srgbClr val="FFFFFF"/>
                </a:solidFill>
                <a:latin typeface="Cambria" panose="02040503050406030204" pitchFamily="18" charset="0"/>
              </a:rPr>
              <a:t>Fix</a:t>
            </a:r>
            <a:r>
              <a:rPr lang="en-US" b="1" i="1" dirty="0" err="1">
                <a:solidFill>
                  <a:srgbClr val="FFFF00"/>
                </a:solidFill>
                <a:latin typeface="Cambria" panose="02040503050406030204" pitchFamily="18" charset="0"/>
              </a:rPr>
              <a:t>Injustice</a:t>
            </a:r>
            <a:r>
              <a:rPr lang="en-US" b="1" i="1" dirty="0" err="1">
                <a:solidFill>
                  <a:srgbClr val="FFFFFF"/>
                </a:solidFill>
                <a:latin typeface="Cambria" panose="02040503050406030204" pitchFamily="18" charset="0"/>
              </a:rPr>
              <a:t>Not</a:t>
            </a:r>
            <a:r>
              <a:rPr lang="en-US" i="1" dirty="0" err="1">
                <a:solidFill>
                  <a:srgbClr val="FFFF00"/>
                </a:solidFill>
                <a:latin typeface="Cambria" panose="02040503050406030204" pitchFamily="18" charset="0"/>
              </a:rPr>
              <a:t>People</a:t>
            </a:r>
            <a:r>
              <a:rPr lang="en-US" b="1" i="1" dirty="0">
                <a:solidFill>
                  <a:srgbClr val="FFFFFF"/>
                </a:solidFill>
                <a:latin typeface="Cambria" panose="02040503050406030204" pitchFamily="18" charset="0"/>
              </a:rPr>
              <a:t> </a:t>
            </a:r>
            <a:r>
              <a:rPr lang="en-US" b="1" dirty="0">
                <a:solidFill>
                  <a:srgbClr val="FFFFFF"/>
                </a:solidFill>
                <a:latin typeface="Cambria" panose="02040503050406030204" pitchFamily="18" charset="0"/>
              </a:rPr>
              <a:t>Principle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Equity efforts never focus on “adjusting” the cultures, mindsets, values, emotions, or attitudes people from marginalized groups. They always focus on </a:t>
            </a:r>
            <a:r>
              <a:rPr lang="en-US" altLang="ja-JP" sz="3200" dirty="0">
                <a:solidFill>
                  <a:srgbClr val="C00000"/>
                </a:solidFill>
                <a:latin typeface="Cambria" panose="02040503050406030204" pitchFamily="18" charset="0"/>
                <a:cs typeface="Arial" charset="0"/>
              </a:rPr>
              <a:t>transforming conditions that marginalize and oppress people from marginalized groups</a:t>
            </a:r>
            <a:r>
              <a:rPr lang="en-US" altLang="ja-JP" sz="3200" dirty="0">
                <a:latin typeface="Cambria" panose="02040503050406030204" pitchFamily="18" charset="0"/>
                <a:cs typeface="Arial" charset="0"/>
              </a:rPr>
              <a:t>.</a:t>
            </a: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17868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Reflection</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fontScale="92500" lnSpcReduction="20000"/>
          </a:bodyPr>
          <a:lstStyle/>
          <a:p>
            <a:pPr marL="0" indent="0">
              <a:buClr>
                <a:srgbClr val="C00000"/>
              </a:buClr>
              <a:buNone/>
            </a:pPr>
            <a:r>
              <a:rPr lang="en-US" altLang="ja-JP" dirty="0">
                <a:latin typeface="Cambria" panose="02040503050406030204" pitchFamily="18" charset="0"/>
                <a:cs typeface="Arial" charset="0"/>
              </a:rPr>
              <a:t>Which of these principles would be the most transformative to your racial equity work? Which makes you most anxious? Which would illicit the most resistant in your organization?</a:t>
            </a:r>
          </a:p>
          <a:p>
            <a:pPr>
              <a:buClr>
                <a:srgbClr val="C00000"/>
              </a:buClr>
            </a:pPr>
            <a:r>
              <a:rPr lang="en-US" altLang="ja-JP" sz="3200" dirty="0">
                <a:latin typeface="Cambria" panose="02040503050406030204" pitchFamily="18" charset="0"/>
                <a:cs typeface="Arial" charset="0"/>
              </a:rPr>
              <a:t>Direct confrontation</a:t>
            </a:r>
          </a:p>
          <a:p>
            <a:pPr>
              <a:buClr>
                <a:srgbClr val="C00000"/>
              </a:buClr>
            </a:pPr>
            <a:r>
              <a:rPr lang="en-US" altLang="ja-JP" dirty="0">
                <a:latin typeface="Cambria" panose="02040503050406030204" pitchFamily="18" charset="0"/>
                <a:cs typeface="Arial" charset="0"/>
              </a:rPr>
              <a:t>Prioritization</a:t>
            </a:r>
          </a:p>
          <a:p>
            <a:pPr>
              <a:buClr>
                <a:srgbClr val="C00000"/>
              </a:buClr>
            </a:pPr>
            <a:r>
              <a:rPr lang="en-US" altLang="ja-JP" sz="3200" dirty="0">
                <a:latin typeface="Cambria" panose="02040503050406030204" pitchFamily="18" charset="0"/>
                <a:cs typeface="Arial" charset="0"/>
              </a:rPr>
              <a:t>Equity ideology</a:t>
            </a:r>
          </a:p>
          <a:p>
            <a:pPr>
              <a:buClr>
                <a:srgbClr val="C00000"/>
              </a:buClr>
            </a:pPr>
            <a:r>
              <a:rPr lang="en-US" altLang="ja-JP" dirty="0">
                <a:latin typeface="Cambria" panose="02040503050406030204" pitchFamily="18" charset="0"/>
                <a:cs typeface="Arial" charset="0"/>
              </a:rPr>
              <a:t>Evidence-informed</a:t>
            </a:r>
          </a:p>
          <a:p>
            <a:pPr>
              <a:buClr>
                <a:srgbClr val="C00000"/>
              </a:buClr>
            </a:pPr>
            <a:r>
              <a:rPr lang="en-US" altLang="ja-JP" sz="3200" dirty="0">
                <a:latin typeface="Cambria" panose="02040503050406030204" pitchFamily="18" charset="0"/>
                <a:cs typeface="Arial" charset="0"/>
              </a:rPr>
              <a:t>Fix Injustice, Not People</a:t>
            </a:r>
          </a:p>
        </p:txBody>
      </p:sp>
    </p:spTree>
    <p:extLst>
      <p:ext uri="{BB962C8B-B14F-4D97-AF65-F5344CB8AC3E}">
        <p14:creationId xmlns:p14="http://schemas.microsoft.com/office/powerpoint/2010/main" val="90382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6C4C-1C89-184E-9BAF-E37FFFE92D1B}"/>
              </a:ext>
            </a:extLst>
          </p:cNvPr>
          <p:cNvSpPr>
            <a:spLocks noGrp="1"/>
          </p:cNvSpPr>
          <p:nvPr>
            <p:ph type="ctrTitle"/>
          </p:nvPr>
        </p:nvSpPr>
        <p:spPr>
          <a:xfrm>
            <a:off x="434898" y="830660"/>
            <a:ext cx="11229278" cy="2703372"/>
          </a:xfrm>
        </p:spPr>
        <p:txBody>
          <a:bodyPr>
            <a:normAutofit fontScale="90000"/>
          </a:bodyPr>
          <a:lstStyle/>
          <a:p>
            <a:r>
              <a:rPr lang="en-US" dirty="0"/>
              <a:t>Managing </a:t>
            </a:r>
            <a:br>
              <a:rPr lang="en-US" dirty="0"/>
            </a:br>
            <a:r>
              <a:rPr lang="en-US" sz="5300" dirty="0">
                <a:solidFill>
                  <a:schemeClr val="accent2">
                    <a:lumMod val="60000"/>
                    <a:lumOff val="40000"/>
                  </a:schemeClr>
                </a:solidFill>
              </a:rPr>
              <a:t>(group, interpersonal and personal) </a:t>
            </a:r>
            <a:br>
              <a:rPr lang="en-US" dirty="0"/>
            </a:br>
            <a:r>
              <a:rPr lang="en-US" dirty="0"/>
              <a:t>Resistance to Equity and Anti-racism conversations</a:t>
            </a:r>
          </a:p>
        </p:txBody>
      </p:sp>
    </p:spTree>
    <p:extLst>
      <p:ext uri="{BB962C8B-B14F-4D97-AF65-F5344CB8AC3E}">
        <p14:creationId xmlns:p14="http://schemas.microsoft.com/office/powerpoint/2010/main" val="114483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9D23-F120-466F-BBFF-2D6DA10EFF39}"/>
              </a:ext>
            </a:extLst>
          </p:cNvPr>
          <p:cNvSpPr>
            <a:spLocks noGrp="1"/>
          </p:cNvSpPr>
          <p:nvPr>
            <p:ph type="title"/>
          </p:nvPr>
        </p:nvSpPr>
        <p:spPr/>
        <p:txBody>
          <a:bodyPr/>
          <a:lstStyle/>
          <a:p>
            <a:r>
              <a:rPr lang="en-US" dirty="0"/>
              <a:t>Why We Experience Resistance:</a:t>
            </a:r>
          </a:p>
        </p:txBody>
      </p:sp>
      <p:sp>
        <p:nvSpPr>
          <p:cNvPr id="3" name="Content Placeholder 2">
            <a:extLst>
              <a:ext uri="{FF2B5EF4-FFF2-40B4-BE49-F238E27FC236}">
                <a16:creationId xmlns:a16="http://schemas.microsoft.com/office/drawing/2014/main" id="{764AFD8E-A0F9-44CA-B583-7F8BF9F96890}"/>
              </a:ext>
            </a:extLst>
          </p:cNvPr>
          <p:cNvSpPr>
            <a:spLocks noGrp="1"/>
          </p:cNvSpPr>
          <p:nvPr>
            <p:ph idx="1"/>
          </p:nvPr>
        </p:nvSpPr>
        <p:spPr>
          <a:xfrm>
            <a:off x="350729" y="2455101"/>
            <a:ext cx="10569061" cy="4221272"/>
          </a:xfrm>
        </p:spPr>
        <p:txBody>
          <a:bodyPr/>
          <a:lstStyle/>
          <a:p>
            <a:pPr marL="0" indent="0">
              <a:buNone/>
            </a:pPr>
            <a:endParaRPr lang="en-US" dirty="0"/>
          </a:p>
          <a:p>
            <a:pPr marL="0" indent="0" algn="ctr">
              <a:buNone/>
            </a:pPr>
            <a:r>
              <a:rPr lang="en-US" dirty="0"/>
              <a:t>People do not shift their ideologies easily nor very often willingly. Humans are inclined to take the path of least resistance, to maintain the comfortable.</a:t>
            </a:r>
          </a:p>
        </p:txBody>
      </p:sp>
    </p:spTree>
    <p:extLst>
      <p:ext uri="{BB962C8B-B14F-4D97-AF65-F5344CB8AC3E}">
        <p14:creationId xmlns:p14="http://schemas.microsoft.com/office/powerpoint/2010/main" val="803396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9A42-910D-4E2A-8A0D-288754819B31}"/>
              </a:ext>
            </a:extLst>
          </p:cNvPr>
          <p:cNvSpPr>
            <a:spLocks noGrp="1"/>
          </p:cNvSpPr>
          <p:nvPr>
            <p:ph type="title"/>
          </p:nvPr>
        </p:nvSpPr>
        <p:spPr/>
        <p:txBody>
          <a:bodyPr/>
          <a:lstStyle/>
          <a:p>
            <a:r>
              <a:rPr lang="en-US" dirty="0"/>
              <a:t>Why We Experience Resistance:</a:t>
            </a:r>
          </a:p>
        </p:txBody>
      </p:sp>
      <p:sp>
        <p:nvSpPr>
          <p:cNvPr id="3" name="Content Placeholder 2">
            <a:extLst>
              <a:ext uri="{FF2B5EF4-FFF2-40B4-BE49-F238E27FC236}">
                <a16:creationId xmlns:a16="http://schemas.microsoft.com/office/drawing/2014/main" id="{06E6DA2D-D2F8-4BC4-A1F2-0B1549895318}"/>
              </a:ext>
            </a:extLst>
          </p:cNvPr>
          <p:cNvSpPr>
            <a:spLocks noGrp="1"/>
          </p:cNvSpPr>
          <p:nvPr>
            <p:ph idx="1"/>
          </p:nvPr>
        </p:nvSpPr>
        <p:spPr>
          <a:xfrm>
            <a:off x="350729" y="2455101"/>
            <a:ext cx="11483461" cy="4221272"/>
          </a:xfrm>
        </p:spPr>
        <p:txBody>
          <a:bodyPr>
            <a:normAutofit fontScale="92500" lnSpcReduction="10000"/>
          </a:bodyPr>
          <a:lstStyle/>
          <a:p>
            <a:r>
              <a:rPr lang="en-US" dirty="0"/>
              <a:t>pushing on comfort zones</a:t>
            </a:r>
          </a:p>
          <a:p>
            <a:r>
              <a:rPr lang="en-US" dirty="0"/>
              <a:t>upsetting what people are ‘used to’ and ‘how it has always been’</a:t>
            </a:r>
          </a:p>
          <a:p>
            <a:r>
              <a:rPr lang="en-US" dirty="0"/>
              <a:t>revealing and challenging the areas where people have privilege</a:t>
            </a:r>
          </a:p>
          <a:p>
            <a:r>
              <a:rPr lang="en-US" dirty="0"/>
              <a:t>countering some narratives that people have been told their whole life</a:t>
            </a:r>
          </a:p>
          <a:p>
            <a:r>
              <a:rPr lang="en-US" dirty="0"/>
              <a:t>questioning peoples’ hierarchical place in the system and the merit of their status</a:t>
            </a:r>
          </a:p>
          <a:p>
            <a:r>
              <a:rPr lang="en-US" dirty="0"/>
              <a:t>challenging people’s beliefs, perhaps even deeply held religious beliefs or hard-earned professional training</a:t>
            </a:r>
          </a:p>
        </p:txBody>
      </p:sp>
    </p:spTree>
    <p:extLst>
      <p:ext uri="{BB962C8B-B14F-4D97-AF65-F5344CB8AC3E}">
        <p14:creationId xmlns:p14="http://schemas.microsoft.com/office/powerpoint/2010/main" val="9794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4D33-7F9D-4C2C-ACCF-6EAED46A92FE}"/>
              </a:ext>
            </a:extLst>
          </p:cNvPr>
          <p:cNvSpPr>
            <a:spLocks noGrp="1"/>
          </p:cNvSpPr>
          <p:nvPr>
            <p:ph type="title"/>
          </p:nvPr>
        </p:nvSpPr>
        <p:spPr/>
        <p:txBody>
          <a:bodyPr/>
          <a:lstStyle/>
          <a:p>
            <a:r>
              <a:rPr lang="en-US" dirty="0"/>
              <a:t>Why We Experience Resistance:</a:t>
            </a:r>
          </a:p>
        </p:txBody>
      </p:sp>
      <p:sp>
        <p:nvSpPr>
          <p:cNvPr id="3" name="Content Placeholder 2">
            <a:extLst>
              <a:ext uri="{FF2B5EF4-FFF2-40B4-BE49-F238E27FC236}">
                <a16:creationId xmlns:a16="http://schemas.microsoft.com/office/drawing/2014/main" id="{71BEF6EB-A563-433E-AA1A-1C9C760E0E07}"/>
              </a:ext>
            </a:extLst>
          </p:cNvPr>
          <p:cNvSpPr>
            <a:spLocks noGrp="1"/>
          </p:cNvSpPr>
          <p:nvPr>
            <p:ph idx="1"/>
          </p:nvPr>
        </p:nvSpPr>
        <p:spPr>
          <a:xfrm>
            <a:off x="1830888" y="2284587"/>
            <a:ext cx="8530224" cy="4221272"/>
          </a:xfrm>
        </p:spPr>
        <p:txBody>
          <a:bodyPr/>
          <a:lstStyle/>
          <a:p>
            <a:pPr marL="0" indent="0" algn="ctr">
              <a:buNone/>
            </a:pPr>
            <a:endParaRPr lang="en-US" dirty="0"/>
          </a:p>
          <a:p>
            <a:pPr marL="0" indent="0">
              <a:buNone/>
            </a:pPr>
            <a:r>
              <a:rPr lang="en-US" dirty="0"/>
              <a:t>In short: </a:t>
            </a:r>
          </a:p>
          <a:p>
            <a:r>
              <a:rPr lang="en-US" dirty="0"/>
              <a:t>we are upsetting peoples’ foundational ideologies and sense of security.</a:t>
            </a:r>
          </a:p>
          <a:p>
            <a:r>
              <a:rPr lang="en-US" dirty="0"/>
              <a:t>Systems of inequality maintain and replicate with the collusion of individuals</a:t>
            </a:r>
          </a:p>
        </p:txBody>
      </p:sp>
    </p:spTree>
    <p:extLst>
      <p:ext uri="{BB962C8B-B14F-4D97-AF65-F5344CB8AC3E}">
        <p14:creationId xmlns:p14="http://schemas.microsoft.com/office/powerpoint/2010/main" val="2155895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809578-F9EA-488C-BB56-BC72186A3955}"/>
              </a:ext>
            </a:extLst>
          </p:cNvPr>
          <p:cNvSpPr txBox="1"/>
          <p:nvPr/>
        </p:nvSpPr>
        <p:spPr>
          <a:xfrm>
            <a:off x="2531165" y="357809"/>
            <a:ext cx="7129670" cy="4431983"/>
          </a:xfrm>
          <a:prstGeom prst="rect">
            <a:avLst/>
          </a:prstGeom>
          <a:noFill/>
        </p:spPr>
        <p:txBody>
          <a:bodyPr wrap="square" rtlCol="0">
            <a:spAutoFit/>
          </a:bodyPr>
          <a:lstStyle/>
          <a:p>
            <a:pPr algn="ctr"/>
            <a:endParaRPr lang="en-US" sz="6600" dirty="0">
              <a:solidFill>
                <a:schemeClr val="bg1"/>
              </a:solidFill>
            </a:endParaRPr>
          </a:p>
          <a:p>
            <a:pPr algn="ctr"/>
            <a:r>
              <a:rPr lang="en-US" sz="5400" dirty="0">
                <a:solidFill>
                  <a:schemeClr val="bg1"/>
                </a:solidFill>
              </a:rPr>
              <a:t>What are some examples of typical resistance you have encountered?</a:t>
            </a:r>
          </a:p>
        </p:txBody>
      </p:sp>
    </p:spTree>
    <p:extLst>
      <p:ext uri="{BB962C8B-B14F-4D97-AF65-F5344CB8AC3E}">
        <p14:creationId xmlns:p14="http://schemas.microsoft.com/office/powerpoint/2010/main" val="3363868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0971-399D-4C72-99E5-52FDDF35EE28}"/>
              </a:ext>
            </a:extLst>
          </p:cNvPr>
          <p:cNvSpPr>
            <a:spLocks noGrp="1"/>
          </p:cNvSpPr>
          <p:nvPr>
            <p:ph type="title"/>
          </p:nvPr>
        </p:nvSpPr>
        <p:spPr/>
        <p:txBody>
          <a:bodyPr/>
          <a:lstStyle/>
          <a:p>
            <a:r>
              <a:rPr lang="en-US" dirty="0"/>
              <a:t>Resistance Behaviors</a:t>
            </a:r>
          </a:p>
        </p:txBody>
      </p:sp>
      <p:sp>
        <p:nvSpPr>
          <p:cNvPr id="3" name="Content Placeholder 2">
            <a:extLst>
              <a:ext uri="{FF2B5EF4-FFF2-40B4-BE49-F238E27FC236}">
                <a16:creationId xmlns:a16="http://schemas.microsoft.com/office/drawing/2014/main" id="{7D8F867B-F738-4E96-BB6A-7D850E2DF15E}"/>
              </a:ext>
            </a:extLst>
          </p:cNvPr>
          <p:cNvSpPr>
            <a:spLocks noGrp="1"/>
          </p:cNvSpPr>
          <p:nvPr>
            <p:ph idx="1"/>
          </p:nvPr>
        </p:nvSpPr>
        <p:spPr/>
        <p:txBody>
          <a:bodyPr>
            <a:normAutofit fontScale="62500" lnSpcReduction="20000"/>
          </a:bodyPr>
          <a:lstStyle/>
          <a:p>
            <a:r>
              <a:rPr lang="en-US" dirty="0"/>
              <a:t>Sometimes it is loud, vocal, and visible.  It might look like a person or group making public statements or taking actions that challenge equity and justice.</a:t>
            </a:r>
          </a:p>
          <a:p>
            <a:r>
              <a:rPr lang="en-US" dirty="0"/>
              <a:t> Sometimes it is stubborn and obstinate, people or groups refusing to participate or collaborate to create or expand equity and justice.</a:t>
            </a:r>
          </a:p>
          <a:p>
            <a:r>
              <a:rPr lang="en-US" dirty="0"/>
              <a:t>Sometimes it is passive aggressive, it could look like lobbying colleagues or leadership behind the scenes to resist equity and justice measures.</a:t>
            </a:r>
          </a:p>
          <a:p>
            <a:r>
              <a:rPr lang="en-US" dirty="0"/>
              <a:t> Sometimes it is lethargic or stuck, cycling through analysis paralysis with little movement or action.</a:t>
            </a:r>
          </a:p>
          <a:p>
            <a:r>
              <a:rPr lang="en-US" dirty="0"/>
              <a:t>Sometimes it is self-centering, focusing on personal feelings (guilt, fear, confusion etc.) over systemic progress.</a:t>
            </a:r>
          </a:p>
          <a:p>
            <a:r>
              <a:rPr lang="en-US" dirty="0"/>
              <a:t>Sometimes it is purely saboteur, refusing to acknowledge the existence of racism, inequity, or oppression or the need for systemic change.</a:t>
            </a:r>
          </a:p>
        </p:txBody>
      </p:sp>
    </p:spTree>
    <p:extLst>
      <p:ext uri="{BB962C8B-B14F-4D97-AF65-F5344CB8AC3E}">
        <p14:creationId xmlns:p14="http://schemas.microsoft.com/office/powerpoint/2010/main" val="3423384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33CA-25FB-48AC-B9FA-7D327B1FB486}"/>
              </a:ext>
            </a:extLst>
          </p:cNvPr>
          <p:cNvSpPr>
            <a:spLocks noGrp="1"/>
          </p:cNvSpPr>
          <p:nvPr>
            <p:ph type="ctrTitle"/>
          </p:nvPr>
        </p:nvSpPr>
        <p:spPr/>
        <p:txBody>
          <a:bodyPr>
            <a:normAutofit fontScale="90000"/>
          </a:bodyPr>
          <a:lstStyle/>
          <a:p>
            <a:r>
              <a:rPr lang="en-US" sz="4900" dirty="0"/>
              <a:t>First, we must make the decision of whether to engage in productive dialogue with a resistor or to shut it down from the start?</a:t>
            </a:r>
            <a:r>
              <a:rPr lang="en-US" dirty="0"/>
              <a:t> </a:t>
            </a:r>
          </a:p>
        </p:txBody>
      </p:sp>
      <p:sp>
        <p:nvSpPr>
          <p:cNvPr id="3" name="Subtitle 2">
            <a:extLst>
              <a:ext uri="{FF2B5EF4-FFF2-40B4-BE49-F238E27FC236}">
                <a16:creationId xmlns:a16="http://schemas.microsoft.com/office/drawing/2014/main" id="{9449782F-E919-4021-A610-2FB1519443EB}"/>
              </a:ext>
            </a:extLst>
          </p:cNvPr>
          <p:cNvSpPr>
            <a:spLocks noGrp="1"/>
          </p:cNvSpPr>
          <p:nvPr>
            <p:ph type="subTitle" idx="1"/>
          </p:nvPr>
        </p:nvSpPr>
        <p:spPr>
          <a:xfrm>
            <a:off x="2929246" y="4739594"/>
            <a:ext cx="7208667" cy="1992086"/>
          </a:xfrm>
        </p:spPr>
        <p:txBody>
          <a:bodyPr>
            <a:normAutofit/>
          </a:bodyPr>
          <a:lstStyle/>
          <a:p>
            <a:r>
              <a:rPr lang="en-US" sz="3200" b="0" i="1" dirty="0"/>
              <a:t>This decision often hinges on your perception of the intention on the part of the resistor.</a:t>
            </a:r>
          </a:p>
        </p:txBody>
      </p:sp>
    </p:spTree>
    <p:extLst>
      <p:ext uri="{BB962C8B-B14F-4D97-AF65-F5344CB8AC3E}">
        <p14:creationId xmlns:p14="http://schemas.microsoft.com/office/powerpoint/2010/main" val="3382593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D677-F6B2-4BBF-94E1-C76720C8D594}"/>
              </a:ext>
            </a:extLst>
          </p:cNvPr>
          <p:cNvSpPr>
            <a:spLocks noGrp="1"/>
          </p:cNvSpPr>
          <p:nvPr>
            <p:ph type="title"/>
          </p:nvPr>
        </p:nvSpPr>
        <p:spPr/>
        <p:txBody>
          <a:bodyPr/>
          <a:lstStyle/>
          <a:p>
            <a:r>
              <a:rPr lang="en-US" dirty="0"/>
              <a:t>Engage when…</a:t>
            </a:r>
          </a:p>
        </p:txBody>
      </p:sp>
      <p:sp>
        <p:nvSpPr>
          <p:cNvPr id="3" name="Content Placeholder 2">
            <a:extLst>
              <a:ext uri="{FF2B5EF4-FFF2-40B4-BE49-F238E27FC236}">
                <a16:creationId xmlns:a16="http://schemas.microsoft.com/office/drawing/2014/main" id="{5E6565B8-A3D2-41F8-A413-A2322A80CB38}"/>
              </a:ext>
            </a:extLst>
          </p:cNvPr>
          <p:cNvSpPr>
            <a:spLocks noGrp="1"/>
          </p:cNvSpPr>
          <p:nvPr>
            <p:ph idx="1"/>
          </p:nvPr>
        </p:nvSpPr>
        <p:spPr>
          <a:xfrm>
            <a:off x="350730" y="2455101"/>
            <a:ext cx="11364192" cy="4221272"/>
          </a:xfrm>
        </p:spPr>
        <p:txBody>
          <a:bodyPr>
            <a:normAutofit fontScale="85000" lnSpcReduction="10000"/>
          </a:bodyPr>
          <a:lstStyle/>
          <a:p>
            <a:r>
              <a:rPr lang="en-US" dirty="0"/>
              <a:t>it feels like other people in the room have the same question.</a:t>
            </a:r>
          </a:p>
          <a:p>
            <a:r>
              <a:rPr lang="en-US" dirty="0"/>
              <a:t>it feels like the resistor is open to hearing new ideas and/or their question comes from a genuine place of confusion or concern.</a:t>
            </a:r>
          </a:p>
          <a:p>
            <a:r>
              <a:rPr lang="en-US" dirty="0"/>
              <a:t>a resolution to the resistance will create healing for the group (i.e. someone was being harmed in the moment, so it must be addressed.</a:t>
            </a:r>
          </a:p>
          <a:p>
            <a:r>
              <a:rPr lang="en-US" dirty="0"/>
              <a:t>the idea or question has come up multiple times from different people.</a:t>
            </a:r>
          </a:p>
          <a:p>
            <a:r>
              <a:rPr lang="en-US" dirty="0"/>
              <a:t>the exchange will serve as modeling or an example for others of how to handle an inequitable situation (especially if the resistor has positional or relational power in the group.</a:t>
            </a:r>
          </a:p>
          <a:p>
            <a:r>
              <a:rPr lang="en-US" dirty="0"/>
              <a:t>Others?</a:t>
            </a:r>
          </a:p>
        </p:txBody>
      </p:sp>
    </p:spTree>
    <p:extLst>
      <p:ext uri="{BB962C8B-B14F-4D97-AF65-F5344CB8AC3E}">
        <p14:creationId xmlns:p14="http://schemas.microsoft.com/office/powerpoint/2010/main" val="223668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Welcome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0380354" cy="3898388"/>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a:buClr>
                <a:srgbClr val="C00000"/>
              </a:buClr>
            </a:pPr>
            <a:r>
              <a:rPr lang="en-US" altLang="ja-JP" sz="4000" dirty="0">
                <a:latin typeface="Cambria" panose="02040503050406030204" pitchFamily="18" charset="0"/>
                <a:cs typeface="Arial" charset="0"/>
              </a:rPr>
              <a:t>Quick re-intros</a:t>
            </a:r>
          </a:p>
          <a:p>
            <a:pPr>
              <a:buClr>
                <a:srgbClr val="C00000"/>
              </a:buClr>
            </a:pPr>
            <a:r>
              <a:rPr lang="en-US" altLang="ja-JP" sz="4000" dirty="0">
                <a:latin typeface="Cambria" panose="02040503050406030204" pitchFamily="18" charset="0"/>
                <a:cs typeface="Arial" charset="0"/>
              </a:rPr>
              <a:t>Grounding Thought: In the chat…</a:t>
            </a:r>
          </a:p>
          <a:p>
            <a:pPr marL="0" indent="0">
              <a:buClr>
                <a:srgbClr val="C00000"/>
              </a:buClr>
              <a:buNone/>
            </a:pPr>
            <a:endParaRPr lang="en-US" altLang="ja-JP" sz="4000" dirty="0">
              <a:latin typeface="Cambria" panose="02040503050406030204" pitchFamily="18" charset="0"/>
              <a:cs typeface="Arial" charset="0"/>
            </a:endParaRPr>
          </a:p>
          <a:p>
            <a:pPr marL="457200" lvl="1" indent="0" algn="ctr">
              <a:buClr>
                <a:srgbClr val="C00000"/>
              </a:buClr>
              <a:buNone/>
            </a:pPr>
            <a:r>
              <a:rPr lang="en-US" altLang="ja-JP" sz="3600" i="1" dirty="0">
                <a:latin typeface="Cambria" panose="02040503050406030204" pitchFamily="18" charset="0"/>
                <a:cs typeface="Arial" charset="0"/>
              </a:rPr>
              <a:t>Any tips or considerations for virtual vs. in-person equity facilitation?</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pic>
        <p:nvPicPr>
          <p:cNvPr id="4" name="Picture 3">
            <a:extLst>
              <a:ext uri="{FF2B5EF4-FFF2-40B4-BE49-F238E27FC236}">
                <a16:creationId xmlns:a16="http://schemas.microsoft.com/office/drawing/2014/main" id="{3AD540D8-65E7-4BBC-9484-93B88F9D47C9}"/>
              </a:ext>
            </a:extLst>
          </p:cNvPr>
          <p:cNvPicPr>
            <a:picLocks noChangeAspect="1"/>
          </p:cNvPicPr>
          <p:nvPr/>
        </p:nvPicPr>
        <p:blipFill>
          <a:blip r:embed="rId2"/>
          <a:stretch>
            <a:fillRect/>
          </a:stretch>
        </p:blipFill>
        <p:spPr>
          <a:xfrm>
            <a:off x="9378175" y="594615"/>
            <a:ext cx="2259617" cy="2719073"/>
          </a:xfrm>
          <a:prstGeom prst="rect">
            <a:avLst/>
          </a:prstGeom>
        </p:spPr>
      </p:pic>
      <p:pic>
        <p:nvPicPr>
          <p:cNvPr id="5" name="Picture 4">
            <a:extLst>
              <a:ext uri="{FF2B5EF4-FFF2-40B4-BE49-F238E27FC236}">
                <a16:creationId xmlns:a16="http://schemas.microsoft.com/office/drawing/2014/main" id="{0257268F-924F-4410-AFD3-BF697BF0C551}"/>
              </a:ext>
            </a:extLst>
          </p:cNvPr>
          <p:cNvPicPr>
            <a:picLocks noChangeAspect="1"/>
          </p:cNvPicPr>
          <p:nvPr/>
        </p:nvPicPr>
        <p:blipFill>
          <a:blip r:embed="rId3"/>
          <a:stretch>
            <a:fillRect/>
          </a:stretch>
        </p:blipFill>
        <p:spPr>
          <a:xfrm>
            <a:off x="6665456" y="594615"/>
            <a:ext cx="2503750" cy="2719073"/>
          </a:xfrm>
          <a:prstGeom prst="rect">
            <a:avLst/>
          </a:prstGeom>
        </p:spPr>
      </p:pic>
      <p:pic>
        <p:nvPicPr>
          <p:cNvPr id="6" name="Picture 5">
            <a:extLst>
              <a:ext uri="{FF2B5EF4-FFF2-40B4-BE49-F238E27FC236}">
                <a16:creationId xmlns:a16="http://schemas.microsoft.com/office/drawing/2014/main" id="{7B6A574C-2EA1-4F4D-A101-F5A04530D054}"/>
              </a:ext>
            </a:extLst>
          </p:cNvPr>
          <p:cNvPicPr>
            <a:picLocks noChangeAspect="1"/>
          </p:cNvPicPr>
          <p:nvPr/>
        </p:nvPicPr>
        <p:blipFill>
          <a:blip r:embed="rId4"/>
          <a:stretch>
            <a:fillRect/>
          </a:stretch>
        </p:blipFill>
        <p:spPr>
          <a:xfrm>
            <a:off x="4052428" y="594614"/>
            <a:ext cx="2404058" cy="2719073"/>
          </a:xfrm>
          <a:prstGeom prst="rect">
            <a:avLst/>
          </a:prstGeom>
        </p:spPr>
      </p:pic>
    </p:spTree>
    <p:extLst>
      <p:ext uri="{BB962C8B-B14F-4D97-AF65-F5344CB8AC3E}">
        <p14:creationId xmlns:p14="http://schemas.microsoft.com/office/powerpoint/2010/main" val="137034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AEBF-8CAE-43FD-B0AF-D07C25E17791}"/>
              </a:ext>
            </a:extLst>
          </p:cNvPr>
          <p:cNvSpPr>
            <a:spLocks noGrp="1"/>
          </p:cNvSpPr>
          <p:nvPr>
            <p:ph type="title"/>
          </p:nvPr>
        </p:nvSpPr>
        <p:spPr/>
        <p:txBody>
          <a:bodyPr/>
          <a:lstStyle/>
          <a:p>
            <a:r>
              <a:rPr lang="en-US" dirty="0"/>
              <a:t>Shut it down when…</a:t>
            </a:r>
          </a:p>
        </p:txBody>
      </p:sp>
      <p:sp>
        <p:nvSpPr>
          <p:cNvPr id="3" name="Content Placeholder 2">
            <a:extLst>
              <a:ext uri="{FF2B5EF4-FFF2-40B4-BE49-F238E27FC236}">
                <a16:creationId xmlns:a16="http://schemas.microsoft.com/office/drawing/2014/main" id="{836581B2-7431-4B10-89E6-1A27E708C448}"/>
              </a:ext>
            </a:extLst>
          </p:cNvPr>
          <p:cNvSpPr>
            <a:spLocks noGrp="1"/>
          </p:cNvSpPr>
          <p:nvPr>
            <p:ph idx="1"/>
          </p:nvPr>
        </p:nvSpPr>
        <p:spPr>
          <a:xfrm>
            <a:off x="350729" y="2455101"/>
            <a:ext cx="11589479" cy="4221272"/>
          </a:xfrm>
        </p:spPr>
        <p:txBody>
          <a:bodyPr>
            <a:normAutofit fontScale="92500" lnSpcReduction="20000"/>
          </a:bodyPr>
          <a:lstStyle/>
          <a:p>
            <a:r>
              <a:rPr lang="en-US" dirty="0"/>
              <a:t>it feels like the resistor’s intention is to be disruptive, not productive.</a:t>
            </a:r>
          </a:p>
          <a:p>
            <a:r>
              <a:rPr lang="en-US" dirty="0"/>
              <a:t>the resistor’s comments directly attack a person or people in the room (instead of questioning ideas).</a:t>
            </a:r>
          </a:p>
          <a:p>
            <a:r>
              <a:rPr lang="en-US" dirty="0"/>
              <a:t>the resistor is attempting to monopolize airtime and have their voice or ideas take over the space; it’s completely derailing from content.</a:t>
            </a:r>
          </a:p>
          <a:p>
            <a:r>
              <a:rPr lang="en-US" dirty="0"/>
              <a:t>the resistor is participating in derailing or resisting for sport (i.e. “playing Devil’s Advocate”).</a:t>
            </a:r>
          </a:p>
          <a:p>
            <a:r>
              <a:rPr lang="en-US" dirty="0"/>
              <a:t>the comments are blatantly racist, sexist, homophobic, xenophobic, etc.</a:t>
            </a:r>
          </a:p>
          <a:p>
            <a:r>
              <a:rPr lang="en-US" dirty="0"/>
              <a:t>Others?</a:t>
            </a:r>
          </a:p>
        </p:txBody>
      </p:sp>
    </p:spTree>
    <p:extLst>
      <p:ext uri="{BB962C8B-B14F-4D97-AF65-F5344CB8AC3E}">
        <p14:creationId xmlns:p14="http://schemas.microsoft.com/office/powerpoint/2010/main" val="917452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C1FD-2C28-4D0D-8F23-FC42CCCA05AB}"/>
              </a:ext>
            </a:extLst>
          </p:cNvPr>
          <p:cNvSpPr>
            <a:spLocks noGrp="1"/>
          </p:cNvSpPr>
          <p:nvPr>
            <p:ph type="title"/>
          </p:nvPr>
        </p:nvSpPr>
        <p:spPr>
          <a:xfrm>
            <a:off x="350729" y="365125"/>
            <a:ext cx="9336610" cy="1325563"/>
          </a:xfrm>
        </p:spPr>
        <p:txBody>
          <a:bodyPr>
            <a:normAutofit fontScale="90000"/>
          </a:bodyPr>
          <a:lstStyle/>
          <a:p>
            <a:r>
              <a:rPr lang="en-US" dirty="0"/>
              <a:t>Shutting it down often looks like a short declarative statement such as:</a:t>
            </a:r>
          </a:p>
        </p:txBody>
      </p:sp>
      <p:sp>
        <p:nvSpPr>
          <p:cNvPr id="3" name="Content Placeholder 2">
            <a:extLst>
              <a:ext uri="{FF2B5EF4-FFF2-40B4-BE49-F238E27FC236}">
                <a16:creationId xmlns:a16="http://schemas.microsoft.com/office/drawing/2014/main" id="{047B6682-D91E-4058-8641-977B30C6E3E7}"/>
              </a:ext>
            </a:extLst>
          </p:cNvPr>
          <p:cNvSpPr>
            <a:spLocks noGrp="1"/>
          </p:cNvSpPr>
          <p:nvPr>
            <p:ph idx="1"/>
          </p:nvPr>
        </p:nvSpPr>
        <p:spPr/>
        <p:txBody>
          <a:bodyPr/>
          <a:lstStyle/>
          <a:p>
            <a:r>
              <a:rPr lang="en-US" dirty="0"/>
              <a:t>“That comment/question is counterproductive to this session. We can talk about it after the session if you would like.” Or</a:t>
            </a:r>
          </a:p>
          <a:p>
            <a:r>
              <a:rPr lang="en-US" dirty="0"/>
              <a:t>“That comment/question reinforces racism/inequity/oppression and may harm others. I cannot allow it here.” and finally,</a:t>
            </a:r>
          </a:p>
          <a:p>
            <a:r>
              <a:rPr lang="en-US" dirty="0"/>
              <a:t>“You are free to leave.”</a:t>
            </a:r>
          </a:p>
          <a:p>
            <a:r>
              <a:rPr lang="en-US" dirty="0"/>
              <a:t>Others?</a:t>
            </a:r>
          </a:p>
        </p:txBody>
      </p:sp>
    </p:spTree>
    <p:extLst>
      <p:ext uri="{BB962C8B-B14F-4D97-AF65-F5344CB8AC3E}">
        <p14:creationId xmlns:p14="http://schemas.microsoft.com/office/powerpoint/2010/main" val="1059023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3771-681C-4208-8F96-24FA5914B6DA}"/>
              </a:ext>
            </a:extLst>
          </p:cNvPr>
          <p:cNvSpPr>
            <a:spLocks noGrp="1"/>
          </p:cNvSpPr>
          <p:nvPr>
            <p:ph type="title"/>
          </p:nvPr>
        </p:nvSpPr>
        <p:spPr/>
        <p:txBody>
          <a:bodyPr/>
          <a:lstStyle/>
          <a:p>
            <a:r>
              <a:rPr lang="en-US" dirty="0"/>
              <a:t>5 Types of Resistance</a:t>
            </a:r>
          </a:p>
        </p:txBody>
      </p:sp>
      <p:graphicFrame>
        <p:nvGraphicFramePr>
          <p:cNvPr id="4" name="Content Placeholder 3">
            <a:extLst>
              <a:ext uri="{FF2B5EF4-FFF2-40B4-BE49-F238E27FC236}">
                <a16:creationId xmlns:a16="http://schemas.microsoft.com/office/drawing/2014/main" id="{E9CEABAC-022B-4EE2-8191-5D049DE65AD4}"/>
              </a:ext>
            </a:extLst>
          </p:cNvPr>
          <p:cNvGraphicFramePr>
            <a:graphicFrameLocks noGrp="1"/>
          </p:cNvGraphicFramePr>
          <p:nvPr>
            <p:ph idx="1"/>
            <p:extLst>
              <p:ext uri="{D42A27DB-BD31-4B8C-83A1-F6EECF244321}">
                <p14:modId xmlns:p14="http://schemas.microsoft.com/office/powerpoint/2010/main" val="4259358717"/>
              </p:ext>
            </p:extLst>
          </p:nvPr>
        </p:nvGraphicFramePr>
        <p:xfrm>
          <a:off x="1633228" y="1260088"/>
          <a:ext cx="8529637" cy="523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62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71A9-AF47-4E46-9E24-7BD50845828E}"/>
              </a:ext>
            </a:extLst>
          </p:cNvPr>
          <p:cNvSpPr>
            <a:spLocks noGrp="1"/>
          </p:cNvSpPr>
          <p:nvPr>
            <p:ph type="title"/>
          </p:nvPr>
        </p:nvSpPr>
        <p:spPr/>
        <p:txBody>
          <a:bodyPr>
            <a:normAutofit fontScale="90000"/>
          </a:bodyPr>
          <a:lstStyle/>
          <a:p>
            <a:r>
              <a:rPr lang="en-US" dirty="0"/>
              <a:t>The Thinker: “Where’s the Data?”</a:t>
            </a:r>
            <a:br>
              <a:rPr lang="en-US" dirty="0"/>
            </a:br>
            <a:endParaRPr lang="en-US" dirty="0"/>
          </a:p>
        </p:txBody>
      </p:sp>
      <p:sp>
        <p:nvSpPr>
          <p:cNvPr id="3" name="Content Placeholder 2">
            <a:extLst>
              <a:ext uri="{FF2B5EF4-FFF2-40B4-BE49-F238E27FC236}">
                <a16:creationId xmlns:a16="http://schemas.microsoft.com/office/drawing/2014/main" id="{5CE7C04C-0F39-4B27-86C9-6D32EAA9885E}"/>
              </a:ext>
            </a:extLst>
          </p:cNvPr>
          <p:cNvSpPr>
            <a:spLocks noGrp="1"/>
          </p:cNvSpPr>
          <p:nvPr>
            <p:ph idx="1"/>
          </p:nvPr>
        </p:nvSpPr>
        <p:spPr>
          <a:xfrm>
            <a:off x="350730" y="2455101"/>
            <a:ext cx="10845094" cy="4221272"/>
          </a:xfrm>
        </p:spPr>
        <p:txBody>
          <a:bodyPr>
            <a:normAutofit fontScale="92500" lnSpcReduction="10000"/>
          </a:bodyPr>
          <a:lstStyle/>
          <a:p>
            <a:pPr marL="0" indent="0">
              <a:buNone/>
            </a:pPr>
            <a:r>
              <a:rPr lang="en-US" dirty="0"/>
              <a:t>Resistance from the Thinker comes in a variety of ways, all with the same foundational formula: a request for “proof” and the data to back it up. One way resistance may come from the Thinker is in the form of skepticism– What does the data show? What are your sources? Are they reputable? Another form of resistance in which the Thinker may engage is “Devil’s Advocate” behavior; they will likely tell you that they enjoy academic discussions in the form of debate or banter and may cloak their disbelief or disagreement in “playing a role” “for argument’s sake.” They may even state that they are on board with equity work but are looking for data to convince others who are struggling to see its importance.</a:t>
            </a:r>
          </a:p>
        </p:txBody>
      </p:sp>
    </p:spTree>
    <p:extLst>
      <p:ext uri="{BB962C8B-B14F-4D97-AF65-F5344CB8AC3E}">
        <p14:creationId xmlns:p14="http://schemas.microsoft.com/office/powerpoint/2010/main" val="828679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D71D-4310-4C72-8205-30312BC9B36E}"/>
              </a:ext>
            </a:extLst>
          </p:cNvPr>
          <p:cNvSpPr>
            <a:spLocks noGrp="1"/>
          </p:cNvSpPr>
          <p:nvPr>
            <p:ph type="title"/>
          </p:nvPr>
        </p:nvSpPr>
        <p:spPr/>
        <p:txBody>
          <a:bodyPr/>
          <a:lstStyle/>
          <a:p>
            <a:r>
              <a:rPr lang="en-US" dirty="0"/>
              <a:t>The Thinker: Facilitation Strategies</a:t>
            </a:r>
          </a:p>
        </p:txBody>
      </p:sp>
      <p:sp>
        <p:nvSpPr>
          <p:cNvPr id="3" name="Content Placeholder 2">
            <a:extLst>
              <a:ext uri="{FF2B5EF4-FFF2-40B4-BE49-F238E27FC236}">
                <a16:creationId xmlns:a16="http://schemas.microsoft.com/office/drawing/2014/main" id="{C84828C1-0C3F-450E-851D-87C2B34568CD}"/>
              </a:ext>
            </a:extLst>
          </p:cNvPr>
          <p:cNvSpPr>
            <a:spLocks noGrp="1"/>
          </p:cNvSpPr>
          <p:nvPr>
            <p:ph idx="1"/>
          </p:nvPr>
        </p:nvSpPr>
        <p:spPr>
          <a:xfrm>
            <a:off x="350729" y="2455101"/>
            <a:ext cx="10410035" cy="4221272"/>
          </a:xfrm>
        </p:spPr>
        <p:txBody>
          <a:bodyPr>
            <a:normAutofit/>
          </a:bodyPr>
          <a:lstStyle/>
          <a:p>
            <a:pPr algn="l">
              <a:buFont typeface="Arial" panose="020B0604020202020204" pitchFamily="34" charset="0"/>
              <a:buChar char="•"/>
            </a:pPr>
            <a:r>
              <a:rPr lang="en-US" sz="2400" b="0" i="0" dirty="0">
                <a:effectLst/>
                <a:latin typeface="Lato"/>
              </a:rPr>
              <a:t>As the facilitator, </a:t>
            </a:r>
            <a:r>
              <a:rPr lang="en-US" sz="2400" b="0" i="0" dirty="0">
                <a:effectLst/>
                <a:highlight>
                  <a:srgbClr val="C0C0C0"/>
                </a:highlight>
                <a:latin typeface="Lato"/>
              </a:rPr>
              <a:t>have a few data points </a:t>
            </a:r>
            <a:r>
              <a:rPr lang="en-US" sz="2400" b="0" i="0" dirty="0">
                <a:effectLst/>
                <a:latin typeface="Lato"/>
              </a:rPr>
              <a:t>or research citations prepared. Knowing you are likely to encounter a Thinker, these few points will help to keep them engaged if their questions are genuine. It also validates your role as facilitator.</a:t>
            </a:r>
          </a:p>
          <a:p>
            <a:pPr algn="l">
              <a:buFont typeface="Arial" panose="020B0604020202020204" pitchFamily="34" charset="0"/>
              <a:buChar char="•"/>
            </a:pPr>
            <a:r>
              <a:rPr lang="en-US" sz="2400" b="0" i="0" dirty="0">
                <a:effectLst/>
                <a:latin typeface="Lato"/>
              </a:rPr>
              <a:t>If the Thinker persists after you have given basic data to support your purpose, it is time to </a:t>
            </a:r>
            <a:r>
              <a:rPr lang="en-US" sz="2400" b="0" i="0" dirty="0">
                <a:effectLst/>
                <a:highlight>
                  <a:srgbClr val="C0C0C0"/>
                </a:highlight>
                <a:latin typeface="Lato"/>
              </a:rPr>
              <a:t>shift focus </a:t>
            </a:r>
            <a:r>
              <a:rPr lang="en-US" sz="2400" b="0" i="0" dirty="0">
                <a:effectLst/>
                <a:latin typeface="Lato"/>
              </a:rPr>
              <a:t>and move on. Share with the Thinker and the rest of the group that data rarely convinces people who are determined </a:t>
            </a:r>
            <a:r>
              <a:rPr lang="en-US" sz="2400" b="0" i="1" dirty="0">
                <a:effectLst/>
                <a:latin typeface="Lato"/>
              </a:rPr>
              <a:t>not to be convinced. </a:t>
            </a:r>
            <a:r>
              <a:rPr lang="en-US" sz="2400" b="0" i="0" dirty="0">
                <a:effectLst/>
                <a:latin typeface="Lato"/>
              </a:rPr>
              <a:t>In fact, if data </a:t>
            </a:r>
            <a:r>
              <a:rPr lang="en-US" sz="2400" b="0" i="1" dirty="0">
                <a:effectLst/>
                <a:latin typeface="Lato"/>
              </a:rPr>
              <a:t>could</a:t>
            </a:r>
            <a:r>
              <a:rPr lang="en-US" sz="2400" b="0" i="0" dirty="0">
                <a:effectLst/>
                <a:latin typeface="Lato"/>
              </a:rPr>
              <a:t> convince people that equity was important, we would not have a need for equity facilitators in the first place. The data has been there for generations; needing “more” of it is a lack of willingness to accept the narrative in the numbers.</a:t>
            </a:r>
          </a:p>
          <a:p>
            <a:pPr marL="0" indent="0">
              <a:buNone/>
            </a:pPr>
            <a:endParaRPr lang="en-US" dirty="0"/>
          </a:p>
        </p:txBody>
      </p:sp>
    </p:spTree>
    <p:extLst>
      <p:ext uri="{BB962C8B-B14F-4D97-AF65-F5344CB8AC3E}">
        <p14:creationId xmlns:p14="http://schemas.microsoft.com/office/powerpoint/2010/main" val="1963755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6271-AB66-48C6-B187-D7570DFA3E4F}"/>
              </a:ext>
            </a:extLst>
          </p:cNvPr>
          <p:cNvSpPr>
            <a:spLocks noGrp="1"/>
          </p:cNvSpPr>
          <p:nvPr>
            <p:ph type="title"/>
          </p:nvPr>
        </p:nvSpPr>
        <p:spPr/>
        <p:txBody>
          <a:bodyPr/>
          <a:lstStyle/>
          <a:p>
            <a:r>
              <a:rPr lang="en-US" dirty="0"/>
              <a:t>The Doer: “Give me Strategies!”</a:t>
            </a:r>
            <a:br>
              <a:rPr lang="en-US" dirty="0"/>
            </a:br>
            <a:endParaRPr lang="en-US" dirty="0"/>
          </a:p>
        </p:txBody>
      </p:sp>
      <p:sp>
        <p:nvSpPr>
          <p:cNvPr id="3" name="Content Placeholder 2">
            <a:extLst>
              <a:ext uri="{FF2B5EF4-FFF2-40B4-BE49-F238E27FC236}">
                <a16:creationId xmlns:a16="http://schemas.microsoft.com/office/drawing/2014/main" id="{4CF2C648-D6B6-4538-8FFC-244CDBC79E4C}"/>
              </a:ext>
            </a:extLst>
          </p:cNvPr>
          <p:cNvSpPr>
            <a:spLocks noGrp="1"/>
          </p:cNvSpPr>
          <p:nvPr>
            <p:ph idx="1"/>
          </p:nvPr>
        </p:nvSpPr>
        <p:spPr>
          <a:xfrm>
            <a:off x="350730" y="2455101"/>
            <a:ext cx="10599768" cy="4221272"/>
          </a:xfrm>
        </p:spPr>
        <p:txBody>
          <a:bodyPr>
            <a:normAutofit/>
          </a:bodyPr>
          <a:lstStyle/>
          <a:p>
            <a:pPr marL="0" indent="0">
              <a:buNone/>
            </a:pPr>
            <a:r>
              <a:rPr lang="en-US" dirty="0"/>
              <a:t>The resistance from this person (or group) is all about “give me/us strategies.” Finding the solution to the problem is more important than examining the problem or finding its root cause. The Doer believes it is a waste of time to process through feelings and perspectives because they cannot be implemented as strategies in the classroom tomorrow; all discussion must have practical ends.</a:t>
            </a:r>
          </a:p>
        </p:txBody>
      </p:sp>
    </p:spTree>
    <p:extLst>
      <p:ext uri="{BB962C8B-B14F-4D97-AF65-F5344CB8AC3E}">
        <p14:creationId xmlns:p14="http://schemas.microsoft.com/office/powerpoint/2010/main" val="210541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3EBA-77FB-4E07-A967-0F9ED68DCEA8}"/>
              </a:ext>
            </a:extLst>
          </p:cNvPr>
          <p:cNvSpPr>
            <a:spLocks noGrp="1"/>
          </p:cNvSpPr>
          <p:nvPr>
            <p:ph type="title"/>
          </p:nvPr>
        </p:nvSpPr>
        <p:spPr/>
        <p:txBody>
          <a:bodyPr/>
          <a:lstStyle/>
          <a:p>
            <a:r>
              <a:rPr lang="en-US" dirty="0"/>
              <a:t>The Doer: Facilitation Strategies</a:t>
            </a:r>
          </a:p>
        </p:txBody>
      </p:sp>
      <p:sp>
        <p:nvSpPr>
          <p:cNvPr id="3" name="Content Placeholder 2">
            <a:extLst>
              <a:ext uri="{FF2B5EF4-FFF2-40B4-BE49-F238E27FC236}">
                <a16:creationId xmlns:a16="http://schemas.microsoft.com/office/drawing/2014/main" id="{59E7FF32-0887-4C0F-B1E3-5E492C835C1E}"/>
              </a:ext>
            </a:extLst>
          </p:cNvPr>
          <p:cNvSpPr>
            <a:spLocks noGrp="1"/>
          </p:cNvSpPr>
          <p:nvPr>
            <p:ph idx="1"/>
          </p:nvPr>
        </p:nvSpPr>
        <p:spPr>
          <a:xfrm>
            <a:off x="350729" y="2455101"/>
            <a:ext cx="11125653" cy="4221272"/>
          </a:xfrm>
        </p:spPr>
        <p:txBody>
          <a:bodyPr>
            <a:normAutofit fontScale="77500" lnSpcReduction="20000"/>
          </a:bodyPr>
          <a:lstStyle/>
          <a:p>
            <a:endParaRPr lang="en-US" dirty="0"/>
          </a:p>
          <a:p>
            <a:r>
              <a:rPr lang="en-US" dirty="0">
                <a:highlight>
                  <a:srgbClr val="C0C0C0"/>
                </a:highlight>
              </a:rPr>
              <a:t>Reframe</a:t>
            </a:r>
            <a:r>
              <a:rPr lang="en-US" dirty="0"/>
              <a:t> the Doer’s mindset by explaining that mindsets, values and </a:t>
            </a:r>
            <a:r>
              <a:rPr lang="en-US" dirty="0">
                <a:highlight>
                  <a:srgbClr val="C0C0C0"/>
                </a:highlight>
              </a:rPr>
              <a:t>ideologies must be foundationally sound in order to implement strategies. </a:t>
            </a:r>
            <a:r>
              <a:rPr lang="en-US" dirty="0"/>
              <a:t>This is because:</a:t>
            </a:r>
          </a:p>
          <a:p>
            <a:pPr lvl="1"/>
            <a:r>
              <a:rPr lang="en-US" dirty="0"/>
              <a:t>Without an equity mindset or ideology it is very easy to fall back into previous inequitable habits of practice (especially when one encounters even minor setbacks to the strategy or barriers in practice)</a:t>
            </a:r>
          </a:p>
          <a:p>
            <a:pPr lvl="1"/>
            <a:r>
              <a:rPr lang="en-US" dirty="0"/>
              <a:t>Mindset, ideology and deep values are adaptive to ever-changing circumstances and the uniqueness of the people with whom we connect.</a:t>
            </a:r>
          </a:p>
          <a:p>
            <a:r>
              <a:rPr lang="en-US" dirty="0"/>
              <a:t>Conversely, strategies have the assumption that “one size fits all,” which isn’t true; strategies will have a disparate impact on different people. Assuming that strategies will work regardless of the situation or people assumes that the target group (for the equity strategy) is a monolith. That often perpetuates the inequities.</a:t>
            </a:r>
          </a:p>
        </p:txBody>
      </p:sp>
    </p:spTree>
    <p:extLst>
      <p:ext uri="{BB962C8B-B14F-4D97-AF65-F5344CB8AC3E}">
        <p14:creationId xmlns:p14="http://schemas.microsoft.com/office/powerpoint/2010/main" val="1521307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CB98-B0AA-4666-87AC-CAAE0C86A1C3}"/>
              </a:ext>
            </a:extLst>
          </p:cNvPr>
          <p:cNvSpPr>
            <a:spLocks noGrp="1"/>
          </p:cNvSpPr>
          <p:nvPr>
            <p:ph type="title"/>
          </p:nvPr>
        </p:nvSpPr>
        <p:spPr/>
        <p:txBody>
          <a:bodyPr>
            <a:normAutofit fontScale="90000"/>
          </a:bodyPr>
          <a:lstStyle/>
          <a:p>
            <a:r>
              <a:rPr lang="en-US" dirty="0">
                <a:latin typeface="Montserrat"/>
              </a:rPr>
              <a:t>The Believer: “I’ve Done this Before.” …I’m more woke than you…</a:t>
            </a:r>
            <a:br>
              <a:rPr lang="en-US" b="0" dirty="0">
                <a:latin typeface="Montserrat"/>
              </a:rPr>
            </a:br>
            <a:endParaRPr lang="en-US" dirty="0"/>
          </a:p>
        </p:txBody>
      </p:sp>
      <p:sp>
        <p:nvSpPr>
          <p:cNvPr id="3" name="Content Placeholder 2">
            <a:extLst>
              <a:ext uri="{FF2B5EF4-FFF2-40B4-BE49-F238E27FC236}">
                <a16:creationId xmlns:a16="http://schemas.microsoft.com/office/drawing/2014/main" id="{986C4C45-F7B8-44F9-96AD-6CC25B8BAD95}"/>
              </a:ext>
            </a:extLst>
          </p:cNvPr>
          <p:cNvSpPr>
            <a:spLocks noGrp="1"/>
          </p:cNvSpPr>
          <p:nvPr>
            <p:ph idx="1"/>
          </p:nvPr>
        </p:nvSpPr>
        <p:spPr>
          <a:xfrm>
            <a:off x="350730" y="2455101"/>
            <a:ext cx="11112724" cy="4221272"/>
          </a:xfrm>
        </p:spPr>
        <p:txBody>
          <a:bodyPr>
            <a:normAutofit/>
          </a:bodyPr>
          <a:lstStyle/>
          <a:p>
            <a:pPr marL="0" indent="0" algn="l">
              <a:buNone/>
            </a:pPr>
            <a:r>
              <a:rPr lang="en-US" sz="2400" b="0" i="0" dirty="0">
                <a:effectLst/>
                <a:latin typeface="Lato"/>
              </a:rPr>
              <a:t>Resistance from the Believer can be especially challenging because they are already “on board” with equity work. It will likely come in the form of frustration with colleagues who “don’t get it” and the perceived slow pace with which the work is being done. They may complain that they have “done this before,” engage in name- and text-dropping, or monopolize small- and large-group sharing time. The Believer can be especially dogmatic. And those of us who facilitate equity PD (especially white people or other privileged identities) </a:t>
            </a:r>
            <a:r>
              <a:rPr lang="en-US" sz="2400" b="0" i="1" dirty="0">
                <a:effectLst/>
                <a:latin typeface="Lato"/>
              </a:rPr>
              <a:t>often become</a:t>
            </a:r>
            <a:r>
              <a:rPr lang="en-US" sz="2400" b="0" i="0" dirty="0">
                <a:effectLst/>
                <a:latin typeface="Lato"/>
              </a:rPr>
              <a:t> the Believer when participating in another facilitator’s equity session.</a:t>
            </a:r>
          </a:p>
          <a:p>
            <a:endParaRPr lang="en-US" dirty="0"/>
          </a:p>
        </p:txBody>
      </p:sp>
    </p:spTree>
    <p:extLst>
      <p:ext uri="{BB962C8B-B14F-4D97-AF65-F5344CB8AC3E}">
        <p14:creationId xmlns:p14="http://schemas.microsoft.com/office/powerpoint/2010/main" val="1006820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4499-9624-409E-AC4B-77A6421FDB2C}"/>
              </a:ext>
            </a:extLst>
          </p:cNvPr>
          <p:cNvSpPr>
            <a:spLocks noGrp="1"/>
          </p:cNvSpPr>
          <p:nvPr>
            <p:ph type="title"/>
          </p:nvPr>
        </p:nvSpPr>
        <p:spPr/>
        <p:txBody>
          <a:bodyPr/>
          <a:lstStyle/>
          <a:p>
            <a:r>
              <a:rPr lang="en-US" dirty="0"/>
              <a:t>The Believer: Facilitation Strategies</a:t>
            </a:r>
          </a:p>
        </p:txBody>
      </p:sp>
      <p:sp>
        <p:nvSpPr>
          <p:cNvPr id="3" name="Content Placeholder 2">
            <a:extLst>
              <a:ext uri="{FF2B5EF4-FFF2-40B4-BE49-F238E27FC236}">
                <a16:creationId xmlns:a16="http://schemas.microsoft.com/office/drawing/2014/main" id="{FA196F9E-8FDE-4935-9D5B-54950B74FA1C}"/>
              </a:ext>
            </a:extLst>
          </p:cNvPr>
          <p:cNvSpPr>
            <a:spLocks noGrp="1"/>
          </p:cNvSpPr>
          <p:nvPr>
            <p:ph idx="1"/>
          </p:nvPr>
        </p:nvSpPr>
        <p:spPr>
          <a:xfrm>
            <a:off x="350729" y="2455101"/>
            <a:ext cx="10993132" cy="4221272"/>
          </a:xfrm>
        </p:spPr>
        <p:txBody>
          <a:bodyPr>
            <a:normAutofit fontScale="85000" lnSpcReduction="20000"/>
          </a:bodyPr>
          <a:lstStyle/>
          <a:p>
            <a:pPr algn="l">
              <a:buFont typeface="Arial" panose="020B0604020202020204" pitchFamily="34" charset="0"/>
              <a:buChar char="•"/>
            </a:pPr>
            <a:r>
              <a:rPr lang="en-US" b="0" i="0" dirty="0">
                <a:effectLst/>
                <a:latin typeface="Lato"/>
              </a:rPr>
              <a:t>Publicly affirm their belief in equity, then </a:t>
            </a:r>
            <a:r>
              <a:rPr lang="en-US" b="0" i="0" dirty="0">
                <a:effectLst/>
                <a:highlight>
                  <a:srgbClr val="C0C0C0"/>
                </a:highlight>
                <a:latin typeface="Lato"/>
              </a:rPr>
              <a:t>ask how we can effectively and collectively move people towards a shared goal of equity</a:t>
            </a:r>
            <a:r>
              <a:rPr lang="en-US" b="0" i="0" dirty="0">
                <a:effectLst/>
                <a:latin typeface="Lato"/>
              </a:rPr>
              <a:t>. This is important reframing to help them envision building coalitions instead of identifying the “in group” and “out group” participants (thereby dividing the room and stalling progress for some) and to disrupt any righteous savior identity.</a:t>
            </a:r>
          </a:p>
          <a:p>
            <a:pPr algn="l">
              <a:buFont typeface="Arial" panose="020B0604020202020204" pitchFamily="34" charset="0"/>
              <a:buChar char="•"/>
            </a:pPr>
            <a:r>
              <a:rPr lang="en-US" b="0" i="0" dirty="0">
                <a:effectLst/>
                <a:latin typeface="Lato"/>
              </a:rPr>
              <a:t>Make this person your “helper” in the space by asking them to </a:t>
            </a:r>
            <a:r>
              <a:rPr lang="en-US" b="0" i="0" dirty="0">
                <a:effectLst/>
                <a:highlight>
                  <a:srgbClr val="C0C0C0"/>
                </a:highlight>
                <a:latin typeface="Lato"/>
              </a:rPr>
              <a:t>encourage effective, productive equity work</a:t>
            </a:r>
            <a:r>
              <a:rPr lang="en-US" b="0" i="0" dirty="0">
                <a:effectLst/>
                <a:latin typeface="Lato"/>
              </a:rPr>
              <a:t>.</a:t>
            </a:r>
          </a:p>
          <a:p>
            <a:pPr algn="l">
              <a:buFont typeface="Arial" panose="020B0604020202020204" pitchFamily="34" charset="0"/>
              <a:buChar char="•"/>
            </a:pPr>
            <a:r>
              <a:rPr lang="en-US" b="0" i="0" dirty="0">
                <a:effectLst/>
                <a:latin typeface="Lato"/>
              </a:rPr>
              <a:t>If this person aligns with privilege, </a:t>
            </a:r>
            <a:r>
              <a:rPr lang="en-US" b="0" i="0" dirty="0">
                <a:effectLst/>
                <a:highlight>
                  <a:srgbClr val="C0C0C0"/>
                </a:highlight>
                <a:latin typeface="Lato"/>
              </a:rPr>
              <a:t>remind them they need to recognize how they may be marginalizing other people in the room</a:t>
            </a:r>
            <a:r>
              <a:rPr lang="en-US" b="0" i="0" dirty="0">
                <a:effectLst/>
                <a:latin typeface="Lato"/>
              </a:rPr>
              <a:t>. This is especially true when they believe they can explain the -isms being discussed (ex: mansplaining); encourage them to be listeners and learners instead.</a:t>
            </a:r>
          </a:p>
        </p:txBody>
      </p:sp>
    </p:spTree>
    <p:extLst>
      <p:ext uri="{BB962C8B-B14F-4D97-AF65-F5344CB8AC3E}">
        <p14:creationId xmlns:p14="http://schemas.microsoft.com/office/powerpoint/2010/main" val="4279266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51D4-00E8-4280-AB0D-BD8E284D3552}"/>
              </a:ext>
            </a:extLst>
          </p:cNvPr>
          <p:cNvSpPr>
            <a:spLocks noGrp="1"/>
          </p:cNvSpPr>
          <p:nvPr>
            <p:ph type="title"/>
          </p:nvPr>
        </p:nvSpPr>
        <p:spPr/>
        <p:txBody>
          <a:bodyPr/>
          <a:lstStyle/>
          <a:p>
            <a:r>
              <a:rPr lang="en-US" dirty="0">
                <a:latin typeface="Montserrat"/>
              </a:rPr>
              <a:t>The Fairness-Seeker: “Equal is Fair.”</a:t>
            </a:r>
            <a:br>
              <a:rPr lang="en-US" b="0" dirty="0">
                <a:latin typeface="Montserrat"/>
              </a:rPr>
            </a:br>
            <a:endParaRPr lang="en-US" dirty="0"/>
          </a:p>
        </p:txBody>
      </p:sp>
      <p:sp>
        <p:nvSpPr>
          <p:cNvPr id="3" name="Content Placeholder 2">
            <a:extLst>
              <a:ext uri="{FF2B5EF4-FFF2-40B4-BE49-F238E27FC236}">
                <a16:creationId xmlns:a16="http://schemas.microsoft.com/office/drawing/2014/main" id="{CA3462CA-108D-4956-8278-4852EC5C6CCF}"/>
              </a:ext>
            </a:extLst>
          </p:cNvPr>
          <p:cNvSpPr>
            <a:spLocks noGrp="1"/>
          </p:cNvSpPr>
          <p:nvPr>
            <p:ph idx="1"/>
          </p:nvPr>
        </p:nvSpPr>
        <p:spPr>
          <a:xfrm>
            <a:off x="350729" y="2455101"/>
            <a:ext cx="10714835" cy="4221272"/>
          </a:xfrm>
        </p:spPr>
        <p:txBody>
          <a:bodyPr>
            <a:normAutofit/>
          </a:bodyPr>
          <a:lstStyle/>
          <a:p>
            <a:pPr marL="0" indent="0" algn="l">
              <a:buNone/>
            </a:pPr>
            <a:r>
              <a:rPr lang="en-US" sz="2400" b="0" i="0" dirty="0">
                <a:effectLst/>
                <a:latin typeface="Lato"/>
              </a:rPr>
              <a:t>Resistance from the Fairness-Seeker frequently reveals itself in the struggle to differentiate between equity and equality. They hold tightly to rules, policies, and procedures with little interest in flexibility, even when an inequity has been identified; redistribution of access and resources is difficult for them to understand. They believe fair means equal. Because the Fairness-Seeker idealizes equality it may be especially challenging for them to believe in systemic racism; a common refrain from white people engaging in this type of resistance is, “but I grew up poor!” A lack of experience with racial inequities makes them naive even if their intentions are good– the upside is they can become ardent equity supporters if you can redirect their definition of fairness from equal to equity.</a:t>
            </a:r>
          </a:p>
          <a:p>
            <a:endParaRPr lang="en-US" dirty="0"/>
          </a:p>
        </p:txBody>
      </p:sp>
    </p:spTree>
    <p:extLst>
      <p:ext uri="{BB962C8B-B14F-4D97-AF65-F5344CB8AC3E}">
        <p14:creationId xmlns:p14="http://schemas.microsoft.com/office/powerpoint/2010/main" val="72666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A Few Notes</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0447261" cy="3898388"/>
          </a:xfrm>
          <a:noFill/>
        </p:spPr>
        <p:txBody>
          <a:bodyPr>
            <a:normAutofit/>
          </a:bodyPr>
          <a:lstStyle/>
          <a:p>
            <a:pPr>
              <a:buClr>
                <a:srgbClr val="C00000"/>
              </a:buClr>
            </a:pPr>
            <a:r>
              <a:rPr lang="en-US" altLang="ja-JP" sz="3200" dirty="0">
                <a:latin typeface="Cambria" panose="02040503050406030204" pitchFamily="18" charset="0"/>
                <a:cs typeface="Arial" charset="0"/>
              </a:rPr>
              <a:t>4-6:30 ET, with 15-minute break</a:t>
            </a:r>
          </a:p>
          <a:p>
            <a:pPr>
              <a:buClr>
                <a:srgbClr val="C00000"/>
              </a:buClr>
            </a:pPr>
            <a:r>
              <a:rPr lang="en-US" altLang="ja-JP" sz="3200" dirty="0">
                <a:latin typeface="Cambria" panose="02040503050406030204" pitchFamily="18" charset="0"/>
                <a:cs typeface="Arial" charset="0"/>
              </a:rPr>
              <a:t>Yes, we are recording</a:t>
            </a:r>
          </a:p>
          <a:p>
            <a:pPr>
              <a:buClr>
                <a:srgbClr val="C00000"/>
              </a:buClr>
            </a:pPr>
            <a:r>
              <a:rPr lang="en-US" altLang="ja-JP" sz="3200" dirty="0">
                <a:latin typeface="Cambria" panose="02040503050406030204" pitchFamily="18" charset="0"/>
                <a:cs typeface="Arial" charset="0"/>
              </a:rPr>
              <a:t>Take notes on what is said, all slides are provided to you. (you may want to timestamp your notes)</a:t>
            </a:r>
          </a:p>
          <a:p>
            <a:pPr>
              <a:buClr>
                <a:srgbClr val="C00000"/>
              </a:buClr>
            </a:pPr>
            <a:r>
              <a:rPr lang="en-US" altLang="ja-JP" sz="3200" dirty="0">
                <a:latin typeface="Cambria" panose="02040503050406030204" pitchFamily="18" charset="0"/>
                <a:cs typeface="Arial" charset="0"/>
              </a:rPr>
              <a:t>Please share your thoughts and questions in the chat! we will be gathering questions for an open Q &amp; A during the final </a:t>
            </a:r>
            <a:r>
              <a:rPr lang="en-US" altLang="ja-JP" dirty="0">
                <a:latin typeface="Cambria" panose="02040503050406030204" pitchFamily="18" charset="0"/>
                <a:cs typeface="Arial" charset="0"/>
              </a:rPr>
              <a:t>20</a:t>
            </a:r>
            <a:r>
              <a:rPr lang="en-US" altLang="ja-JP" sz="3200" dirty="0">
                <a:latin typeface="Cambria" panose="02040503050406030204" pitchFamily="18" charset="0"/>
                <a:cs typeface="Arial" charset="0"/>
              </a:rPr>
              <a:t> minutes.</a:t>
            </a: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sz="3200" dirty="0">
              <a:latin typeface="Cambria" panose="02040503050406030204" pitchFamily="18" charset="0"/>
              <a:cs typeface="Arial" charset="0"/>
            </a:endParaRP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771337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55AE-3E80-47DF-B1D9-861CFB57A64C}"/>
              </a:ext>
            </a:extLst>
          </p:cNvPr>
          <p:cNvSpPr>
            <a:spLocks noGrp="1"/>
          </p:cNvSpPr>
          <p:nvPr>
            <p:ph type="title"/>
          </p:nvPr>
        </p:nvSpPr>
        <p:spPr/>
        <p:txBody>
          <a:bodyPr/>
          <a:lstStyle/>
          <a:p>
            <a:r>
              <a:rPr lang="en-US" dirty="0"/>
              <a:t>The Fairness Seeker: Facilitation Strategies</a:t>
            </a:r>
          </a:p>
        </p:txBody>
      </p:sp>
      <p:sp>
        <p:nvSpPr>
          <p:cNvPr id="3" name="Content Placeholder 2">
            <a:extLst>
              <a:ext uri="{FF2B5EF4-FFF2-40B4-BE49-F238E27FC236}">
                <a16:creationId xmlns:a16="http://schemas.microsoft.com/office/drawing/2014/main" id="{6B540EC1-18CC-4206-8659-7C8539CB1F85}"/>
              </a:ext>
            </a:extLst>
          </p:cNvPr>
          <p:cNvSpPr>
            <a:spLocks noGrp="1"/>
          </p:cNvSpPr>
          <p:nvPr>
            <p:ph idx="1"/>
          </p:nvPr>
        </p:nvSpPr>
        <p:spPr>
          <a:xfrm>
            <a:off x="350730" y="2455101"/>
            <a:ext cx="11231670" cy="4221272"/>
          </a:xfrm>
        </p:spPr>
        <p:txBody>
          <a:bodyPr>
            <a:normAutofit/>
          </a:bodyPr>
          <a:lstStyle/>
          <a:p>
            <a:pPr algn="l">
              <a:buFont typeface="Arial" panose="020B0604020202020204" pitchFamily="34" charset="0"/>
              <a:buChar char="•"/>
            </a:pPr>
            <a:r>
              <a:rPr lang="en-US" sz="2400" b="0" i="0" dirty="0">
                <a:effectLst/>
                <a:highlight>
                  <a:srgbClr val="C0C0C0"/>
                </a:highlight>
                <a:latin typeface="Lato"/>
              </a:rPr>
              <a:t>Explicitly teach the difference between equality and equity </a:t>
            </a:r>
            <a:r>
              <a:rPr lang="en-US" sz="2400" b="0" i="0" dirty="0">
                <a:effectLst/>
                <a:latin typeface="Lato"/>
              </a:rPr>
              <a:t>as this may be a new concept or new vocabulary for them. One way to do this is to</a:t>
            </a:r>
          </a:p>
          <a:p>
            <a:pPr marL="742950" lvl="1" indent="-285750" algn="l">
              <a:buFont typeface="Arial" panose="020B0604020202020204" pitchFamily="34" charset="0"/>
              <a:buChar char="•"/>
            </a:pPr>
            <a:r>
              <a:rPr lang="en-US" sz="2000" b="0" i="0" dirty="0">
                <a:effectLst/>
                <a:highlight>
                  <a:srgbClr val="C0C0C0"/>
                </a:highlight>
                <a:latin typeface="Lato"/>
              </a:rPr>
              <a:t>Give an example </a:t>
            </a:r>
            <a:r>
              <a:rPr lang="en-US" sz="2000" b="0" i="0" dirty="0">
                <a:effectLst/>
                <a:latin typeface="Lato"/>
              </a:rPr>
              <a:t>scenario, policy, or practice in which most people would agree that equal is not fair and actually has </a:t>
            </a:r>
            <a:r>
              <a:rPr lang="en-US" sz="2000" b="0" i="1" dirty="0">
                <a:effectLst/>
                <a:latin typeface="Lato"/>
              </a:rPr>
              <a:t>unfair</a:t>
            </a:r>
            <a:r>
              <a:rPr lang="en-US" sz="2000" b="0" i="0" dirty="0">
                <a:effectLst/>
                <a:latin typeface="Lato"/>
              </a:rPr>
              <a:t> impacts based on people’s identities or circumstances.</a:t>
            </a:r>
          </a:p>
          <a:p>
            <a:pPr marL="742950" lvl="1" indent="-285750" algn="l">
              <a:buFont typeface="Arial" panose="020B0604020202020204" pitchFamily="34" charset="0"/>
              <a:buChar char="•"/>
            </a:pPr>
            <a:r>
              <a:rPr lang="en-US" sz="2000" b="0" i="0" dirty="0">
                <a:effectLst/>
                <a:latin typeface="Lato"/>
              </a:rPr>
              <a:t>Ask the group to share examples of scenarios, policies, or practices where equal is actually unfair.</a:t>
            </a:r>
          </a:p>
          <a:p>
            <a:pPr algn="l">
              <a:buFont typeface="Arial" panose="020B0604020202020204" pitchFamily="34" charset="0"/>
              <a:buChar char="•"/>
            </a:pPr>
            <a:r>
              <a:rPr lang="en-US" sz="2400" b="0" i="0" dirty="0">
                <a:effectLst/>
                <a:highlight>
                  <a:srgbClr val="C0C0C0"/>
                </a:highlight>
                <a:latin typeface="Lato"/>
              </a:rPr>
              <a:t>Dilute the Fairness-Seeker’s voice </a:t>
            </a:r>
            <a:r>
              <a:rPr lang="en-US" sz="2400" b="0" i="0" dirty="0">
                <a:effectLst/>
                <a:latin typeface="Lato"/>
              </a:rPr>
              <a:t>with other voices in the room; asking others to explain equity (versus equality) or telling stories where equal was not fair can be especially poignant for the Fairness-Seeker</a:t>
            </a:r>
          </a:p>
          <a:p>
            <a:endParaRPr lang="en-US" dirty="0"/>
          </a:p>
        </p:txBody>
      </p:sp>
    </p:spTree>
    <p:extLst>
      <p:ext uri="{BB962C8B-B14F-4D97-AF65-F5344CB8AC3E}">
        <p14:creationId xmlns:p14="http://schemas.microsoft.com/office/powerpoint/2010/main" val="2246194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FD75-54B2-41E3-9723-0B4B3D7BD642}"/>
              </a:ext>
            </a:extLst>
          </p:cNvPr>
          <p:cNvSpPr>
            <a:spLocks noGrp="1"/>
          </p:cNvSpPr>
          <p:nvPr>
            <p:ph type="title"/>
          </p:nvPr>
        </p:nvSpPr>
        <p:spPr/>
        <p:txBody>
          <a:bodyPr>
            <a:normAutofit fontScale="90000"/>
          </a:bodyPr>
          <a:lstStyle/>
          <a:p>
            <a:r>
              <a:rPr lang="en-US" dirty="0">
                <a:latin typeface="Montserrat"/>
              </a:rPr>
              <a:t>The Minimizer: “Why Can’t We All Just (Go Along to) Get Along?”</a:t>
            </a:r>
            <a:br>
              <a:rPr lang="en-US" b="0" dirty="0">
                <a:latin typeface="Montserrat"/>
              </a:rPr>
            </a:br>
            <a:endParaRPr lang="en-US" dirty="0"/>
          </a:p>
        </p:txBody>
      </p:sp>
      <p:sp>
        <p:nvSpPr>
          <p:cNvPr id="3" name="Content Placeholder 2">
            <a:extLst>
              <a:ext uri="{FF2B5EF4-FFF2-40B4-BE49-F238E27FC236}">
                <a16:creationId xmlns:a16="http://schemas.microsoft.com/office/drawing/2014/main" id="{DD215750-73A0-4BDC-96C2-962AA333E0B6}"/>
              </a:ext>
            </a:extLst>
          </p:cNvPr>
          <p:cNvSpPr>
            <a:spLocks noGrp="1"/>
          </p:cNvSpPr>
          <p:nvPr>
            <p:ph idx="1"/>
          </p:nvPr>
        </p:nvSpPr>
        <p:spPr>
          <a:xfrm>
            <a:off x="350729" y="2455101"/>
            <a:ext cx="11311183" cy="4221272"/>
          </a:xfrm>
        </p:spPr>
        <p:txBody>
          <a:bodyPr>
            <a:normAutofit/>
          </a:bodyPr>
          <a:lstStyle/>
          <a:p>
            <a:pPr marL="0" indent="0" algn="l">
              <a:buNone/>
            </a:pPr>
            <a:r>
              <a:rPr lang="en-US" sz="2400" b="0" i="0" dirty="0">
                <a:effectLst/>
                <a:latin typeface="Lato"/>
              </a:rPr>
              <a:t>The resistance from this role is varied and wide-ranging because it is often a large percentage of participants in the room. It can show up anywhere from “I don’t see color” to “But the </a:t>
            </a:r>
            <a:r>
              <a:rPr lang="en-US" sz="2400" b="0" i="1" dirty="0">
                <a:effectLst/>
                <a:latin typeface="Lato"/>
              </a:rPr>
              <a:t>real world</a:t>
            </a:r>
            <a:r>
              <a:rPr lang="en-US" sz="2400" b="0" i="0" dirty="0">
                <a:effectLst/>
                <a:latin typeface="Lato"/>
              </a:rPr>
              <a:t> is not fair and we are living in the real world.” The Minimizer may see a facilitator as someone who is there to “stir the pot” because they don’t see the inequities in the system and believe it is generally fair. That means they also don’t see their own role in perpetuating systems of inequity nor in the possibilities of creating a more just and equitable system. The resistance that follows is a good indicator that the Minimizer is feeling overwhelmed, uncomfortable, and wanting to maintain the peace. Because they don’t like public conflict this resistor is less likely to publicly rock the boat, but is more likely to make a snide remark to a colleague in a small group or even in a side conversation in the hallway the next day.</a:t>
            </a:r>
          </a:p>
          <a:p>
            <a:endParaRPr lang="en-US" dirty="0"/>
          </a:p>
        </p:txBody>
      </p:sp>
    </p:spTree>
    <p:extLst>
      <p:ext uri="{BB962C8B-B14F-4D97-AF65-F5344CB8AC3E}">
        <p14:creationId xmlns:p14="http://schemas.microsoft.com/office/powerpoint/2010/main" val="3092711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4292-DCD2-48D8-AD0B-43093FB55172}"/>
              </a:ext>
            </a:extLst>
          </p:cNvPr>
          <p:cNvSpPr>
            <a:spLocks noGrp="1"/>
          </p:cNvSpPr>
          <p:nvPr>
            <p:ph type="title"/>
          </p:nvPr>
        </p:nvSpPr>
        <p:spPr/>
        <p:txBody>
          <a:bodyPr/>
          <a:lstStyle/>
          <a:p>
            <a:r>
              <a:rPr lang="en-US" dirty="0"/>
              <a:t>The Minimizer: Facilitation Strategies</a:t>
            </a:r>
          </a:p>
        </p:txBody>
      </p:sp>
      <p:sp>
        <p:nvSpPr>
          <p:cNvPr id="3" name="Content Placeholder 2">
            <a:extLst>
              <a:ext uri="{FF2B5EF4-FFF2-40B4-BE49-F238E27FC236}">
                <a16:creationId xmlns:a16="http://schemas.microsoft.com/office/drawing/2014/main" id="{1FC3D3F7-6D6E-498A-8A77-DCAF4FFC4DD0}"/>
              </a:ext>
            </a:extLst>
          </p:cNvPr>
          <p:cNvSpPr>
            <a:spLocks noGrp="1"/>
          </p:cNvSpPr>
          <p:nvPr>
            <p:ph idx="1"/>
          </p:nvPr>
        </p:nvSpPr>
        <p:spPr>
          <a:xfrm>
            <a:off x="350729" y="2455101"/>
            <a:ext cx="11271427" cy="4221272"/>
          </a:xfrm>
        </p:spPr>
        <p:txBody>
          <a:bodyPr>
            <a:normAutofit fontScale="77500" lnSpcReduction="20000"/>
          </a:bodyPr>
          <a:lstStyle/>
          <a:p>
            <a:pPr algn="l">
              <a:buFont typeface="Arial" panose="020B0604020202020204" pitchFamily="34" charset="0"/>
              <a:buChar char="•"/>
            </a:pPr>
            <a:r>
              <a:rPr lang="en-US" b="0" i="0" dirty="0">
                <a:effectLst/>
                <a:latin typeface="Lato"/>
              </a:rPr>
              <a:t>The Minimizer often needs </a:t>
            </a:r>
            <a:r>
              <a:rPr lang="en-US" b="0" i="0" dirty="0">
                <a:effectLst/>
                <a:highlight>
                  <a:srgbClr val="C0C0C0"/>
                </a:highlight>
                <a:latin typeface="Lato"/>
              </a:rPr>
              <a:t>expanded perspective. Case studies, story-telling, testimony, videos,</a:t>
            </a:r>
            <a:r>
              <a:rPr lang="en-US" b="0" i="0" dirty="0">
                <a:effectLst/>
                <a:latin typeface="Lato"/>
              </a:rPr>
              <a:t> etc. can be particularly influential in shifting the Minimizer.</a:t>
            </a:r>
          </a:p>
          <a:p>
            <a:pPr algn="l">
              <a:buFont typeface="Arial" panose="020B0604020202020204" pitchFamily="34" charset="0"/>
              <a:buChar char="•"/>
            </a:pPr>
            <a:r>
              <a:rPr lang="en-US" b="0" i="0" dirty="0">
                <a:effectLst/>
                <a:latin typeface="Lato"/>
              </a:rPr>
              <a:t>Similarly, utilizing </a:t>
            </a:r>
            <a:r>
              <a:rPr lang="en-US" b="0" i="0" dirty="0">
                <a:effectLst/>
                <a:highlight>
                  <a:srgbClr val="C0C0C0"/>
                </a:highlight>
                <a:latin typeface="Lato"/>
              </a:rPr>
              <a:t>small group discussions </a:t>
            </a:r>
            <a:r>
              <a:rPr lang="en-US" b="0" i="0" dirty="0">
                <a:effectLst/>
                <a:latin typeface="Lato"/>
              </a:rPr>
              <a:t>as a facilitation technique will help build– and diversify– perspectives, relationships and experiences for the Minimizer.</a:t>
            </a:r>
          </a:p>
          <a:p>
            <a:pPr algn="l">
              <a:buFont typeface="Arial" panose="020B0604020202020204" pitchFamily="34" charset="0"/>
              <a:buChar char="•"/>
            </a:pPr>
            <a:r>
              <a:rPr lang="en-US" b="0" i="0" dirty="0">
                <a:effectLst/>
                <a:highlight>
                  <a:srgbClr val="C0C0C0"/>
                </a:highlight>
                <a:latin typeface="Lato"/>
              </a:rPr>
              <a:t>Model and name best practices</a:t>
            </a:r>
            <a:r>
              <a:rPr lang="en-US" b="0" i="0" dirty="0">
                <a:effectLst/>
                <a:latin typeface="Lato"/>
              </a:rPr>
              <a:t>; Minimizers are more likely to consider trying something new if they have seen it in action.</a:t>
            </a:r>
          </a:p>
          <a:p>
            <a:pPr marL="742950" lvl="1" indent="-285750" algn="l">
              <a:buFont typeface="Arial" panose="020B0604020202020204" pitchFamily="34" charset="0"/>
              <a:buChar char="•"/>
            </a:pPr>
            <a:r>
              <a:rPr lang="en-US" b="0" i="0" dirty="0">
                <a:effectLst/>
                <a:latin typeface="Lato"/>
              </a:rPr>
              <a:t>Acknowledge that equity work feels uncomfortable because we don’t have enough examples of what true equity looks like.</a:t>
            </a:r>
          </a:p>
          <a:p>
            <a:pPr algn="l">
              <a:buFont typeface="Arial" panose="020B0604020202020204" pitchFamily="34" charset="0"/>
              <a:buChar char="•"/>
            </a:pPr>
            <a:r>
              <a:rPr lang="en-US" b="0" i="0" dirty="0">
                <a:effectLst/>
                <a:latin typeface="Lato"/>
              </a:rPr>
              <a:t>Engage in </a:t>
            </a:r>
            <a:r>
              <a:rPr lang="en-US" b="0" i="0" dirty="0">
                <a:effectLst/>
                <a:highlight>
                  <a:srgbClr val="C0C0C0"/>
                </a:highlight>
                <a:latin typeface="Lato"/>
              </a:rPr>
              <a:t>thinking mapping </a:t>
            </a:r>
            <a:r>
              <a:rPr lang="en-US" b="0" i="0" dirty="0">
                <a:effectLst/>
                <a:latin typeface="Lato"/>
              </a:rPr>
              <a:t>by using the phrase “I used to think… but now I know…” or “what if it wer</a:t>
            </a:r>
            <a:r>
              <a:rPr lang="en-US" dirty="0">
                <a:latin typeface="Lato"/>
              </a:rPr>
              <a:t>e </a:t>
            </a:r>
            <a:r>
              <a:rPr lang="en-US" dirty="0" err="1">
                <a:latin typeface="Lato"/>
              </a:rPr>
              <a:t>true?”</a:t>
            </a:r>
            <a:r>
              <a:rPr lang="en-US" b="0" i="0" dirty="0" err="1">
                <a:effectLst/>
                <a:latin typeface="Lato"/>
              </a:rPr>
              <a:t>This</a:t>
            </a:r>
            <a:r>
              <a:rPr lang="en-US" b="0" i="0" dirty="0">
                <a:effectLst/>
                <a:latin typeface="Lato"/>
              </a:rPr>
              <a:t> activity models the growth of thought. It may also feel more relational for the Minimizer (like the facilitator is walking alongside them in the journey towards equity instead of talking at them from the front of the room).</a:t>
            </a:r>
          </a:p>
          <a:p>
            <a:endParaRPr lang="en-US" dirty="0"/>
          </a:p>
        </p:txBody>
      </p:sp>
    </p:spTree>
    <p:extLst>
      <p:ext uri="{BB962C8B-B14F-4D97-AF65-F5344CB8AC3E}">
        <p14:creationId xmlns:p14="http://schemas.microsoft.com/office/powerpoint/2010/main" val="485237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3771-681C-4208-8F96-24FA5914B6DA}"/>
              </a:ext>
            </a:extLst>
          </p:cNvPr>
          <p:cNvSpPr>
            <a:spLocks noGrp="1"/>
          </p:cNvSpPr>
          <p:nvPr>
            <p:ph type="title"/>
          </p:nvPr>
        </p:nvSpPr>
        <p:spPr/>
        <p:txBody>
          <a:bodyPr/>
          <a:lstStyle/>
          <a:p>
            <a:r>
              <a:rPr lang="en-US" dirty="0"/>
              <a:t>Types of Resistance</a:t>
            </a:r>
          </a:p>
        </p:txBody>
      </p:sp>
      <p:graphicFrame>
        <p:nvGraphicFramePr>
          <p:cNvPr id="4" name="Content Placeholder 3">
            <a:extLst>
              <a:ext uri="{FF2B5EF4-FFF2-40B4-BE49-F238E27FC236}">
                <a16:creationId xmlns:a16="http://schemas.microsoft.com/office/drawing/2014/main" id="{E9CEABAC-022B-4EE2-8191-5D049DE65AD4}"/>
              </a:ext>
            </a:extLst>
          </p:cNvPr>
          <p:cNvGraphicFramePr>
            <a:graphicFrameLocks noGrp="1"/>
          </p:cNvGraphicFramePr>
          <p:nvPr>
            <p:ph idx="1"/>
            <p:extLst>
              <p:ext uri="{D42A27DB-BD31-4B8C-83A1-F6EECF244321}">
                <p14:modId xmlns:p14="http://schemas.microsoft.com/office/powerpoint/2010/main" val="3729064307"/>
              </p:ext>
            </p:extLst>
          </p:nvPr>
        </p:nvGraphicFramePr>
        <p:xfrm>
          <a:off x="2056975" y="1232258"/>
          <a:ext cx="8529637" cy="523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C4BC7D5-62CF-4C9F-8B3F-F199E612CC92}"/>
              </a:ext>
            </a:extLst>
          </p:cNvPr>
          <p:cNvPicPr>
            <a:picLocks noChangeAspect="1"/>
          </p:cNvPicPr>
          <p:nvPr/>
        </p:nvPicPr>
        <p:blipFill>
          <a:blip r:embed="rId7"/>
          <a:stretch>
            <a:fillRect/>
          </a:stretch>
        </p:blipFill>
        <p:spPr>
          <a:xfrm>
            <a:off x="8880953" y="212280"/>
            <a:ext cx="2956816" cy="2956816"/>
          </a:xfrm>
          <a:prstGeom prst="rect">
            <a:avLst/>
          </a:prstGeom>
        </p:spPr>
      </p:pic>
      <p:sp>
        <p:nvSpPr>
          <p:cNvPr id="5" name="TextBox 4">
            <a:extLst>
              <a:ext uri="{FF2B5EF4-FFF2-40B4-BE49-F238E27FC236}">
                <a16:creationId xmlns:a16="http://schemas.microsoft.com/office/drawing/2014/main" id="{C769BC33-9A9E-4F7D-AE1A-293FD6219895}"/>
              </a:ext>
            </a:extLst>
          </p:cNvPr>
          <p:cNvSpPr txBox="1"/>
          <p:nvPr/>
        </p:nvSpPr>
        <p:spPr>
          <a:xfrm>
            <a:off x="272669" y="2186338"/>
            <a:ext cx="2292111" cy="4154984"/>
          </a:xfrm>
          <a:prstGeom prst="rect">
            <a:avLst/>
          </a:prstGeom>
          <a:noFill/>
          <a:ln w="38100">
            <a:solidFill>
              <a:srgbClr val="C00000"/>
            </a:solidFill>
          </a:ln>
        </p:spPr>
        <p:txBody>
          <a:bodyPr wrap="square" rtlCol="0">
            <a:spAutoFit/>
          </a:bodyPr>
          <a:lstStyle/>
          <a:p>
            <a:r>
              <a:rPr lang="en-US" sz="2400" i="1" dirty="0"/>
              <a:t>Which of these types of resistance is easiest for you to navigate? </a:t>
            </a:r>
          </a:p>
          <a:p>
            <a:endParaRPr lang="en-US" sz="2400" i="1" dirty="0"/>
          </a:p>
          <a:p>
            <a:r>
              <a:rPr lang="en-US" sz="2400" i="1" dirty="0"/>
              <a:t>Which is most difficult? </a:t>
            </a:r>
          </a:p>
          <a:p>
            <a:endParaRPr lang="en-US" sz="2400" i="1" dirty="0"/>
          </a:p>
          <a:p>
            <a:r>
              <a:rPr lang="en-US" sz="2400" i="1" dirty="0"/>
              <a:t>Which do you see in yourself? </a:t>
            </a:r>
          </a:p>
        </p:txBody>
      </p:sp>
    </p:spTree>
    <p:extLst>
      <p:ext uri="{BB962C8B-B14F-4D97-AF65-F5344CB8AC3E}">
        <p14:creationId xmlns:p14="http://schemas.microsoft.com/office/powerpoint/2010/main" val="668392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C75C-5A26-43AE-8CC4-088EF4ED5FF6}"/>
              </a:ext>
            </a:extLst>
          </p:cNvPr>
          <p:cNvSpPr>
            <a:spLocks noGrp="1"/>
          </p:cNvSpPr>
          <p:nvPr>
            <p:ph type="title" idx="4294967295"/>
          </p:nvPr>
        </p:nvSpPr>
        <p:spPr>
          <a:xfrm>
            <a:off x="-1" y="142100"/>
            <a:ext cx="12192001" cy="1325563"/>
          </a:xfrm>
        </p:spPr>
        <p:txBody>
          <a:bodyPr/>
          <a:lstStyle/>
          <a:p>
            <a:pPr algn="ctr"/>
            <a:r>
              <a:rPr lang="en-US" dirty="0"/>
              <a:t>15-minute Screen Break! Some ideas…</a:t>
            </a:r>
          </a:p>
        </p:txBody>
      </p:sp>
      <p:graphicFrame>
        <p:nvGraphicFramePr>
          <p:cNvPr id="4" name="Content Placeholder 3">
            <a:extLst>
              <a:ext uri="{FF2B5EF4-FFF2-40B4-BE49-F238E27FC236}">
                <a16:creationId xmlns:a16="http://schemas.microsoft.com/office/drawing/2014/main" id="{402C6D25-AD82-49E1-A6A7-A171493AE7C1}"/>
              </a:ext>
            </a:extLst>
          </p:cNvPr>
          <p:cNvGraphicFramePr>
            <a:graphicFrameLocks noGrp="1"/>
          </p:cNvGraphicFramePr>
          <p:nvPr>
            <p:ph idx="4294967295"/>
            <p:extLst>
              <p:ext uri="{D42A27DB-BD31-4B8C-83A1-F6EECF244321}">
                <p14:modId xmlns:p14="http://schemas.microsoft.com/office/powerpoint/2010/main" val="1882258985"/>
              </p:ext>
            </p:extLst>
          </p:nvPr>
        </p:nvGraphicFramePr>
        <p:xfrm>
          <a:off x="1415256" y="1311275"/>
          <a:ext cx="9361488" cy="4986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5275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EC775-AA83-0745-A49C-39C32ACAB58F}"/>
              </a:ext>
            </a:extLst>
          </p:cNvPr>
          <p:cNvSpPr txBox="1"/>
          <p:nvPr/>
        </p:nvSpPr>
        <p:spPr>
          <a:xfrm>
            <a:off x="2658511" y="3153082"/>
            <a:ext cx="8217243" cy="830997"/>
          </a:xfrm>
          <a:prstGeom prst="rect">
            <a:avLst/>
          </a:prstGeom>
          <a:noFill/>
        </p:spPr>
        <p:txBody>
          <a:bodyPr wrap="square" rtlCol="0">
            <a:spAutoFit/>
          </a:bodyPr>
          <a:lstStyle/>
          <a:p>
            <a:r>
              <a:rPr lang="en-US" sz="4800" b="1" dirty="0">
                <a:solidFill>
                  <a:schemeClr val="bg1"/>
                </a:solidFill>
              </a:rPr>
              <a:t>Using Case Studies</a:t>
            </a:r>
          </a:p>
        </p:txBody>
      </p:sp>
    </p:spTree>
    <p:extLst>
      <p:ext uri="{BB962C8B-B14F-4D97-AF65-F5344CB8AC3E}">
        <p14:creationId xmlns:p14="http://schemas.microsoft.com/office/powerpoint/2010/main" val="957876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Case Study Analysis Framework</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10692588" cy="4226415"/>
          </a:xfrm>
          <a:noFill/>
        </p:spPr>
        <p:txBody>
          <a:bodyPr>
            <a:normAutofit/>
          </a:bodyPr>
          <a:lstStyle/>
          <a:p>
            <a:pPr>
              <a:lnSpc>
                <a:spcPct val="110000"/>
              </a:lnSpc>
              <a:spcBef>
                <a:spcPts val="0"/>
              </a:spcBef>
              <a:buClr>
                <a:srgbClr val="C00000"/>
              </a:buClr>
            </a:pPr>
            <a:r>
              <a:rPr lang="en-US" altLang="ja-JP" sz="3400" dirty="0">
                <a:latin typeface="Cambria" panose="02040503050406030204" pitchFamily="18" charset="0"/>
                <a:cs typeface="Arial" charset="0"/>
              </a:rPr>
              <a:t>You can find many case studies in our tool kit at: </a:t>
            </a:r>
            <a:r>
              <a:rPr lang="en-US" altLang="ja-JP" sz="3400" dirty="0">
                <a:latin typeface="Cambria" panose="02040503050406030204" pitchFamily="18" charset="0"/>
                <a:cs typeface="Arial" charset="0"/>
                <a:hlinkClick r:id="rId2"/>
              </a:rPr>
              <a:t>http://equityliteracy.org/toolbox2</a:t>
            </a:r>
            <a:endParaRPr lang="en-US" altLang="ja-JP" sz="3400" dirty="0">
              <a:latin typeface="Cambria" panose="02040503050406030204" pitchFamily="18" charset="0"/>
              <a:cs typeface="Arial" charset="0"/>
            </a:endParaRPr>
          </a:p>
          <a:p>
            <a:pPr>
              <a:lnSpc>
                <a:spcPct val="110000"/>
              </a:lnSpc>
              <a:spcBef>
                <a:spcPts val="0"/>
              </a:spcBef>
              <a:buClr>
                <a:srgbClr val="C00000"/>
              </a:buClr>
            </a:pPr>
            <a:r>
              <a:rPr lang="en-US" altLang="ja-JP" sz="3400" dirty="0">
                <a:latin typeface="Cambria" panose="02040503050406030204" pitchFamily="18" charset="0"/>
                <a:cs typeface="Arial" charset="0"/>
              </a:rPr>
              <a:t>Ours are mostly about education or working with youth, but feel free to modify in ways that serve your work.</a:t>
            </a:r>
          </a:p>
          <a:p>
            <a:pPr>
              <a:lnSpc>
                <a:spcPct val="110000"/>
              </a:lnSpc>
              <a:spcBef>
                <a:spcPts val="0"/>
              </a:spcBef>
              <a:buClr>
                <a:srgbClr val="C00000"/>
              </a:buClr>
            </a:pPr>
            <a:r>
              <a:rPr lang="en-US" altLang="ja-JP" sz="3400" dirty="0">
                <a:latin typeface="Cambria" panose="02040503050406030204" pitchFamily="18" charset="0"/>
                <a:cs typeface="Arial" charset="0"/>
              </a:rPr>
              <a:t>Let’s walk through an example. We’ll look at the one linked on the resources page, </a:t>
            </a:r>
            <a:r>
              <a:rPr lang="en-US" altLang="ja-JP" sz="3400" i="1" dirty="0">
                <a:latin typeface="Cambria" panose="02040503050406030204" pitchFamily="18" charset="0"/>
                <a:cs typeface="Arial" charset="0"/>
              </a:rPr>
              <a:t>Black Lives Matter!</a:t>
            </a:r>
          </a:p>
          <a:p>
            <a:pPr>
              <a:lnSpc>
                <a:spcPct val="110000"/>
              </a:lnSpc>
              <a:spcBef>
                <a:spcPts val="0"/>
              </a:spcBef>
              <a:buClr>
                <a:srgbClr val="C00000"/>
              </a:buClr>
            </a:pPr>
            <a:endParaRPr lang="en-US" altLang="ja-JP" sz="3400" dirty="0">
              <a:latin typeface="Cambria" panose="02040503050406030204" pitchFamily="18" charset="0"/>
              <a:cs typeface="Arial" charset="0"/>
            </a:endParaRPr>
          </a:p>
          <a:p>
            <a:pPr>
              <a:lnSpc>
                <a:spcPct val="110000"/>
              </a:lnSpc>
              <a:spcBef>
                <a:spcPts val="0"/>
              </a:spcBef>
              <a:buClr>
                <a:srgbClr val="C00000"/>
              </a:buClr>
            </a:pPr>
            <a:endParaRPr lang="en-US" altLang="ja-JP" sz="34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989225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B1F99-AD0E-4E94-9D9A-104292A8BA18}"/>
              </a:ext>
            </a:extLst>
          </p:cNvPr>
          <p:cNvSpPr>
            <a:spLocks noGrp="1"/>
          </p:cNvSpPr>
          <p:nvPr>
            <p:ph type="ctrTitle"/>
          </p:nvPr>
        </p:nvSpPr>
        <p:spPr/>
        <p:txBody>
          <a:bodyPr/>
          <a:lstStyle/>
          <a:p>
            <a:r>
              <a:rPr lang="en-US" dirty="0"/>
              <a:t>Let’s Practice!</a:t>
            </a:r>
            <a:br>
              <a:rPr lang="en-US" dirty="0"/>
            </a:br>
            <a:r>
              <a:rPr lang="en-US" dirty="0"/>
              <a:t>Case Study…</a:t>
            </a:r>
          </a:p>
        </p:txBody>
      </p:sp>
      <p:sp>
        <p:nvSpPr>
          <p:cNvPr id="5" name="Subtitle 4">
            <a:extLst>
              <a:ext uri="{FF2B5EF4-FFF2-40B4-BE49-F238E27FC236}">
                <a16:creationId xmlns:a16="http://schemas.microsoft.com/office/drawing/2014/main" id="{54729AE3-4724-4151-A588-6EE956D8A03A}"/>
              </a:ext>
            </a:extLst>
          </p:cNvPr>
          <p:cNvSpPr>
            <a:spLocks noGrp="1"/>
          </p:cNvSpPr>
          <p:nvPr>
            <p:ph type="subTitle" idx="1"/>
          </p:nvPr>
        </p:nvSpPr>
        <p:spPr/>
        <p:txBody>
          <a:bodyPr/>
          <a:lstStyle/>
          <a:p>
            <a:r>
              <a:rPr lang="en-US" dirty="0"/>
              <a:t>Black Lives Matter!</a:t>
            </a:r>
          </a:p>
        </p:txBody>
      </p:sp>
    </p:spTree>
    <p:extLst>
      <p:ext uri="{BB962C8B-B14F-4D97-AF65-F5344CB8AC3E}">
        <p14:creationId xmlns:p14="http://schemas.microsoft.com/office/powerpoint/2010/main" val="4227897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4B7DA6-3988-4B2C-88C7-E17F20746EC8}"/>
              </a:ext>
            </a:extLst>
          </p:cNvPr>
          <p:cNvSpPr>
            <a:spLocks noGrp="1"/>
          </p:cNvSpPr>
          <p:nvPr>
            <p:ph type="title"/>
          </p:nvPr>
        </p:nvSpPr>
        <p:spPr/>
        <p:txBody>
          <a:bodyPr/>
          <a:lstStyle/>
          <a:p>
            <a:r>
              <a:rPr lang="en-US" dirty="0"/>
              <a:t>Case Study Group Analysis</a:t>
            </a:r>
          </a:p>
        </p:txBody>
      </p:sp>
      <p:sp>
        <p:nvSpPr>
          <p:cNvPr id="6" name="Content Placeholder 5">
            <a:extLst>
              <a:ext uri="{FF2B5EF4-FFF2-40B4-BE49-F238E27FC236}">
                <a16:creationId xmlns:a16="http://schemas.microsoft.com/office/drawing/2014/main" id="{61978A8B-90FC-4C7A-BF46-6C53A2C88C62}"/>
              </a:ext>
            </a:extLst>
          </p:cNvPr>
          <p:cNvSpPr>
            <a:spLocks noGrp="1"/>
          </p:cNvSpPr>
          <p:nvPr>
            <p:ph sz="half" idx="2"/>
          </p:nvPr>
        </p:nvSpPr>
        <p:spPr>
          <a:xfrm>
            <a:off x="6029945" y="2506662"/>
            <a:ext cx="5702016" cy="4351338"/>
          </a:xfrm>
        </p:spPr>
        <p:txBody>
          <a:bodyPr>
            <a:normAutofit fontScale="85000" lnSpcReduction="20000"/>
          </a:bodyPr>
          <a:lstStyle/>
          <a:p>
            <a:r>
              <a:rPr lang="en-US" dirty="0"/>
              <a:t>What are some reasons educators might be fearful about introducing conversations about racism in their classes? What can school leaders do to alleviate that fear? What can we do as individual educators to alleviate that fear in ourselves?</a:t>
            </a:r>
          </a:p>
          <a:p>
            <a:r>
              <a:rPr lang="en-US" dirty="0"/>
              <a:t>If you were a teacher at East City, how would you respond to students wearing “All Lives Matter” shirts to help them distinguish that point from the importance of a movement insisting “Black Lives Matter”?</a:t>
            </a:r>
          </a:p>
        </p:txBody>
      </p:sp>
      <p:graphicFrame>
        <p:nvGraphicFramePr>
          <p:cNvPr id="8" name="Content Placeholder 3">
            <a:extLst>
              <a:ext uri="{FF2B5EF4-FFF2-40B4-BE49-F238E27FC236}">
                <a16:creationId xmlns:a16="http://schemas.microsoft.com/office/drawing/2014/main" id="{FAF440F3-96BB-4AA1-AD74-DB580044EB92}"/>
              </a:ext>
            </a:extLst>
          </p:cNvPr>
          <p:cNvGraphicFramePr>
            <a:graphicFrameLocks noGrp="1"/>
          </p:cNvGraphicFramePr>
          <p:nvPr>
            <p:ph sz="half" idx="1"/>
          </p:nvPr>
        </p:nvGraphicFramePr>
        <p:xfrm>
          <a:off x="350838" y="2141538"/>
          <a:ext cx="5181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432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3D13-FA2E-4D1A-8BE9-A29487797CB4}"/>
              </a:ext>
            </a:extLst>
          </p:cNvPr>
          <p:cNvSpPr>
            <a:spLocks noGrp="1"/>
          </p:cNvSpPr>
          <p:nvPr>
            <p:ph type="title"/>
          </p:nvPr>
        </p:nvSpPr>
        <p:spPr/>
        <p:txBody>
          <a:bodyPr>
            <a:normAutofit fontScale="90000"/>
          </a:bodyPr>
          <a:lstStyle/>
          <a:p>
            <a:r>
              <a:rPr lang="en-US" dirty="0"/>
              <a:t>Racial Equity Facilitation: Considerations and Reflections </a:t>
            </a:r>
            <a:br>
              <a:rPr lang="en-US" dirty="0"/>
            </a:br>
            <a:r>
              <a:rPr lang="en-US" b="0" dirty="0"/>
              <a:t>(a backstage discussion)</a:t>
            </a:r>
          </a:p>
        </p:txBody>
      </p:sp>
      <p:sp>
        <p:nvSpPr>
          <p:cNvPr id="3" name="Content Placeholder 2">
            <a:extLst>
              <a:ext uri="{FF2B5EF4-FFF2-40B4-BE49-F238E27FC236}">
                <a16:creationId xmlns:a16="http://schemas.microsoft.com/office/drawing/2014/main" id="{29641682-DD43-4EC7-B1F4-524FA28E2278}"/>
              </a:ext>
            </a:extLst>
          </p:cNvPr>
          <p:cNvSpPr>
            <a:spLocks noGrp="1"/>
          </p:cNvSpPr>
          <p:nvPr>
            <p:ph idx="1"/>
          </p:nvPr>
        </p:nvSpPr>
        <p:spPr/>
        <p:txBody>
          <a:bodyPr>
            <a:normAutofit fontScale="85000" lnSpcReduction="20000"/>
          </a:bodyPr>
          <a:lstStyle/>
          <a:p>
            <a:r>
              <a:rPr lang="en-US" dirty="0"/>
              <a:t>Why did you write the case studies? What purpose do they serve?</a:t>
            </a:r>
          </a:p>
          <a:p>
            <a:pPr marL="0" indent="0">
              <a:buNone/>
            </a:pPr>
            <a:endParaRPr lang="en-US" dirty="0"/>
          </a:p>
          <a:p>
            <a:r>
              <a:rPr lang="en-US" dirty="0"/>
              <a:t>What has been your experience using case studies with groups? </a:t>
            </a:r>
          </a:p>
          <a:p>
            <a:pPr marL="0" indent="0">
              <a:buNone/>
            </a:pPr>
            <a:endParaRPr lang="en-US" dirty="0"/>
          </a:p>
          <a:p>
            <a:r>
              <a:rPr lang="en-US" dirty="0"/>
              <a:t>What are the limitations of case studies in group facilitation?</a:t>
            </a:r>
          </a:p>
          <a:p>
            <a:endParaRPr lang="en-US" dirty="0"/>
          </a:p>
          <a:p>
            <a:r>
              <a:rPr lang="en-US"/>
              <a:t> How do you bridge your groups from the hypothetical to reality and action? </a:t>
            </a:r>
            <a:endParaRPr lang="en-US" dirty="0"/>
          </a:p>
        </p:txBody>
      </p:sp>
      <p:pic>
        <p:nvPicPr>
          <p:cNvPr id="4" name="Picture 3">
            <a:extLst>
              <a:ext uri="{FF2B5EF4-FFF2-40B4-BE49-F238E27FC236}">
                <a16:creationId xmlns:a16="http://schemas.microsoft.com/office/drawing/2014/main" id="{6474C8E9-B716-4CC6-890C-F34796E11B30}"/>
              </a:ext>
            </a:extLst>
          </p:cNvPr>
          <p:cNvPicPr>
            <a:picLocks noChangeAspect="1"/>
          </p:cNvPicPr>
          <p:nvPr/>
        </p:nvPicPr>
        <p:blipFill>
          <a:blip r:embed="rId2"/>
          <a:stretch>
            <a:fillRect/>
          </a:stretch>
        </p:blipFill>
        <p:spPr>
          <a:xfrm>
            <a:off x="8880955" y="1576852"/>
            <a:ext cx="2960316" cy="2960316"/>
          </a:xfrm>
          <a:prstGeom prst="rect">
            <a:avLst/>
          </a:prstGeom>
        </p:spPr>
      </p:pic>
    </p:spTree>
    <p:extLst>
      <p:ext uri="{BB962C8B-B14F-4D97-AF65-F5344CB8AC3E}">
        <p14:creationId xmlns:p14="http://schemas.microsoft.com/office/powerpoint/2010/main" val="53749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2D8F-E6E0-4108-9C99-BD949C091F35}"/>
              </a:ext>
            </a:extLst>
          </p:cNvPr>
          <p:cNvSpPr>
            <a:spLocks noGrp="1"/>
          </p:cNvSpPr>
          <p:nvPr>
            <p:ph type="title"/>
          </p:nvPr>
        </p:nvSpPr>
        <p:spPr/>
        <p:txBody>
          <a:bodyPr/>
          <a:lstStyle/>
          <a:p>
            <a:r>
              <a:rPr lang="en-US" dirty="0"/>
              <a:t>Announcements! </a:t>
            </a:r>
          </a:p>
        </p:txBody>
      </p:sp>
      <p:sp>
        <p:nvSpPr>
          <p:cNvPr id="5" name="Content Placeholder 4">
            <a:extLst>
              <a:ext uri="{FF2B5EF4-FFF2-40B4-BE49-F238E27FC236}">
                <a16:creationId xmlns:a16="http://schemas.microsoft.com/office/drawing/2014/main" id="{B64F5551-0B57-4DDC-817D-5491A6904FB9}"/>
              </a:ext>
            </a:extLst>
          </p:cNvPr>
          <p:cNvSpPr>
            <a:spLocks noGrp="1"/>
          </p:cNvSpPr>
          <p:nvPr>
            <p:ph sz="half" idx="1"/>
          </p:nvPr>
        </p:nvSpPr>
        <p:spPr>
          <a:xfrm>
            <a:off x="265000" y="2381742"/>
            <a:ext cx="6270438" cy="4351338"/>
          </a:xfrm>
        </p:spPr>
        <p:txBody>
          <a:bodyPr>
            <a:normAutofit fontScale="92500"/>
          </a:bodyPr>
          <a:lstStyle/>
          <a:p>
            <a:r>
              <a:rPr lang="en-US" dirty="0"/>
              <a:t>Free Classroom Posters! (MSP) </a:t>
            </a:r>
            <a:r>
              <a:rPr lang="en-US" dirty="0">
                <a:hlinkClick r:id="rId2"/>
              </a:rPr>
              <a:t>mrjohnsonpaints@gmail.com</a:t>
            </a:r>
            <a:endParaRPr lang="en-US" dirty="0"/>
          </a:p>
          <a:p>
            <a:r>
              <a:rPr lang="en-US" dirty="0"/>
              <a:t>Free Saturday classes! </a:t>
            </a:r>
            <a:r>
              <a:rPr lang="en-US" i="1" dirty="0"/>
              <a:t>that recognize, emphasize and humanize Blackness</a:t>
            </a:r>
            <a:r>
              <a:rPr lang="en-US" dirty="0"/>
              <a:t> </a:t>
            </a:r>
            <a:r>
              <a:rPr lang="en-US" dirty="0">
                <a:hlinkClick r:id="rId3"/>
              </a:rPr>
              <a:t>www.makingusmatter.com</a:t>
            </a:r>
            <a:endParaRPr lang="en-US" dirty="0"/>
          </a:p>
          <a:p>
            <a:r>
              <a:rPr lang="en-US" dirty="0"/>
              <a:t>We’re hiring! an Admin Assistant</a:t>
            </a:r>
          </a:p>
          <a:p>
            <a:r>
              <a:rPr lang="en-US" dirty="0"/>
              <a:t>Train the Trainer Pt. 2</a:t>
            </a:r>
            <a:r>
              <a:rPr lang="en-US"/>
              <a:t>! </a:t>
            </a:r>
            <a:r>
              <a:rPr lang="en-US">
                <a:hlinkClick r:id="rId4"/>
              </a:rPr>
              <a:t>https</a:t>
            </a:r>
            <a:r>
              <a:rPr lang="en-US" dirty="0">
                <a:hlinkClick r:id="rId4"/>
              </a:rPr>
              <a:t>://facilitators2.eventbrite.com</a:t>
            </a:r>
            <a:endParaRPr lang="en-US" dirty="0"/>
          </a:p>
          <a:p>
            <a:endParaRPr lang="en-US" dirty="0"/>
          </a:p>
          <a:p>
            <a:endParaRPr lang="en-US" dirty="0"/>
          </a:p>
          <a:p>
            <a:endParaRPr lang="en-US" dirty="0"/>
          </a:p>
          <a:p>
            <a:endParaRPr lang="en-US" dirty="0"/>
          </a:p>
          <a:p>
            <a:endParaRPr lang="en-US" dirty="0"/>
          </a:p>
          <a:p>
            <a:endParaRPr lang="en-US" dirty="0"/>
          </a:p>
        </p:txBody>
      </p:sp>
      <p:pic>
        <p:nvPicPr>
          <p:cNvPr id="7" name="Content Placeholder 6">
            <a:extLst>
              <a:ext uri="{FF2B5EF4-FFF2-40B4-BE49-F238E27FC236}">
                <a16:creationId xmlns:a16="http://schemas.microsoft.com/office/drawing/2014/main" id="{FA37A101-9174-4AC4-B2B6-7627914F226F}"/>
              </a:ext>
            </a:extLst>
          </p:cNvPr>
          <p:cNvPicPr>
            <a:picLocks noGrp="1" noChangeAspect="1"/>
          </p:cNvPicPr>
          <p:nvPr>
            <p:ph sz="half" idx="2"/>
          </p:nvPr>
        </p:nvPicPr>
        <p:blipFill>
          <a:blip r:embed="rId5"/>
          <a:stretch>
            <a:fillRect/>
          </a:stretch>
        </p:blipFill>
        <p:spPr>
          <a:xfrm>
            <a:off x="8686799" y="1248936"/>
            <a:ext cx="3154471" cy="3016397"/>
          </a:xfrm>
          <a:prstGeom prst="rect">
            <a:avLst/>
          </a:prstGeom>
        </p:spPr>
      </p:pic>
      <p:pic>
        <p:nvPicPr>
          <p:cNvPr id="4" name="Picture 3">
            <a:extLst>
              <a:ext uri="{FF2B5EF4-FFF2-40B4-BE49-F238E27FC236}">
                <a16:creationId xmlns:a16="http://schemas.microsoft.com/office/drawing/2014/main" id="{9850DB72-AA1C-439C-ACE5-6F2A31926E7B}"/>
              </a:ext>
            </a:extLst>
          </p:cNvPr>
          <p:cNvPicPr>
            <a:picLocks noChangeAspect="1"/>
          </p:cNvPicPr>
          <p:nvPr/>
        </p:nvPicPr>
        <p:blipFill>
          <a:blip r:embed="rId6"/>
          <a:stretch>
            <a:fillRect/>
          </a:stretch>
        </p:blipFill>
        <p:spPr>
          <a:xfrm>
            <a:off x="9317175" y="4558072"/>
            <a:ext cx="2705100" cy="1685925"/>
          </a:xfrm>
          <a:prstGeom prst="rect">
            <a:avLst/>
          </a:prstGeom>
        </p:spPr>
      </p:pic>
      <p:pic>
        <p:nvPicPr>
          <p:cNvPr id="8" name="Picture 7">
            <a:extLst>
              <a:ext uri="{FF2B5EF4-FFF2-40B4-BE49-F238E27FC236}">
                <a16:creationId xmlns:a16="http://schemas.microsoft.com/office/drawing/2014/main" id="{2E265CF7-CE67-41EB-92D2-45BC59D1ADA5}"/>
              </a:ext>
            </a:extLst>
          </p:cNvPr>
          <p:cNvPicPr>
            <a:picLocks noChangeAspect="1"/>
          </p:cNvPicPr>
          <p:nvPr/>
        </p:nvPicPr>
        <p:blipFill>
          <a:blip r:embed="rId7"/>
          <a:stretch>
            <a:fillRect/>
          </a:stretch>
        </p:blipFill>
        <p:spPr>
          <a:xfrm>
            <a:off x="6621166" y="2867944"/>
            <a:ext cx="2898852" cy="3865136"/>
          </a:xfrm>
          <a:prstGeom prst="rect">
            <a:avLst/>
          </a:prstGeom>
        </p:spPr>
      </p:pic>
      <p:pic>
        <p:nvPicPr>
          <p:cNvPr id="10" name="Picture 9">
            <a:extLst>
              <a:ext uri="{FF2B5EF4-FFF2-40B4-BE49-F238E27FC236}">
                <a16:creationId xmlns:a16="http://schemas.microsoft.com/office/drawing/2014/main" id="{EA4000E4-6C5D-4D81-9266-7D0A0BCEF522}"/>
              </a:ext>
            </a:extLst>
          </p:cNvPr>
          <p:cNvPicPr>
            <a:picLocks noChangeAspect="1"/>
          </p:cNvPicPr>
          <p:nvPr/>
        </p:nvPicPr>
        <p:blipFill>
          <a:blip r:embed="rId8"/>
          <a:stretch>
            <a:fillRect/>
          </a:stretch>
        </p:blipFill>
        <p:spPr>
          <a:xfrm>
            <a:off x="5949210" y="254315"/>
            <a:ext cx="2581473" cy="2502819"/>
          </a:xfrm>
          <a:prstGeom prst="rect">
            <a:avLst/>
          </a:prstGeom>
        </p:spPr>
      </p:pic>
    </p:spTree>
    <p:extLst>
      <p:ext uri="{BB962C8B-B14F-4D97-AF65-F5344CB8AC3E}">
        <p14:creationId xmlns:p14="http://schemas.microsoft.com/office/powerpoint/2010/main" val="704160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40CDFC-ACE7-44A6-AABF-B7CBBFCD711B}"/>
              </a:ext>
            </a:extLst>
          </p:cNvPr>
          <p:cNvPicPr>
            <a:picLocks noChangeAspect="1"/>
          </p:cNvPicPr>
          <p:nvPr/>
        </p:nvPicPr>
        <p:blipFill>
          <a:blip r:embed="rId2"/>
          <a:stretch>
            <a:fillRect/>
          </a:stretch>
        </p:blipFill>
        <p:spPr>
          <a:xfrm>
            <a:off x="2676294" y="867520"/>
            <a:ext cx="6646126" cy="4978179"/>
          </a:xfrm>
          <a:prstGeom prst="rect">
            <a:avLst/>
          </a:prstGeom>
        </p:spPr>
      </p:pic>
    </p:spTree>
    <p:extLst>
      <p:ext uri="{BB962C8B-B14F-4D97-AF65-F5344CB8AC3E}">
        <p14:creationId xmlns:p14="http://schemas.microsoft.com/office/powerpoint/2010/main" val="396596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EC775-AA83-0745-A49C-39C32ACAB58F}"/>
              </a:ext>
            </a:extLst>
          </p:cNvPr>
          <p:cNvSpPr txBox="1"/>
          <p:nvPr/>
        </p:nvSpPr>
        <p:spPr>
          <a:xfrm>
            <a:off x="2089799" y="2882740"/>
            <a:ext cx="8217243" cy="830997"/>
          </a:xfrm>
          <a:prstGeom prst="rect">
            <a:avLst/>
          </a:prstGeom>
          <a:noFill/>
        </p:spPr>
        <p:txBody>
          <a:bodyPr wrap="square" rtlCol="0">
            <a:spAutoFit/>
          </a:bodyPr>
          <a:lstStyle/>
          <a:p>
            <a:r>
              <a:rPr lang="en-US" sz="4800" b="1" dirty="0">
                <a:solidFill>
                  <a:schemeClr val="bg1"/>
                </a:solidFill>
              </a:rPr>
              <a:t>One more Announcement…</a:t>
            </a:r>
          </a:p>
        </p:txBody>
      </p:sp>
    </p:spTree>
    <p:extLst>
      <p:ext uri="{BB962C8B-B14F-4D97-AF65-F5344CB8AC3E}">
        <p14:creationId xmlns:p14="http://schemas.microsoft.com/office/powerpoint/2010/main" val="1576121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Let’s do this again!</a:t>
            </a:r>
            <a:br>
              <a:rPr lang="en-US" dirty="0">
                <a:solidFill>
                  <a:srgbClr val="FFFFFF"/>
                </a:solidFill>
                <a:latin typeface="Cambria" panose="02040503050406030204" pitchFamily="18" charset="0"/>
              </a:rPr>
            </a:br>
            <a:r>
              <a:rPr lang="en-US" dirty="0">
                <a:solidFill>
                  <a:srgbClr val="FFFFFF"/>
                </a:solidFill>
                <a:latin typeface="Cambria" panose="02040503050406030204" pitchFamily="18" charset="0"/>
              </a:rPr>
              <a:t>October 2021 Facilitator Training</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36593" cy="4226415"/>
          </a:xfrm>
          <a:noFill/>
        </p:spPr>
        <p:txBody>
          <a:bodyPr>
            <a:normAutofit/>
          </a:bodyPr>
          <a:lstStyle/>
          <a:p>
            <a:pPr>
              <a:buClr>
                <a:srgbClr val="C00000"/>
              </a:buClr>
            </a:pPr>
            <a:r>
              <a:rPr lang="en-US" altLang="ja-JP" dirty="0">
                <a:latin typeface="Cambria" panose="02040503050406030204" pitchFamily="18" charset="0"/>
                <a:cs typeface="Arial" charset="0"/>
              </a:rPr>
              <a:t>Tuesdays, 4-6:30 PM EST</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More info:</a:t>
            </a:r>
          </a:p>
          <a:p>
            <a:pPr marL="0" indent="0">
              <a:buClr>
                <a:srgbClr val="C00000"/>
              </a:buClr>
              <a:buNone/>
            </a:pPr>
            <a:r>
              <a:rPr lang="en-US" altLang="ja-JP" dirty="0">
                <a:latin typeface="Cambria" panose="02040503050406030204" pitchFamily="18" charset="0"/>
                <a:cs typeface="Arial" charset="0"/>
                <a:hlinkClick r:id="rId2"/>
              </a:rPr>
              <a:t>https://facilitators3.eventbrite.com</a:t>
            </a:r>
            <a:endParaRPr lang="en-US" altLang="ja-JP" dirty="0">
              <a:latin typeface="Cambria" panose="02040503050406030204" pitchFamily="18" charset="0"/>
              <a:cs typeface="Arial" charset="0"/>
            </a:endParaRP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2796619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0934" y="299834"/>
            <a:ext cx="9774194" cy="1400530"/>
          </a:xfrm>
        </p:spPr>
        <p:txBody>
          <a:bodyPr anchor="ctr">
            <a:normAutofit/>
          </a:bodyPr>
          <a:lstStyle/>
          <a:p>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62452"/>
            <a:ext cx="10351032" cy="3995714"/>
          </a:xfrm>
          <a:noFill/>
          <a:ln>
            <a:noFill/>
          </a:ln>
        </p:spPr>
        <p:txBody>
          <a:bodyPr>
            <a:normAutofit/>
          </a:bodyPr>
          <a:lstStyle/>
          <a:p>
            <a:pPr marL="0" indent="0">
              <a:buClr>
                <a:srgbClr val="C00000"/>
              </a:buClr>
              <a:buNone/>
            </a:pPr>
            <a:endParaRPr lang="en-US" sz="4400" b="1" i="1" dirty="0">
              <a:latin typeface="Cambria" panose="02040503050406030204" pitchFamily="18" charset="0"/>
            </a:endParaRPr>
          </a:p>
          <a:p>
            <a:pPr marL="0" indent="0">
              <a:buClr>
                <a:srgbClr val="C00000"/>
              </a:buClr>
              <a:buNone/>
            </a:pPr>
            <a:endParaRPr lang="en-US" sz="4400" b="1" i="1" dirty="0">
              <a:latin typeface="Cambria" panose="02040503050406030204" pitchFamily="18" charset="0"/>
            </a:endParaRPr>
          </a:p>
          <a:p>
            <a:pPr marL="0" indent="0">
              <a:buClr>
                <a:srgbClr val="C00000"/>
              </a:buClr>
              <a:buNone/>
            </a:pPr>
            <a:endParaRPr lang="en-US" sz="2800" dirty="0">
              <a:latin typeface="Cambria" panose="02040503050406030204" pitchFamily="18" charset="0"/>
            </a:endParaRPr>
          </a:p>
        </p:txBody>
      </p:sp>
      <p:pic>
        <p:nvPicPr>
          <p:cNvPr id="5" name="Picture 4" descr="A close up of a flag&#10;&#10;Description automatically generated">
            <a:extLst>
              <a:ext uri="{FF2B5EF4-FFF2-40B4-BE49-F238E27FC236}">
                <a16:creationId xmlns:a16="http://schemas.microsoft.com/office/drawing/2014/main" id="{7DCF6C1B-31BB-D149-8BEF-A10B930E06A5}"/>
              </a:ext>
            </a:extLst>
          </p:cNvPr>
          <p:cNvPicPr>
            <a:picLocks noChangeAspect="1"/>
          </p:cNvPicPr>
          <p:nvPr/>
        </p:nvPicPr>
        <p:blipFill>
          <a:blip r:embed="rId2"/>
          <a:stretch>
            <a:fillRect/>
          </a:stretch>
        </p:blipFill>
        <p:spPr>
          <a:xfrm>
            <a:off x="94736" y="2818359"/>
            <a:ext cx="3820302" cy="2433263"/>
          </a:xfrm>
          <a:prstGeom prst="rect">
            <a:avLst/>
          </a:prstGeom>
        </p:spPr>
      </p:pic>
      <p:sp>
        <p:nvSpPr>
          <p:cNvPr id="6" name="TextBox 5">
            <a:extLst>
              <a:ext uri="{FF2B5EF4-FFF2-40B4-BE49-F238E27FC236}">
                <a16:creationId xmlns:a16="http://schemas.microsoft.com/office/drawing/2014/main" id="{2AD130C0-A694-9446-8195-74D74C713F63}"/>
              </a:ext>
            </a:extLst>
          </p:cNvPr>
          <p:cNvSpPr txBox="1"/>
          <p:nvPr/>
        </p:nvSpPr>
        <p:spPr>
          <a:xfrm>
            <a:off x="4301237" y="2818359"/>
            <a:ext cx="7796028" cy="2554545"/>
          </a:xfrm>
          <a:prstGeom prst="rect">
            <a:avLst/>
          </a:prstGeom>
          <a:noFill/>
        </p:spPr>
        <p:txBody>
          <a:bodyPr wrap="square" rtlCol="0">
            <a:spAutoFit/>
          </a:bodyPr>
          <a:lstStyle/>
          <a:p>
            <a:endParaRPr lang="en-US" sz="4000" dirty="0"/>
          </a:p>
          <a:p>
            <a:r>
              <a:rPr lang="en-US" sz="4000" dirty="0"/>
              <a:t>http://EquityLiteracy.org</a:t>
            </a:r>
          </a:p>
          <a:p>
            <a:r>
              <a:rPr lang="en-US" sz="4000" dirty="0" err="1">
                <a:solidFill>
                  <a:srgbClr val="C00000"/>
                </a:solidFill>
              </a:rPr>
              <a:t>gorski@EquityLiteracy.org</a:t>
            </a:r>
            <a:endParaRPr lang="en-US" sz="4000" dirty="0">
              <a:solidFill>
                <a:srgbClr val="C00000"/>
              </a:solidFill>
            </a:endParaRPr>
          </a:p>
          <a:p>
            <a:r>
              <a:rPr lang="en-US" sz="4000" dirty="0"/>
              <a:t>@</a:t>
            </a:r>
            <a:r>
              <a:rPr lang="en-US" sz="4000" dirty="0" err="1"/>
              <a:t>pgorski</a:t>
            </a:r>
            <a:r>
              <a:rPr lang="en-US" sz="4000" dirty="0"/>
              <a:t> / @</a:t>
            </a:r>
            <a:r>
              <a:rPr lang="en-US" sz="4000" dirty="0" err="1"/>
              <a:t>EquityLiteracy</a:t>
            </a:r>
            <a:endParaRPr lang="en-US" sz="4000" dirty="0"/>
          </a:p>
        </p:txBody>
      </p:sp>
    </p:spTree>
    <p:extLst>
      <p:ext uri="{BB962C8B-B14F-4D97-AF65-F5344CB8AC3E}">
        <p14:creationId xmlns:p14="http://schemas.microsoft.com/office/powerpoint/2010/main" val="326022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EC775-AA83-0745-A49C-39C32ACAB58F}"/>
              </a:ext>
            </a:extLst>
          </p:cNvPr>
          <p:cNvSpPr txBox="1"/>
          <p:nvPr/>
        </p:nvSpPr>
        <p:spPr>
          <a:xfrm>
            <a:off x="1075038" y="2829697"/>
            <a:ext cx="8217243" cy="830997"/>
          </a:xfrm>
          <a:prstGeom prst="rect">
            <a:avLst/>
          </a:prstGeom>
          <a:noFill/>
        </p:spPr>
        <p:txBody>
          <a:bodyPr wrap="square" rtlCol="0">
            <a:spAutoFit/>
          </a:bodyPr>
          <a:lstStyle/>
          <a:p>
            <a:r>
              <a:rPr lang="en-US" sz="4800" b="1" dirty="0">
                <a:solidFill>
                  <a:schemeClr val="bg1"/>
                </a:solidFill>
              </a:rPr>
              <a:t>Avoiding Equity Detours</a:t>
            </a:r>
          </a:p>
        </p:txBody>
      </p:sp>
    </p:spTree>
    <p:extLst>
      <p:ext uri="{BB962C8B-B14F-4D97-AF65-F5344CB8AC3E}">
        <p14:creationId xmlns:p14="http://schemas.microsoft.com/office/powerpoint/2010/main" val="330043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What Do We Mean by </a:t>
            </a:r>
            <a:r>
              <a:rPr lang="en-US" i="1" dirty="0">
                <a:solidFill>
                  <a:srgbClr val="FFFFFF"/>
                </a:solidFill>
                <a:latin typeface="Cambria" panose="02040503050406030204" pitchFamily="18" charset="0"/>
              </a:rPr>
              <a:t>Equity Detours</a:t>
            </a:r>
            <a:r>
              <a:rPr lang="en-US" dirty="0">
                <a:solidFill>
                  <a:srgbClr val="FFFFFF"/>
                </a:solidFill>
                <a:latin typeface="Cambria" panose="02040503050406030204" pitchFamily="18" charset="0"/>
              </a:rPr>
              <a:t>? </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r>
              <a:rPr lang="en-US" altLang="ja-JP" sz="3200" dirty="0">
                <a:latin typeface="Cambria" panose="02040503050406030204" pitchFamily="18" charset="0"/>
                <a:cs typeface="Arial" charset="0"/>
              </a:rPr>
              <a:t>Things we might do to create the optics of equity progress</a:t>
            </a:r>
          </a:p>
          <a:p>
            <a:pPr marL="0" indent="0">
              <a:buClr>
                <a:srgbClr val="C00000"/>
              </a:buClr>
              <a:buNone/>
            </a:pPr>
            <a:endParaRPr lang="en-US" altLang="ja-JP"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Ways we might avoid the hard work of equity by focusing on things that are more manageable and less transformative</a:t>
            </a: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58089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Pacing for Privilege </a:t>
            </a:r>
            <a:r>
              <a:rPr lang="en-US" b="1" dirty="0">
                <a:solidFill>
                  <a:srgbClr val="FFFFFF"/>
                </a:solidFill>
                <a:latin typeface="Cambria" panose="02040503050406030204" pitchFamily="18" charset="0"/>
              </a:rPr>
              <a:t>Detour</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r>
              <a:rPr lang="en-US" altLang="ja-JP" sz="3200" dirty="0">
                <a:latin typeface="Cambria" panose="02040503050406030204" pitchFamily="18" charset="0"/>
                <a:cs typeface="Arial" charset="0"/>
              </a:rPr>
              <a:t>Pacing equity work in a way that </a:t>
            </a:r>
            <a:r>
              <a:rPr lang="en-US" altLang="ja-JP" sz="3200" dirty="0">
                <a:solidFill>
                  <a:srgbClr val="C00000"/>
                </a:solidFill>
                <a:latin typeface="Cambria" panose="02040503050406030204" pitchFamily="18" charset="0"/>
                <a:cs typeface="Arial" charset="0"/>
              </a:rPr>
              <a:t>prioritizes the comfort and interests of people with privilege </a:t>
            </a:r>
            <a:r>
              <a:rPr lang="en-US" altLang="ja-JP" sz="3200" dirty="0">
                <a:latin typeface="Cambria" panose="02040503050406030204" pitchFamily="18" charset="0"/>
                <a:cs typeface="Arial" charset="0"/>
              </a:rPr>
              <a:t>over progress toward equity.</a:t>
            </a:r>
          </a:p>
          <a:p>
            <a:pPr>
              <a:buClr>
                <a:srgbClr val="C00000"/>
              </a:buClr>
            </a:pPr>
            <a:endParaRPr lang="en-US" altLang="ja-JP"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Example: “We’re not ready for that.”</a:t>
            </a:r>
          </a:p>
        </p:txBody>
      </p:sp>
    </p:spTree>
    <p:extLst>
      <p:ext uri="{BB962C8B-B14F-4D97-AF65-F5344CB8AC3E}">
        <p14:creationId xmlns:p14="http://schemas.microsoft.com/office/powerpoint/2010/main" val="418980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i="1" dirty="0">
                <a:solidFill>
                  <a:srgbClr val="FFFFFF"/>
                </a:solidFill>
                <a:latin typeface="Cambria" panose="02040503050406030204" pitchFamily="18" charset="0"/>
              </a:rPr>
              <a:t>Deficit Ideology </a:t>
            </a:r>
            <a:r>
              <a:rPr lang="en-US" b="1" dirty="0">
                <a:solidFill>
                  <a:srgbClr val="FFFFFF"/>
                </a:solidFill>
                <a:latin typeface="Cambria" panose="02040503050406030204" pitchFamily="18" charset="0"/>
              </a:rPr>
              <a:t>Detour</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fontScale="92500" lnSpcReduction="10000"/>
          </a:bodyPr>
          <a:lstStyle/>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Focusing on </a:t>
            </a:r>
            <a:r>
              <a:rPr lang="en-US" altLang="ja-JP" sz="3200" dirty="0">
                <a:solidFill>
                  <a:srgbClr val="C00000"/>
                </a:solidFill>
                <a:latin typeface="Cambria" panose="02040503050406030204" pitchFamily="18" charset="0"/>
                <a:cs typeface="Arial" charset="0"/>
              </a:rPr>
              <a:t>adjusting the cultures, mindsets, values, emotions, or grittiness of people who are marginalized </a:t>
            </a:r>
            <a:r>
              <a:rPr lang="en-US" altLang="ja-JP" sz="3200" dirty="0">
                <a:latin typeface="Cambria" panose="02040503050406030204" pitchFamily="18" charset="0"/>
                <a:cs typeface="Arial" charset="0"/>
              </a:rPr>
              <a:t>rather than adjusting the conditions that marginalize people, like racism.</a:t>
            </a:r>
          </a:p>
          <a:p>
            <a:pPr>
              <a:buClr>
                <a:srgbClr val="C00000"/>
              </a:buClr>
            </a:pPr>
            <a:endParaRPr lang="en-US" altLang="ja-JP"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Example: Gap between strategies to address discipline disproportionality and the </a:t>
            </a:r>
            <a:r>
              <a:rPr lang="en-US" altLang="ja-JP" sz="3200" i="1" dirty="0">
                <a:latin typeface="Cambria" panose="02040503050406030204" pitchFamily="18" charset="0"/>
                <a:cs typeface="Arial" charset="0"/>
              </a:rPr>
              <a:t>actual causes </a:t>
            </a:r>
            <a:r>
              <a:rPr lang="en-US" altLang="ja-JP" sz="3200" dirty="0">
                <a:latin typeface="Cambria" panose="02040503050406030204" pitchFamily="18" charset="0"/>
                <a:cs typeface="Arial" charset="0"/>
              </a:rPr>
              <a:t>of discipline disproportionality. </a:t>
            </a:r>
          </a:p>
        </p:txBody>
      </p:sp>
    </p:spTree>
    <p:extLst>
      <p:ext uri="{BB962C8B-B14F-4D97-AF65-F5344CB8AC3E}">
        <p14:creationId xmlns:p14="http://schemas.microsoft.com/office/powerpoint/2010/main" val="3215413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7362</TotalTime>
  <Words>3191</Words>
  <Application>Microsoft Office PowerPoint</Application>
  <PresentationFormat>Widescreen</PresentationFormat>
  <Paragraphs>236</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Cambria</vt:lpstr>
      <vt:lpstr>Lato</vt:lpstr>
      <vt:lpstr>Montserrat</vt:lpstr>
      <vt:lpstr>Office Theme</vt:lpstr>
      <vt:lpstr>Welcome!</vt:lpstr>
      <vt:lpstr>Racial Equity Facilitator Training, Day 4!</vt:lpstr>
      <vt:lpstr>Welcome</vt:lpstr>
      <vt:lpstr>A Few Notes</vt:lpstr>
      <vt:lpstr>Announcements! </vt:lpstr>
      <vt:lpstr>PowerPoint Presentation</vt:lpstr>
      <vt:lpstr>What Do We Mean by Equity Detours? </vt:lpstr>
      <vt:lpstr>Pacing for Privilege Detour</vt:lpstr>
      <vt:lpstr>Deficit Ideology Detour</vt:lpstr>
      <vt:lpstr>Celebrating Diversity Detour</vt:lpstr>
      <vt:lpstr>Colorblindness Detour</vt:lpstr>
      <vt:lpstr>Shiny New Thing Detour</vt:lpstr>
      <vt:lpstr>Individualizing Equity Detour</vt:lpstr>
      <vt:lpstr>Reflection</vt:lpstr>
      <vt:lpstr>PowerPoint Presentation</vt:lpstr>
      <vt:lpstr>Direct Confrontation Principle</vt:lpstr>
      <vt:lpstr>Prioritization Principle</vt:lpstr>
      <vt:lpstr>Equity Ideology Principle</vt:lpstr>
      <vt:lpstr>Evidence-Informed Principle</vt:lpstr>
      <vt:lpstr>#FixInjusticeNotPeople Principle</vt:lpstr>
      <vt:lpstr>Reflection</vt:lpstr>
      <vt:lpstr>Managing  (group, interpersonal and personal)  Resistance to Equity and Anti-racism conversations</vt:lpstr>
      <vt:lpstr>Why We Experience Resistance:</vt:lpstr>
      <vt:lpstr>Why We Experience Resistance:</vt:lpstr>
      <vt:lpstr>Why We Experience Resistance:</vt:lpstr>
      <vt:lpstr>PowerPoint Presentation</vt:lpstr>
      <vt:lpstr>Resistance Behaviors</vt:lpstr>
      <vt:lpstr>First, we must make the decision of whether to engage in productive dialogue with a resistor or to shut it down from the start? </vt:lpstr>
      <vt:lpstr>Engage when…</vt:lpstr>
      <vt:lpstr>Shut it down when…</vt:lpstr>
      <vt:lpstr>Shutting it down often looks like a short declarative statement such as:</vt:lpstr>
      <vt:lpstr>5 Types of Resistance</vt:lpstr>
      <vt:lpstr>The Thinker: “Where’s the Data?” </vt:lpstr>
      <vt:lpstr>The Thinker: Facilitation Strategies</vt:lpstr>
      <vt:lpstr>The Doer: “Give me Strategies!” </vt:lpstr>
      <vt:lpstr>The Doer: Facilitation Strategies</vt:lpstr>
      <vt:lpstr>The Believer: “I’ve Done this Before.” …I’m more woke than you… </vt:lpstr>
      <vt:lpstr>The Believer: Facilitation Strategies</vt:lpstr>
      <vt:lpstr>The Fairness-Seeker: “Equal is Fair.” </vt:lpstr>
      <vt:lpstr>The Fairness Seeker: Facilitation Strategies</vt:lpstr>
      <vt:lpstr>The Minimizer: “Why Can’t We All Just (Go Along to) Get Along?” </vt:lpstr>
      <vt:lpstr>The Minimizer: Facilitation Strategies</vt:lpstr>
      <vt:lpstr>Types of Resistance</vt:lpstr>
      <vt:lpstr>15-minute Screen Break! Some ideas…</vt:lpstr>
      <vt:lpstr>PowerPoint Presentation</vt:lpstr>
      <vt:lpstr>Case Study Analysis Framework</vt:lpstr>
      <vt:lpstr>Let’s Practice! Case Study…</vt:lpstr>
      <vt:lpstr>Case Study Group Analysis</vt:lpstr>
      <vt:lpstr>Racial Equity Facilitation: Considerations and Reflections  (a backstage discussion)</vt:lpstr>
      <vt:lpstr>PowerPoint Presentation</vt:lpstr>
      <vt:lpstr>PowerPoint Presentation</vt:lpstr>
      <vt:lpstr>Let’s do this again! October 2021 Facilitator Training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 Gorski</dc:creator>
  <cp:lastModifiedBy>Marceline DuBose</cp:lastModifiedBy>
  <cp:revision>76</cp:revision>
  <dcterms:created xsi:type="dcterms:W3CDTF">2020-04-06T16:23:03Z</dcterms:created>
  <dcterms:modified xsi:type="dcterms:W3CDTF">2021-02-25T19:53:08Z</dcterms:modified>
</cp:coreProperties>
</file>