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sldIdLst>
    <p:sldId id="829" r:id="rId2"/>
    <p:sldId id="732" r:id="rId3"/>
    <p:sldId id="731" r:id="rId4"/>
    <p:sldId id="730" r:id="rId5"/>
    <p:sldId id="806" r:id="rId6"/>
    <p:sldId id="805" r:id="rId7"/>
    <p:sldId id="807" r:id="rId8"/>
    <p:sldId id="809" r:id="rId9"/>
    <p:sldId id="810" r:id="rId10"/>
    <p:sldId id="811" r:id="rId11"/>
    <p:sldId id="812" r:id="rId12"/>
    <p:sldId id="808" r:id="rId13"/>
    <p:sldId id="724" r:id="rId14"/>
    <p:sldId id="813" r:id="rId15"/>
    <p:sldId id="727" r:id="rId16"/>
    <p:sldId id="815" r:id="rId17"/>
    <p:sldId id="830" r:id="rId18"/>
    <p:sldId id="814" r:id="rId19"/>
    <p:sldId id="816" r:id="rId20"/>
    <p:sldId id="817" r:id="rId21"/>
    <p:sldId id="818" r:id="rId22"/>
    <p:sldId id="819" r:id="rId23"/>
    <p:sldId id="820" r:id="rId24"/>
    <p:sldId id="821" r:id="rId25"/>
    <p:sldId id="822" r:id="rId26"/>
    <p:sldId id="823" r:id="rId27"/>
    <p:sldId id="824" r:id="rId28"/>
    <p:sldId id="825" r:id="rId29"/>
    <p:sldId id="305" r:id="rId30"/>
    <p:sldId id="300" r:id="rId31"/>
    <p:sldId id="301" r:id="rId32"/>
    <p:sldId id="302" r:id="rId33"/>
    <p:sldId id="827" r:id="rId34"/>
    <p:sldId id="826" r:id="rId3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83" autoAdjust="0"/>
    <p:restoredTop sz="85630"/>
  </p:normalViewPr>
  <p:slideViewPr>
    <p:cSldViewPr snapToGrid="0" snapToObjects="1">
      <p:cViewPr>
        <p:scale>
          <a:sx n="48" d="100"/>
          <a:sy n="48" d="100"/>
        </p:scale>
        <p:origin x="608" y="2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3FAA3DE5-FCAA-C542-86D5-87BB2074469B}" type="datetimeFigureOut">
              <a:rPr lang="en-US" smtClean="0"/>
              <a:t>10/21/2020</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10A010B6-8064-1F4F-86F3-4F72825823CE}" type="slidenum">
              <a:rPr lang="en-US" smtClean="0"/>
              <a:t>‹#›</a:t>
            </a:fld>
            <a:endParaRPr lang="en-US"/>
          </a:p>
        </p:txBody>
      </p:sp>
    </p:spTree>
    <p:extLst>
      <p:ext uri="{BB962C8B-B14F-4D97-AF65-F5344CB8AC3E}">
        <p14:creationId xmlns:p14="http://schemas.microsoft.com/office/powerpoint/2010/main" val="2567776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Reflection Questions:</a:t>
            </a:r>
          </a:p>
          <a:p>
            <a:r>
              <a:rPr lang="en-US" dirty="0"/>
              <a:t>How do the differences in direct and indirect communication impact teaching and learning? Family/School relationships? Classroom management? </a:t>
            </a:r>
          </a:p>
          <a:p>
            <a:r>
              <a:rPr lang="en-US" dirty="0"/>
              <a:t>Do direct or indirect communicators  experience the privilege of belonging in your school? In your classroom? </a:t>
            </a:r>
          </a:p>
          <a:p>
            <a:r>
              <a:rPr lang="en-US" dirty="0"/>
              <a:t>How does direct or indirect communication support/inhibit our efforts to achieve greater educational equity? </a:t>
            </a:r>
          </a:p>
          <a:p>
            <a:endParaRPr lang="en-US" dirty="0"/>
          </a:p>
        </p:txBody>
      </p:sp>
      <p:sp>
        <p:nvSpPr>
          <p:cNvPr id="4" name="Slide Number Placeholder 3"/>
          <p:cNvSpPr>
            <a:spLocks noGrp="1"/>
          </p:cNvSpPr>
          <p:nvPr>
            <p:ph type="sldNum" sz="quarter" idx="10"/>
          </p:nvPr>
        </p:nvSpPr>
        <p:spPr/>
        <p:txBody>
          <a:bodyPr/>
          <a:lstStyle/>
          <a:p>
            <a:fld id="{8F645C9D-EC3E-4452-9AD4-2F3293F39D0E}" type="slidenum">
              <a:rPr lang="en-US" smtClean="0"/>
              <a:t>30</a:t>
            </a:fld>
            <a:endParaRPr lang="en-US"/>
          </a:p>
        </p:txBody>
      </p:sp>
    </p:spTree>
    <p:extLst>
      <p:ext uri="{BB962C8B-B14F-4D97-AF65-F5344CB8AC3E}">
        <p14:creationId xmlns:p14="http://schemas.microsoft.com/office/powerpoint/2010/main" val="22728062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7E62-EE2F-DE40-9DB6-703D3285F051}"/>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2407D3D7-9774-E542-8BF8-126F2647E009}"/>
              </a:ext>
            </a:extLst>
          </p:cNvPr>
          <p:cNvSpPr>
            <a:spLocks noGrp="1"/>
          </p:cNvSpPr>
          <p:nvPr>
            <p:ph type="subTitle" idx="1" hasCustomPrompt="1"/>
          </p:nvPr>
        </p:nvSpPr>
        <p:spPr>
          <a:xfrm>
            <a:off x="2929246" y="4739594"/>
            <a:ext cx="6333507" cy="1992086"/>
          </a:xfrm>
        </p:spPr>
        <p:txBody>
          <a:bodyPr>
            <a:noAutofit/>
          </a:bodyPr>
          <a:lstStyle>
            <a:lvl1pPr marL="0" indent="0" algn="ctr">
              <a:buNone/>
              <a:defRPr sz="2800" b="1">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Paul C. Gorski</a:t>
            </a:r>
          </a:p>
          <a:p>
            <a:r>
              <a:rPr lang="en-US" dirty="0"/>
              <a:t>Founder, Equity Literacy Institute</a:t>
            </a:r>
          </a:p>
          <a:p>
            <a:r>
              <a:rPr lang="en-US" dirty="0"/>
              <a:t>Tweet: @</a:t>
            </a:r>
            <a:r>
              <a:rPr lang="en-US" dirty="0" err="1"/>
              <a:t>pgorski</a:t>
            </a:r>
            <a:r>
              <a:rPr lang="en-US" dirty="0"/>
              <a:t> / @</a:t>
            </a:r>
            <a:r>
              <a:rPr lang="en-US" dirty="0" err="1"/>
              <a:t>EquityLiteracy</a:t>
            </a:r>
            <a:endParaRPr lang="en-US" dirty="0"/>
          </a:p>
          <a:p>
            <a:r>
              <a:rPr lang="en-US" dirty="0"/>
              <a:t>http://</a:t>
            </a:r>
            <a:r>
              <a:rPr lang="en-US" dirty="0" err="1"/>
              <a:t>EquityLiteracy.org</a:t>
            </a:r>
            <a:endParaRPr lang="en-US" dirty="0"/>
          </a:p>
        </p:txBody>
      </p:sp>
    </p:spTree>
    <p:extLst>
      <p:ext uri="{BB962C8B-B14F-4D97-AF65-F5344CB8AC3E}">
        <p14:creationId xmlns:p14="http://schemas.microsoft.com/office/powerpoint/2010/main" val="3085984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4951E-34B7-5D41-A294-D3EB546A56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CA307B-018A-FD46-977B-97F649838DF5}"/>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60925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AD898-D580-8C43-897E-30E0FCB06D7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45127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7B823-2D7D-884E-8CD4-7B210F45B8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81380D-FAD8-1540-861A-422B57BA9B96}"/>
              </a:ext>
            </a:extLst>
          </p:cNvPr>
          <p:cNvSpPr>
            <a:spLocks noGrp="1"/>
          </p:cNvSpPr>
          <p:nvPr>
            <p:ph sz="half" idx="1"/>
          </p:nvPr>
        </p:nvSpPr>
        <p:spPr>
          <a:xfrm>
            <a:off x="350729" y="2141537"/>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F619C6-77DD-EB4E-BE32-434DB19066FB}"/>
              </a:ext>
            </a:extLst>
          </p:cNvPr>
          <p:cNvSpPr>
            <a:spLocks noGrp="1"/>
          </p:cNvSpPr>
          <p:nvPr>
            <p:ph sz="half" idx="2"/>
          </p:nvPr>
        </p:nvSpPr>
        <p:spPr>
          <a:xfrm>
            <a:off x="5884101" y="21969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6377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6773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l"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4061956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BF6B1D-7A3C-5240-89F5-836D06B52D37}"/>
              </a:ext>
            </a:extLst>
          </p:cNvPr>
          <p:cNvSpPr>
            <a:spLocks noGrp="1"/>
          </p:cNvSpPr>
          <p:nvPr>
            <p:ph type="title"/>
          </p:nvPr>
        </p:nvSpPr>
        <p:spPr>
          <a:xfrm>
            <a:off x="350729" y="365125"/>
            <a:ext cx="8530224" cy="1325563"/>
          </a:xfrm>
          <a:prstGeom prst="rect">
            <a:avLst/>
          </a:prstGeom>
        </p:spPr>
        <p:txBody>
          <a:bodyPr vert="horz" lIns="91440" tIns="45720" rIns="91440" bIns="45720" rtlCol="0" anchor="ctr">
            <a:normAutofit/>
          </a:bodyPr>
          <a:lstStyle/>
          <a:p>
            <a:endParaRPr lang="en-US" dirty="0"/>
          </a:p>
        </p:txBody>
      </p:sp>
      <p:sp>
        <p:nvSpPr>
          <p:cNvPr id="3" name="Text Placeholder 2">
            <a:extLst>
              <a:ext uri="{FF2B5EF4-FFF2-40B4-BE49-F238E27FC236}">
                <a16:creationId xmlns:a16="http://schemas.microsoft.com/office/drawing/2014/main" id="{F296C888-2E04-7240-8BD3-0EFD6002CC51}"/>
              </a:ext>
            </a:extLst>
          </p:cNvPr>
          <p:cNvSpPr>
            <a:spLocks noGrp="1"/>
          </p:cNvSpPr>
          <p:nvPr>
            <p:ph type="body" idx="1"/>
          </p:nvPr>
        </p:nvSpPr>
        <p:spPr>
          <a:xfrm>
            <a:off x="350730" y="2455101"/>
            <a:ext cx="8530224" cy="42212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124554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2" r:id="rId4"/>
    <p:sldLayoutId id="2147483655" r:id="rId5"/>
    <p:sldLayoutId id="2147483657" r:id="rId6"/>
  </p:sldLayoutIdLst>
  <p:txStyles>
    <p:titleStyle>
      <a:lvl1pPr algn="l" defTabSz="914400" rtl="0" eaLnBrk="1" latinLnBrk="0" hangingPunct="1">
        <a:lnSpc>
          <a:spcPct val="9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equityliteracy.org/toolbo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E6C4C-1C89-184E-9BAF-E37FFFE92D1B}"/>
              </a:ext>
            </a:extLst>
          </p:cNvPr>
          <p:cNvSpPr>
            <a:spLocks noGrp="1"/>
          </p:cNvSpPr>
          <p:nvPr>
            <p:ph type="ctrTitle"/>
          </p:nvPr>
        </p:nvSpPr>
        <p:spPr>
          <a:xfrm>
            <a:off x="1523999" y="830660"/>
            <a:ext cx="9144000" cy="2703372"/>
          </a:xfrm>
        </p:spPr>
        <p:txBody>
          <a:bodyPr>
            <a:normAutofit/>
          </a:bodyPr>
          <a:lstStyle/>
          <a:p>
            <a:r>
              <a:rPr lang="en-US" dirty="0"/>
              <a:t>Racial Equity Facilitator Training, Day 4</a:t>
            </a:r>
          </a:p>
        </p:txBody>
      </p:sp>
      <p:sp>
        <p:nvSpPr>
          <p:cNvPr id="5" name="Subtitle 4">
            <a:extLst>
              <a:ext uri="{FF2B5EF4-FFF2-40B4-BE49-F238E27FC236}">
                <a16:creationId xmlns:a16="http://schemas.microsoft.com/office/drawing/2014/main" id="{EDC472F3-C41D-7344-A2D4-AB89526A6AF6}"/>
              </a:ext>
            </a:extLst>
          </p:cNvPr>
          <p:cNvSpPr>
            <a:spLocks noGrp="1"/>
          </p:cNvSpPr>
          <p:nvPr>
            <p:ph type="subTitle" idx="1"/>
          </p:nvPr>
        </p:nvSpPr>
        <p:spPr>
          <a:xfrm>
            <a:off x="2929246" y="4732638"/>
            <a:ext cx="6333507" cy="1999042"/>
          </a:xfrm>
        </p:spPr>
        <p:txBody>
          <a:bodyPr/>
          <a:lstStyle/>
          <a:p>
            <a:endParaRPr lang="en-US" dirty="0"/>
          </a:p>
          <a:p>
            <a:r>
              <a:rPr lang="en-US" sz="3200" dirty="0"/>
              <a:t>Marceline DuBose &amp; Paul Gorski</a:t>
            </a:r>
          </a:p>
          <a:p>
            <a:r>
              <a:rPr lang="en-US" sz="3200" dirty="0"/>
              <a:t>http://</a:t>
            </a:r>
            <a:r>
              <a:rPr lang="en-US" sz="3200" dirty="0" err="1"/>
              <a:t>EquityLiteracy.org</a:t>
            </a:r>
            <a:endParaRPr lang="en-US" sz="3200" dirty="0"/>
          </a:p>
        </p:txBody>
      </p:sp>
    </p:spTree>
    <p:extLst>
      <p:ext uri="{BB962C8B-B14F-4D97-AF65-F5344CB8AC3E}">
        <p14:creationId xmlns:p14="http://schemas.microsoft.com/office/powerpoint/2010/main" val="3802824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8D677-F6B2-4BBF-94E1-C76720C8D594}"/>
              </a:ext>
            </a:extLst>
          </p:cNvPr>
          <p:cNvSpPr>
            <a:spLocks noGrp="1"/>
          </p:cNvSpPr>
          <p:nvPr>
            <p:ph type="title"/>
          </p:nvPr>
        </p:nvSpPr>
        <p:spPr/>
        <p:txBody>
          <a:bodyPr/>
          <a:lstStyle/>
          <a:p>
            <a:r>
              <a:rPr lang="en-US" dirty="0"/>
              <a:t>Engage in Productive dialogue when…</a:t>
            </a:r>
          </a:p>
        </p:txBody>
      </p:sp>
      <p:sp>
        <p:nvSpPr>
          <p:cNvPr id="3" name="Content Placeholder 2">
            <a:extLst>
              <a:ext uri="{FF2B5EF4-FFF2-40B4-BE49-F238E27FC236}">
                <a16:creationId xmlns:a16="http://schemas.microsoft.com/office/drawing/2014/main" id="{5E6565B8-A3D2-41F8-A413-A2322A80CB38}"/>
              </a:ext>
            </a:extLst>
          </p:cNvPr>
          <p:cNvSpPr>
            <a:spLocks noGrp="1"/>
          </p:cNvSpPr>
          <p:nvPr>
            <p:ph idx="1"/>
          </p:nvPr>
        </p:nvSpPr>
        <p:spPr>
          <a:xfrm>
            <a:off x="350730" y="2455101"/>
            <a:ext cx="11364192" cy="4221272"/>
          </a:xfrm>
        </p:spPr>
        <p:txBody>
          <a:bodyPr>
            <a:normAutofit fontScale="85000" lnSpcReduction="10000"/>
          </a:bodyPr>
          <a:lstStyle/>
          <a:p>
            <a:r>
              <a:rPr lang="en-US" dirty="0"/>
              <a:t>it feels like other people in the room have the same question.</a:t>
            </a:r>
          </a:p>
          <a:p>
            <a:r>
              <a:rPr lang="en-US" dirty="0"/>
              <a:t>it feels like the resistor is open to hearing new ideas and/or their question comes from a genuine place of confusion or concern.</a:t>
            </a:r>
          </a:p>
          <a:p>
            <a:r>
              <a:rPr lang="en-US" dirty="0"/>
              <a:t>a resolution to the resistance will create healing for the group (i.e. someone was being harmed in the moment, so it must be addressed.</a:t>
            </a:r>
          </a:p>
          <a:p>
            <a:r>
              <a:rPr lang="en-US" dirty="0"/>
              <a:t>the idea or question has come up multiple times from different people.</a:t>
            </a:r>
          </a:p>
          <a:p>
            <a:r>
              <a:rPr lang="en-US" dirty="0"/>
              <a:t>the exchange will serve as modeling or an example for others of how to handle an inequitable situation (especially if the resistor has positional or relational power in the group.</a:t>
            </a:r>
          </a:p>
          <a:p>
            <a:r>
              <a:rPr lang="en-US" dirty="0"/>
              <a:t>Others?</a:t>
            </a:r>
          </a:p>
        </p:txBody>
      </p:sp>
    </p:spTree>
    <p:extLst>
      <p:ext uri="{BB962C8B-B14F-4D97-AF65-F5344CB8AC3E}">
        <p14:creationId xmlns:p14="http://schemas.microsoft.com/office/powerpoint/2010/main" val="2236689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0AEBF-8CAE-43FD-B0AF-D07C25E17791}"/>
              </a:ext>
            </a:extLst>
          </p:cNvPr>
          <p:cNvSpPr>
            <a:spLocks noGrp="1"/>
          </p:cNvSpPr>
          <p:nvPr>
            <p:ph type="title"/>
          </p:nvPr>
        </p:nvSpPr>
        <p:spPr/>
        <p:txBody>
          <a:bodyPr/>
          <a:lstStyle/>
          <a:p>
            <a:r>
              <a:rPr lang="en-US" dirty="0"/>
              <a:t>Shut it down when…</a:t>
            </a:r>
          </a:p>
        </p:txBody>
      </p:sp>
      <p:sp>
        <p:nvSpPr>
          <p:cNvPr id="3" name="Content Placeholder 2">
            <a:extLst>
              <a:ext uri="{FF2B5EF4-FFF2-40B4-BE49-F238E27FC236}">
                <a16:creationId xmlns:a16="http://schemas.microsoft.com/office/drawing/2014/main" id="{836581B2-7431-4B10-89E6-1A27E708C448}"/>
              </a:ext>
            </a:extLst>
          </p:cNvPr>
          <p:cNvSpPr>
            <a:spLocks noGrp="1"/>
          </p:cNvSpPr>
          <p:nvPr>
            <p:ph idx="1"/>
          </p:nvPr>
        </p:nvSpPr>
        <p:spPr>
          <a:xfrm>
            <a:off x="350729" y="2455101"/>
            <a:ext cx="11589479" cy="4221272"/>
          </a:xfrm>
        </p:spPr>
        <p:txBody>
          <a:bodyPr>
            <a:normAutofit fontScale="85000" lnSpcReduction="10000"/>
          </a:bodyPr>
          <a:lstStyle/>
          <a:p>
            <a:r>
              <a:rPr lang="en-US" dirty="0"/>
              <a:t>it feels like the resistor’s intention is to be disruptive, not productive.</a:t>
            </a:r>
          </a:p>
          <a:p>
            <a:r>
              <a:rPr lang="en-US" dirty="0"/>
              <a:t>the resistor’s comments directly attack a person or people in the room (instead of questioning ideas).</a:t>
            </a:r>
          </a:p>
          <a:p>
            <a:r>
              <a:rPr lang="en-US" dirty="0"/>
              <a:t>the resistor is attempting to monopolize air time and have their voice or ideas take over the space; it’s completely derailing from content.</a:t>
            </a:r>
          </a:p>
          <a:p>
            <a:r>
              <a:rPr lang="en-US" dirty="0"/>
              <a:t>the resistor is participating in derailing or resisting for sport (i.e. “playing Devil’s Advocate”).</a:t>
            </a:r>
          </a:p>
          <a:p>
            <a:r>
              <a:rPr lang="en-US" dirty="0"/>
              <a:t>the comments are blatantly racist, sexist, homophobic, xenophobic, etc.</a:t>
            </a:r>
          </a:p>
          <a:p>
            <a:r>
              <a:rPr lang="en-US" dirty="0"/>
              <a:t>Others?</a:t>
            </a:r>
          </a:p>
        </p:txBody>
      </p:sp>
    </p:spTree>
    <p:extLst>
      <p:ext uri="{BB962C8B-B14F-4D97-AF65-F5344CB8AC3E}">
        <p14:creationId xmlns:p14="http://schemas.microsoft.com/office/powerpoint/2010/main" val="917452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DC1FD-2C28-4D0D-8F23-FC42CCCA05AB}"/>
              </a:ext>
            </a:extLst>
          </p:cNvPr>
          <p:cNvSpPr>
            <a:spLocks noGrp="1"/>
          </p:cNvSpPr>
          <p:nvPr>
            <p:ph type="title"/>
          </p:nvPr>
        </p:nvSpPr>
        <p:spPr>
          <a:xfrm>
            <a:off x="350729" y="365125"/>
            <a:ext cx="9336610" cy="1325563"/>
          </a:xfrm>
        </p:spPr>
        <p:txBody>
          <a:bodyPr>
            <a:normAutofit fontScale="90000"/>
          </a:bodyPr>
          <a:lstStyle/>
          <a:p>
            <a:r>
              <a:rPr lang="en-US" dirty="0"/>
              <a:t>Shutting it down often looks like a short declarative statement such as:</a:t>
            </a:r>
          </a:p>
        </p:txBody>
      </p:sp>
      <p:sp>
        <p:nvSpPr>
          <p:cNvPr id="3" name="Content Placeholder 2">
            <a:extLst>
              <a:ext uri="{FF2B5EF4-FFF2-40B4-BE49-F238E27FC236}">
                <a16:creationId xmlns:a16="http://schemas.microsoft.com/office/drawing/2014/main" id="{047B6682-D91E-4058-8641-977B30C6E3E7}"/>
              </a:ext>
            </a:extLst>
          </p:cNvPr>
          <p:cNvSpPr>
            <a:spLocks noGrp="1"/>
          </p:cNvSpPr>
          <p:nvPr>
            <p:ph idx="1"/>
          </p:nvPr>
        </p:nvSpPr>
        <p:spPr/>
        <p:txBody>
          <a:bodyPr/>
          <a:lstStyle/>
          <a:p>
            <a:r>
              <a:rPr lang="en-US" dirty="0"/>
              <a:t>“That comment/question is counterproductive to this session. We can talk about it after the session if you would like.” Or</a:t>
            </a:r>
          </a:p>
          <a:p>
            <a:r>
              <a:rPr lang="en-US" dirty="0"/>
              <a:t>“That comment/question reinforces racism/inequity/oppression and may harm others. I cannot allow it here.” and finally,</a:t>
            </a:r>
          </a:p>
          <a:p>
            <a:r>
              <a:rPr lang="en-US" dirty="0"/>
              <a:t>“You are free to leave.”</a:t>
            </a:r>
          </a:p>
          <a:p>
            <a:r>
              <a:rPr lang="en-US" dirty="0"/>
              <a:t>Others?</a:t>
            </a:r>
          </a:p>
        </p:txBody>
      </p:sp>
    </p:spTree>
    <p:extLst>
      <p:ext uri="{BB962C8B-B14F-4D97-AF65-F5344CB8AC3E}">
        <p14:creationId xmlns:p14="http://schemas.microsoft.com/office/powerpoint/2010/main" val="1059023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0D2688D-EC51-4B33-B2E2-18E0B926FDE0}"/>
              </a:ext>
            </a:extLst>
          </p:cNvPr>
          <p:cNvSpPr>
            <a:spLocks noGrp="1"/>
          </p:cNvSpPr>
          <p:nvPr>
            <p:ph type="ctrTitle"/>
          </p:nvPr>
        </p:nvSpPr>
        <p:spPr>
          <a:xfrm>
            <a:off x="1140852" y="1109862"/>
            <a:ext cx="9910296" cy="2590027"/>
          </a:xfrm>
        </p:spPr>
        <p:txBody>
          <a:bodyPr anchor="t">
            <a:normAutofit/>
          </a:bodyPr>
          <a:lstStyle/>
          <a:p>
            <a:pPr algn="l"/>
            <a:r>
              <a:rPr lang="en-US" sz="8000" dirty="0"/>
              <a:t>A theory of fear and resistance</a:t>
            </a:r>
          </a:p>
        </p:txBody>
      </p:sp>
    </p:spTree>
    <p:extLst>
      <p:ext uri="{BB962C8B-B14F-4D97-AF65-F5344CB8AC3E}">
        <p14:creationId xmlns:p14="http://schemas.microsoft.com/office/powerpoint/2010/main" val="3677628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725C2-8CA5-4951-897C-DA5E95CB0421}"/>
              </a:ext>
            </a:extLst>
          </p:cNvPr>
          <p:cNvSpPr>
            <a:spLocks noGrp="1"/>
          </p:cNvSpPr>
          <p:nvPr>
            <p:ph type="title"/>
          </p:nvPr>
        </p:nvSpPr>
        <p:spPr>
          <a:xfrm>
            <a:off x="808638" y="386930"/>
            <a:ext cx="9236700" cy="1188950"/>
          </a:xfrm>
        </p:spPr>
        <p:txBody>
          <a:bodyPr anchor="b">
            <a:normAutofit/>
          </a:bodyPr>
          <a:lstStyle/>
          <a:p>
            <a:r>
              <a:rPr lang="en-US" sz="5400"/>
              <a:t>SCARF Model</a:t>
            </a:r>
          </a:p>
        </p:txBody>
      </p:sp>
      <p:sp>
        <p:nvSpPr>
          <p:cNvPr id="3" name="Content Placeholder 2">
            <a:extLst>
              <a:ext uri="{FF2B5EF4-FFF2-40B4-BE49-F238E27FC236}">
                <a16:creationId xmlns:a16="http://schemas.microsoft.com/office/drawing/2014/main" id="{D93AA7CE-6AC2-472B-ADFF-05C1F122F851}"/>
              </a:ext>
            </a:extLst>
          </p:cNvPr>
          <p:cNvSpPr>
            <a:spLocks noGrp="1"/>
          </p:cNvSpPr>
          <p:nvPr>
            <p:ph idx="1"/>
          </p:nvPr>
        </p:nvSpPr>
        <p:spPr>
          <a:xfrm>
            <a:off x="793660" y="2599509"/>
            <a:ext cx="10143668" cy="3435531"/>
          </a:xfrm>
        </p:spPr>
        <p:txBody>
          <a:bodyPr anchor="ctr">
            <a:normAutofit/>
          </a:bodyPr>
          <a:lstStyle/>
          <a:p>
            <a:pPr marL="0" indent="0">
              <a:buNone/>
            </a:pPr>
            <a:r>
              <a:rPr lang="en-US" sz="1700" b="1"/>
              <a:t>The SCARF Model summarizes five domains of threat or reward. The five dimensions are:</a:t>
            </a:r>
          </a:p>
          <a:p>
            <a:pPr marL="0" indent="0">
              <a:buNone/>
            </a:pPr>
            <a:r>
              <a:rPr lang="en-US" sz="1700" b="1"/>
              <a:t>Status</a:t>
            </a:r>
            <a:r>
              <a:rPr lang="en-US" sz="1700"/>
              <a:t> is about relative importance to others, or a perception of where we are in relation to the people around us. Our sense of status goes up when we feel ‘better than’ someone else, creating a reward response.</a:t>
            </a:r>
          </a:p>
          <a:p>
            <a:pPr marL="0" indent="0">
              <a:buNone/>
            </a:pPr>
            <a:r>
              <a:rPr lang="en-US" sz="1700" b="1"/>
              <a:t>Certainty</a:t>
            </a:r>
            <a:r>
              <a:rPr lang="en-US" sz="1700"/>
              <a:t> is about eliminating ambiguity. The brain is a pattern-recognition machine that is constantly trying to predict the near future, and so it craves certainty.</a:t>
            </a:r>
          </a:p>
          <a:p>
            <a:pPr marL="0" indent="0">
              <a:buNone/>
            </a:pPr>
            <a:r>
              <a:rPr lang="en-US" sz="1700" b="1"/>
              <a:t>Autonomy</a:t>
            </a:r>
            <a:r>
              <a:rPr lang="en-US" sz="1700"/>
              <a:t> is the perception of having control over our environment; a feeling of having choices. Our ability to influence outcomes triggers our threat sensors which results in fight or flight response.</a:t>
            </a:r>
          </a:p>
          <a:p>
            <a:pPr marL="0" indent="0">
              <a:buNone/>
            </a:pPr>
            <a:r>
              <a:rPr lang="en-US" sz="1700" b="1"/>
              <a:t>Relatedness</a:t>
            </a:r>
            <a:r>
              <a:rPr lang="en-US" sz="1700"/>
              <a:t> involves deciding whether we are ‘in’ or ‘out’ of a particular social group. People naturally like to form tribes where they experience a sense of belonging.</a:t>
            </a:r>
          </a:p>
          <a:p>
            <a:pPr marL="0" indent="0">
              <a:buNone/>
            </a:pPr>
            <a:r>
              <a:rPr lang="en-US" sz="1700" b="1"/>
              <a:t>Fairnes</a:t>
            </a:r>
            <a:r>
              <a:rPr lang="en-US" sz="1700"/>
              <a:t>s in interpersonal dealings is intrinsically rewarding, independent of other factors. People want to know that they will be treated consistently with their peers. </a:t>
            </a:r>
          </a:p>
        </p:txBody>
      </p:sp>
    </p:spTree>
    <p:extLst>
      <p:ext uri="{BB962C8B-B14F-4D97-AF65-F5344CB8AC3E}">
        <p14:creationId xmlns:p14="http://schemas.microsoft.com/office/powerpoint/2010/main" val="4246015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725C2-8CA5-4951-897C-DA5E95CB0421}"/>
              </a:ext>
            </a:extLst>
          </p:cNvPr>
          <p:cNvSpPr>
            <a:spLocks noGrp="1"/>
          </p:cNvSpPr>
          <p:nvPr>
            <p:ph type="title"/>
          </p:nvPr>
        </p:nvSpPr>
        <p:spPr/>
        <p:txBody>
          <a:bodyPr anchor="ctr">
            <a:normAutofit fontScale="90000"/>
          </a:bodyPr>
          <a:lstStyle/>
          <a:p>
            <a:r>
              <a:rPr lang="en-US" i="1" dirty="0"/>
              <a:t>Conversations about equity </a:t>
            </a:r>
            <a:r>
              <a:rPr lang="en-US" b="1" i="1" dirty="0"/>
              <a:t>deeply</a:t>
            </a:r>
            <a:r>
              <a:rPr lang="en-US" i="1" dirty="0"/>
              <a:t> trigger our threat responses</a:t>
            </a:r>
          </a:p>
        </p:txBody>
      </p:sp>
      <p:sp>
        <p:nvSpPr>
          <p:cNvPr id="3" name="Content Placeholder 2">
            <a:extLst>
              <a:ext uri="{FF2B5EF4-FFF2-40B4-BE49-F238E27FC236}">
                <a16:creationId xmlns:a16="http://schemas.microsoft.com/office/drawing/2014/main" id="{D93AA7CE-6AC2-472B-ADFF-05C1F122F851}"/>
              </a:ext>
            </a:extLst>
          </p:cNvPr>
          <p:cNvSpPr>
            <a:spLocks noGrp="1"/>
          </p:cNvSpPr>
          <p:nvPr>
            <p:ph idx="1"/>
          </p:nvPr>
        </p:nvSpPr>
        <p:spPr/>
        <p:txBody>
          <a:bodyPr anchor="ctr">
            <a:normAutofit/>
          </a:bodyPr>
          <a:lstStyle/>
          <a:p>
            <a:pPr marL="0" indent="0">
              <a:buNone/>
            </a:pPr>
            <a:r>
              <a:rPr lang="en-US" sz="2400" b="1" dirty="0"/>
              <a:t>The SCARF Model summarizes five domains of threat or reward. </a:t>
            </a:r>
            <a:r>
              <a:rPr lang="en-US" sz="2400" b="1" u="sng" dirty="0"/>
              <a:t>The five dimensions’ fears about equity are often expressed as:</a:t>
            </a:r>
          </a:p>
          <a:p>
            <a:pPr marL="0" indent="0">
              <a:buNone/>
            </a:pPr>
            <a:r>
              <a:rPr lang="en-US" sz="2400" b="1" dirty="0"/>
              <a:t>Status: </a:t>
            </a:r>
            <a:r>
              <a:rPr lang="en-US" sz="2400" dirty="0"/>
              <a:t>Are you saying I’m not a good person? Will I lose any of my privileged status? Are you saying I am not good at my work?</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mbria" panose="02040503050406030204"/>
                <a:ea typeface="+mn-ea"/>
                <a:cs typeface="+mn-cs"/>
              </a:rPr>
              <a:t>Certainty: </a:t>
            </a:r>
            <a:r>
              <a:rPr kumimoji="0" lang="en-US" sz="2400" b="0" i="0" u="none" strike="noStrike" kern="1200" cap="none" spc="0" normalizeH="0" baseline="0" noProof="0" dirty="0">
                <a:ln>
                  <a:noFill/>
                </a:ln>
                <a:solidFill>
                  <a:prstClr val="black"/>
                </a:solidFill>
                <a:effectLst/>
                <a:uLnTx/>
                <a:uFillTx/>
                <a:latin typeface="Cambria" panose="02040503050406030204"/>
                <a:ea typeface="+mn-ea"/>
                <a:cs typeface="+mn-cs"/>
              </a:rPr>
              <a:t>If we make changes what will be expected of me? How will my life change? Who will help me? What are the proven best practices? Can you just tell me what to do? What does the data say?</a:t>
            </a:r>
          </a:p>
        </p:txBody>
      </p:sp>
    </p:spTree>
    <p:extLst>
      <p:ext uri="{BB962C8B-B14F-4D97-AF65-F5344CB8AC3E}">
        <p14:creationId xmlns:p14="http://schemas.microsoft.com/office/powerpoint/2010/main" val="39041755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725C2-8CA5-4951-897C-DA5E95CB0421}"/>
              </a:ext>
            </a:extLst>
          </p:cNvPr>
          <p:cNvSpPr>
            <a:spLocks noGrp="1"/>
          </p:cNvSpPr>
          <p:nvPr>
            <p:ph type="title"/>
          </p:nvPr>
        </p:nvSpPr>
        <p:spPr/>
        <p:txBody>
          <a:bodyPr anchor="ctr">
            <a:normAutofit fontScale="90000"/>
          </a:bodyPr>
          <a:lstStyle/>
          <a:p>
            <a:r>
              <a:rPr lang="en-US" i="1" dirty="0"/>
              <a:t>Conversations about equity </a:t>
            </a:r>
            <a:r>
              <a:rPr lang="en-US" b="1" i="1" dirty="0"/>
              <a:t>deeply</a:t>
            </a:r>
            <a:r>
              <a:rPr lang="en-US" i="1" dirty="0"/>
              <a:t> trigger our threat responses</a:t>
            </a:r>
          </a:p>
        </p:txBody>
      </p:sp>
      <p:sp>
        <p:nvSpPr>
          <p:cNvPr id="3" name="Content Placeholder 2">
            <a:extLst>
              <a:ext uri="{FF2B5EF4-FFF2-40B4-BE49-F238E27FC236}">
                <a16:creationId xmlns:a16="http://schemas.microsoft.com/office/drawing/2014/main" id="{D93AA7CE-6AC2-472B-ADFF-05C1F122F851}"/>
              </a:ext>
            </a:extLst>
          </p:cNvPr>
          <p:cNvSpPr>
            <a:spLocks noGrp="1"/>
          </p:cNvSpPr>
          <p:nvPr>
            <p:ph idx="1"/>
          </p:nvPr>
        </p:nvSpPr>
        <p:spPr/>
        <p:txBody>
          <a:bodyPr anchor="ctr">
            <a:normAutofit lnSpcReduction="10000"/>
          </a:bodyPr>
          <a:lstStyle/>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mbria" panose="02040503050406030204"/>
                <a:ea typeface="+mn-ea"/>
                <a:cs typeface="+mn-cs"/>
              </a:rPr>
              <a:t>Autonomy: </a:t>
            </a:r>
            <a:r>
              <a:rPr kumimoji="0" lang="en-US" sz="2400" b="0" i="0" u="none" strike="noStrike" kern="1200" cap="none" spc="0" normalizeH="0" baseline="0" noProof="0" dirty="0">
                <a:ln>
                  <a:noFill/>
                </a:ln>
                <a:solidFill>
                  <a:prstClr val="black"/>
                </a:solidFill>
                <a:effectLst/>
                <a:uLnTx/>
                <a:uFillTx/>
                <a:latin typeface="Cambria" panose="02040503050406030204"/>
                <a:ea typeface="+mn-ea"/>
                <a:cs typeface="+mn-cs"/>
              </a:rPr>
              <a:t>Don’t tell me what to do. I need professional freedom. I am an educator, not a robot. I need to respond to the needs of the students in </a:t>
            </a:r>
            <a:r>
              <a:rPr kumimoji="0" lang="en-US" sz="2400" b="1" i="1" u="none" strike="noStrike" kern="1200" cap="none" spc="0" normalizeH="0" baseline="0" noProof="0" dirty="0">
                <a:ln>
                  <a:noFill/>
                </a:ln>
                <a:solidFill>
                  <a:prstClr val="black"/>
                </a:solidFill>
                <a:effectLst/>
                <a:uLnTx/>
                <a:uFillTx/>
                <a:latin typeface="Cambria" panose="02040503050406030204"/>
                <a:ea typeface="+mn-ea"/>
                <a:cs typeface="+mn-cs"/>
              </a:rPr>
              <a:t>my</a:t>
            </a:r>
            <a:r>
              <a:rPr kumimoji="0" lang="en-US" sz="2400" b="0" i="0" u="none" strike="noStrike" kern="1200" cap="none" spc="0" normalizeH="0" baseline="0" noProof="0" dirty="0">
                <a:ln>
                  <a:noFill/>
                </a:ln>
                <a:solidFill>
                  <a:prstClr val="black"/>
                </a:solidFill>
                <a:effectLst/>
                <a:uLnTx/>
                <a:uFillTx/>
                <a:latin typeface="Cambria" panose="02040503050406030204"/>
                <a:ea typeface="+mn-ea"/>
                <a:cs typeface="+mn-cs"/>
              </a:rPr>
              <a:t> classroom. You can’t understand my day to day. </a:t>
            </a:r>
            <a:endParaRPr kumimoji="0" lang="en-US" sz="2400" b="1" i="0" u="none" strike="noStrike" kern="1200" cap="none" spc="0" normalizeH="0" baseline="0" noProof="0" dirty="0">
              <a:ln>
                <a:noFill/>
              </a:ln>
              <a:solidFill>
                <a:prstClr val="black"/>
              </a:solidFill>
              <a:effectLst/>
              <a:uLnTx/>
              <a:uFillTx/>
              <a:latin typeface="Cambria" panose="02040503050406030204"/>
              <a:ea typeface="+mn-ea"/>
              <a:cs typeface="+mn-cs"/>
            </a:endParaRPr>
          </a:p>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mbria" panose="02040503050406030204"/>
                <a:ea typeface="+mn-ea"/>
                <a:cs typeface="+mn-cs"/>
              </a:rPr>
              <a:t>Relatedness: </a:t>
            </a:r>
            <a:r>
              <a:rPr kumimoji="0" lang="en-US" sz="2400" b="0" i="0" u="none" strike="noStrike" kern="1200" cap="none" spc="0" normalizeH="0" baseline="0" noProof="0" dirty="0">
                <a:ln>
                  <a:noFill/>
                </a:ln>
                <a:solidFill>
                  <a:prstClr val="black"/>
                </a:solidFill>
                <a:effectLst/>
                <a:uLnTx/>
                <a:uFillTx/>
                <a:latin typeface="Cambria" panose="02040503050406030204"/>
                <a:ea typeface="+mn-ea"/>
                <a:cs typeface="+mn-cs"/>
              </a:rPr>
              <a:t>My students know I care about them and I would never treat them poorly. I just want </a:t>
            </a:r>
            <a:r>
              <a:rPr kumimoji="0" lang="en-US" sz="2400" b="0" i="1" u="none" strike="noStrike" kern="1200" cap="none" spc="0" normalizeH="0" baseline="0" noProof="0" dirty="0">
                <a:ln>
                  <a:noFill/>
                </a:ln>
                <a:solidFill>
                  <a:prstClr val="black"/>
                </a:solidFill>
                <a:effectLst/>
                <a:uLnTx/>
                <a:uFillTx/>
                <a:latin typeface="Cambria" panose="02040503050406030204"/>
                <a:ea typeface="+mn-ea"/>
                <a:cs typeface="+mn-cs"/>
              </a:rPr>
              <a:t>ALL</a:t>
            </a:r>
            <a:r>
              <a:rPr kumimoji="0" lang="en-US" sz="2400" b="0" i="0" u="none" strike="noStrike" kern="1200" cap="none" spc="0" normalizeH="0" baseline="0" noProof="0" dirty="0">
                <a:ln>
                  <a:noFill/>
                </a:ln>
                <a:solidFill>
                  <a:prstClr val="black"/>
                </a:solidFill>
                <a:effectLst/>
                <a:uLnTx/>
                <a:uFillTx/>
                <a:latin typeface="Cambria" panose="02040503050406030204"/>
                <a:ea typeface="+mn-ea"/>
                <a:cs typeface="+mn-cs"/>
              </a:rPr>
              <a:t> students to get what they need; we shouldn’t single out anyone. Let’s not make people feel bad about their work, I am sure they mean well. </a:t>
            </a:r>
            <a:endParaRPr kumimoji="0" lang="en-US" sz="2400" b="1" i="0" u="none" strike="noStrike" kern="1200" cap="none" spc="0" normalizeH="0" baseline="0" noProof="0" dirty="0">
              <a:ln>
                <a:noFill/>
              </a:ln>
              <a:solidFill>
                <a:prstClr val="black"/>
              </a:solidFill>
              <a:effectLst/>
              <a:uLnTx/>
              <a:uFillTx/>
              <a:latin typeface="Cambria" panose="02040503050406030204"/>
              <a:ea typeface="+mn-ea"/>
              <a:cs typeface="+mn-cs"/>
            </a:endParaRPr>
          </a:p>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mbria" panose="02040503050406030204"/>
                <a:ea typeface="+mn-ea"/>
                <a:cs typeface="+mn-cs"/>
              </a:rPr>
              <a:t>Fairness: </a:t>
            </a:r>
            <a:r>
              <a:rPr kumimoji="0" lang="en-US" sz="2400" b="0" i="0" u="none" strike="noStrike" kern="1200" cap="none" spc="0" normalizeH="0" baseline="0" noProof="0" dirty="0">
                <a:ln>
                  <a:noFill/>
                </a:ln>
                <a:solidFill>
                  <a:prstClr val="black"/>
                </a:solidFill>
                <a:effectLst/>
                <a:uLnTx/>
                <a:uFillTx/>
                <a:latin typeface="Cambria" panose="02040503050406030204"/>
                <a:ea typeface="+mn-ea"/>
                <a:cs typeface="+mn-cs"/>
              </a:rPr>
              <a:t>Things need to be </a:t>
            </a:r>
            <a:r>
              <a:rPr kumimoji="0" lang="en-US" sz="2400" b="0" i="1" u="none" strike="noStrike" kern="1200" cap="none" spc="0" normalizeH="0" baseline="0" noProof="0" dirty="0">
                <a:ln>
                  <a:noFill/>
                </a:ln>
                <a:solidFill>
                  <a:prstClr val="black"/>
                </a:solidFill>
                <a:effectLst/>
                <a:uLnTx/>
                <a:uFillTx/>
                <a:latin typeface="Cambria" panose="02040503050406030204"/>
                <a:ea typeface="+mn-ea"/>
                <a:cs typeface="+mn-cs"/>
              </a:rPr>
              <a:t>equal</a:t>
            </a:r>
            <a:r>
              <a:rPr kumimoji="0" lang="en-US" sz="2400" b="0" i="0" u="none" strike="noStrike" kern="1200" cap="none" spc="0" normalizeH="0" baseline="0" noProof="0" dirty="0">
                <a:ln>
                  <a:noFill/>
                </a:ln>
                <a:solidFill>
                  <a:prstClr val="black"/>
                </a:solidFill>
                <a:effectLst/>
                <a:uLnTx/>
                <a:uFillTx/>
                <a:latin typeface="Cambria" panose="02040503050406030204"/>
                <a:ea typeface="+mn-ea"/>
                <a:cs typeface="+mn-cs"/>
              </a:rPr>
              <a:t>. We can’t give special treatment to some students. Hard work and follow the rules and students will be fine. It’s not fair to give special treatment to some students or families.</a:t>
            </a:r>
          </a:p>
          <a:p>
            <a:pPr marL="0" indent="0">
              <a:buNone/>
            </a:pPr>
            <a:endParaRPr lang="en-US" sz="1400" b="1" dirty="0"/>
          </a:p>
        </p:txBody>
      </p:sp>
    </p:spTree>
    <p:extLst>
      <p:ext uri="{BB962C8B-B14F-4D97-AF65-F5344CB8AC3E}">
        <p14:creationId xmlns:p14="http://schemas.microsoft.com/office/powerpoint/2010/main" val="3395711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A7B53-FD0E-450D-88E2-318B7F286C30}"/>
              </a:ext>
            </a:extLst>
          </p:cNvPr>
          <p:cNvSpPr>
            <a:spLocks noGrp="1"/>
          </p:cNvSpPr>
          <p:nvPr>
            <p:ph type="title"/>
          </p:nvPr>
        </p:nvSpPr>
        <p:spPr/>
        <p:txBody>
          <a:bodyPr/>
          <a:lstStyle/>
          <a:p>
            <a:r>
              <a:rPr lang="en-US" dirty="0"/>
              <a:t>SCARF Model</a:t>
            </a:r>
          </a:p>
        </p:txBody>
      </p:sp>
      <p:sp>
        <p:nvSpPr>
          <p:cNvPr id="3" name="Content Placeholder 2">
            <a:extLst>
              <a:ext uri="{FF2B5EF4-FFF2-40B4-BE49-F238E27FC236}">
                <a16:creationId xmlns:a16="http://schemas.microsoft.com/office/drawing/2014/main" id="{06DBFC35-5C81-44D8-8E0A-B4297D860214}"/>
              </a:ext>
            </a:extLst>
          </p:cNvPr>
          <p:cNvSpPr>
            <a:spLocks noGrp="1"/>
          </p:cNvSpPr>
          <p:nvPr>
            <p:ph idx="1"/>
          </p:nvPr>
        </p:nvSpPr>
        <p:spPr/>
        <p:txBody>
          <a:bodyPr/>
          <a:lstStyle/>
          <a:p>
            <a:r>
              <a:rPr lang="en-US" dirty="0"/>
              <a:t>Which domains of threat or reward are most prevalent for you? </a:t>
            </a:r>
          </a:p>
          <a:p>
            <a:r>
              <a:rPr lang="en-US" dirty="0"/>
              <a:t>Which domains of threat are you best at acknowledging and attending to? </a:t>
            </a:r>
          </a:p>
          <a:p>
            <a:r>
              <a:rPr lang="en-US" dirty="0"/>
              <a:t>Which are hardest for you to acknowledge or attend to? </a:t>
            </a:r>
          </a:p>
        </p:txBody>
      </p:sp>
      <p:pic>
        <p:nvPicPr>
          <p:cNvPr id="5" name="Picture 4">
            <a:extLst>
              <a:ext uri="{FF2B5EF4-FFF2-40B4-BE49-F238E27FC236}">
                <a16:creationId xmlns:a16="http://schemas.microsoft.com/office/drawing/2014/main" id="{FCE9D910-0331-4CAE-9DAF-A8C4CFFCCC56}"/>
              </a:ext>
            </a:extLst>
          </p:cNvPr>
          <p:cNvPicPr>
            <a:picLocks noChangeAspect="1"/>
          </p:cNvPicPr>
          <p:nvPr/>
        </p:nvPicPr>
        <p:blipFill>
          <a:blip r:embed="rId2"/>
          <a:stretch>
            <a:fillRect/>
          </a:stretch>
        </p:blipFill>
        <p:spPr>
          <a:xfrm>
            <a:off x="8644158" y="2455101"/>
            <a:ext cx="3004503" cy="2913355"/>
          </a:xfrm>
          <a:prstGeom prst="rect">
            <a:avLst/>
          </a:prstGeom>
        </p:spPr>
      </p:pic>
    </p:spTree>
    <p:extLst>
      <p:ext uri="{BB962C8B-B14F-4D97-AF65-F5344CB8AC3E}">
        <p14:creationId xmlns:p14="http://schemas.microsoft.com/office/powerpoint/2010/main" val="3972444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171A9-AF47-4E46-9E24-7BD50845828E}"/>
              </a:ext>
            </a:extLst>
          </p:cNvPr>
          <p:cNvSpPr>
            <a:spLocks noGrp="1"/>
          </p:cNvSpPr>
          <p:nvPr>
            <p:ph type="title"/>
          </p:nvPr>
        </p:nvSpPr>
        <p:spPr/>
        <p:txBody>
          <a:bodyPr>
            <a:normAutofit fontScale="90000"/>
          </a:bodyPr>
          <a:lstStyle/>
          <a:p>
            <a:r>
              <a:rPr lang="en-US" dirty="0"/>
              <a:t>The Thinker: “Where’s the Data?”</a:t>
            </a:r>
            <a:br>
              <a:rPr lang="en-US" dirty="0"/>
            </a:br>
            <a:endParaRPr lang="en-US" dirty="0"/>
          </a:p>
        </p:txBody>
      </p:sp>
      <p:sp>
        <p:nvSpPr>
          <p:cNvPr id="3" name="Content Placeholder 2">
            <a:extLst>
              <a:ext uri="{FF2B5EF4-FFF2-40B4-BE49-F238E27FC236}">
                <a16:creationId xmlns:a16="http://schemas.microsoft.com/office/drawing/2014/main" id="{5CE7C04C-0F39-4B27-86C9-6D32EAA9885E}"/>
              </a:ext>
            </a:extLst>
          </p:cNvPr>
          <p:cNvSpPr>
            <a:spLocks noGrp="1"/>
          </p:cNvSpPr>
          <p:nvPr>
            <p:ph idx="1"/>
          </p:nvPr>
        </p:nvSpPr>
        <p:spPr/>
        <p:txBody>
          <a:bodyPr>
            <a:normAutofit fontScale="85000" lnSpcReduction="20000"/>
          </a:bodyPr>
          <a:lstStyle/>
          <a:p>
            <a:pPr marL="0" indent="0">
              <a:buNone/>
            </a:pPr>
            <a:r>
              <a:rPr lang="en-US" dirty="0"/>
              <a:t>Resistance from the Thinker comes in a variety of ways, all with the same foundational formula: a request for “proof” and the data to back it up. One way resistance may come from the Thinker is in the form of skepticism– What does the data show? What are your sources? Are they reputable? Another form of resistance in which the Thinker may engage is “Devil’s Advocate” behavior; they will likely tell you that they enjoy academic discussions in the form of debate or banter and may cloak their disbelief or disagreement in “playing a role” “for argument’s sake.” They may even state that they are on board with equity work, but are looking for data to convince others who are struggling to see its importance.</a:t>
            </a:r>
          </a:p>
        </p:txBody>
      </p:sp>
    </p:spTree>
    <p:extLst>
      <p:ext uri="{BB962C8B-B14F-4D97-AF65-F5344CB8AC3E}">
        <p14:creationId xmlns:p14="http://schemas.microsoft.com/office/powerpoint/2010/main" val="828679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4D71D-4310-4C72-8205-30312BC9B36E}"/>
              </a:ext>
            </a:extLst>
          </p:cNvPr>
          <p:cNvSpPr>
            <a:spLocks noGrp="1"/>
          </p:cNvSpPr>
          <p:nvPr>
            <p:ph type="title"/>
          </p:nvPr>
        </p:nvSpPr>
        <p:spPr/>
        <p:txBody>
          <a:bodyPr/>
          <a:lstStyle/>
          <a:p>
            <a:r>
              <a:rPr lang="en-US" dirty="0"/>
              <a:t>The Thinker: Facilitation Strategies</a:t>
            </a:r>
          </a:p>
        </p:txBody>
      </p:sp>
      <p:sp>
        <p:nvSpPr>
          <p:cNvPr id="3" name="Content Placeholder 2">
            <a:extLst>
              <a:ext uri="{FF2B5EF4-FFF2-40B4-BE49-F238E27FC236}">
                <a16:creationId xmlns:a16="http://schemas.microsoft.com/office/drawing/2014/main" id="{C84828C1-0C3F-450E-851D-87C2B34568CD}"/>
              </a:ext>
            </a:extLst>
          </p:cNvPr>
          <p:cNvSpPr>
            <a:spLocks noGrp="1"/>
          </p:cNvSpPr>
          <p:nvPr>
            <p:ph idx="1"/>
          </p:nvPr>
        </p:nvSpPr>
        <p:spPr>
          <a:xfrm>
            <a:off x="350729" y="2455101"/>
            <a:ext cx="10410035" cy="4221272"/>
          </a:xfrm>
        </p:spPr>
        <p:txBody>
          <a:bodyPr>
            <a:normAutofit fontScale="85000" lnSpcReduction="10000"/>
          </a:bodyPr>
          <a:lstStyle/>
          <a:p>
            <a:pPr algn="l">
              <a:buFont typeface="Arial" panose="020B0604020202020204" pitchFamily="34" charset="0"/>
              <a:buChar char="•"/>
            </a:pPr>
            <a:r>
              <a:rPr lang="en-US" b="0" i="0" dirty="0">
                <a:solidFill>
                  <a:srgbClr val="333333"/>
                </a:solidFill>
                <a:effectLst/>
                <a:latin typeface="Lato"/>
              </a:rPr>
              <a:t>As the facilitator, have a few data points or research citations prepared. Knowing you are likely to encounter a Thinker, these few points will help to keep them engaged if their questions are genuine. It also validates your role as facilitator.</a:t>
            </a:r>
          </a:p>
          <a:p>
            <a:pPr algn="l">
              <a:buFont typeface="Arial" panose="020B0604020202020204" pitchFamily="34" charset="0"/>
              <a:buChar char="•"/>
            </a:pPr>
            <a:r>
              <a:rPr lang="en-US" b="0" i="0" dirty="0">
                <a:solidFill>
                  <a:srgbClr val="333333"/>
                </a:solidFill>
                <a:effectLst/>
                <a:latin typeface="Lato"/>
              </a:rPr>
              <a:t>If the Thinker persists after you have given basic data to support your purpose, it is time to shift focus and move on. Share with the Thinker and the rest of the group that data rarely convinces people who are determined </a:t>
            </a:r>
            <a:r>
              <a:rPr lang="en-US" b="0" i="1" dirty="0">
                <a:solidFill>
                  <a:srgbClr val="333333"/>
                </a:solidFill>
                <a:effectLst/>
                <a:latin typeface="Lato"/>
              </a:rPr>
              <a:t>not to be convinced. </a:t>
            </a:r>
            <a:r>
              <a:rPr lang="en-US" b="0" i="0" dirty="0">
                <a:solidFill>
                  <a:srgbClr val="333333"/>
                </a:solidFill>
                <a:effectLst/>
                <a:latin typeface="Lato"/>
              </a:rPr>
              <a:t>In fact, if data </a:t>
            </a:r>
            <a:r>
              <a:rPr lang="en-US" b="0" i="1" dirty="0">
                <a:solidFill>
                  <a:srgbClr val="333333"/>
                </a:solidFill>
                <a:effectLst/>
                <a:latin typeface="Lato"/>
              </a:rPr>
              <a:t>could</a:t>
            </a:r>
            <a:r>
              <a:rPr lang="en-US" b="0" i="0" dirty="0">
                <a:solidFill>
                  <a:srgbClr val="333333"/>
                </a:solidFill>
                <a:effectLst/>
                <a:latin typeface="Lato"/>
              </a:rPr>
              <a:t> convince people that equity was important, we would not have a need for equity facilitators in the first place. The data has been there for generations; needing “more” of it is a lack of willingness to accept the narrative in the numbers.</a:t>
            </a:r>
          </a:p>
          <a:p>
            <a:endParaRPr lang="en-US" dirty="0"/>
          </a:p>
        </p:txBody>
      </p:sp>
    </p:spTree>
    <p:extLst>
      <p:ext uri="{BB962C8B-B14F-4D97-AF65-F5344CB8AC3E}">
        <p14:creationId xmlns:p14="http://schemas.microsoft.com/office/powerpoint/2010/main" val="1963755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AB6CA-392E-C84C-8B4A-B233271B03C0}"/>
              </a:ext>
            </a:extLst>
          </p:cNvPr>
          <p:cNvSpPr>
            <a:spLocks noGrp="1"/>
          </p:cNvSpPr>
          <p:nvPr>
            <p:ph type="title"/>
          </p:nvPr>
        </p:nvSpPr>
        <p:spPr>
          <a:xfrm>
            <a:off x="481914" y="452718"/>
            <a:ext cx="9774194" cy="1400530"/>
          </a:xfrm>
        </p:spPr>
        <p:txBody>
          <a:bodyPr anchor="ctr">
            <a:normAutofit/>
          </a:bodyPr>
          <a:lstStyle/>
          <a:p>
            <a:r>
              <a:rPr lang="en-US" b="1" dirty="0">
                <a:solidFill>
                  <a:srgbClr val="FFFFFF"/>
                </a:solidFill>
                <a:latin typeface="Cambria" panose="02040503050406030204" pitchFamily="18" charset="0"/>
              </a:rPr>
              <a:t>A Few Notes</a:t>
            </a:r>
          </a:p>
        </p:txBody>
      </p:sp>
      <p:sp>
        <p:nvSpPr>
          <p:cNvPr id="3" name="Content Placeholder 2">
            <a:extLst>
              <a:ext uri="{FF2B5EF4-FFF2-40B4-BE49-F238E27FC236}">
                <a16:creationId xmlns:a16="http://schemas.microsoft.com/office/drawing/2014/main" id="{9759001C-96DD-D34D-B099-4FD5500E3279}"/>
              </a:ext>
            </a:extLst>
          </p:cNvPr>
          <p:cNvSpPr>
            <a:spLocks noGrp="1"/>
          </p:cNvSpPr>
          <p:nvPr>
            <p:ph idx="1"/>
          </p:nvPr>
        </p:nvSpPr>
        <p:spPr>
          <a:xfrm>
            <a:off x="480934" y="1853248"/>
            <a:ext cx="10447261" cy="4552034"/>
          </a:xfrm>
          <a:noFill/>
        </p:spPr>
        <p:txBody>
          <a:bodyPr>
            <a:normAutofit fontScale="92500" lnSpcReduction="20000"/>
          </a:bodyPr>
          <a:lstStyle/>
          <a:p>
            <a:pPr marL="0" indent="0">
              <a:buClr>
                <a:srgbClr val="C00000"/>
              </a:buClr>
              <a:buNone/>
            </a:pPr>
            <a:endParaRPr lang="en-US" altLang="ja-JP" sz="3200" dirty="0">
              <a:latin typeface="Cambria" panose="02040503050406030204" pitchFamily="18" charset="0"/>
              <a:cs typeface="Arial" charset="0"/>
            </a:endParaRPr>
          </a:p>
          <a:p>
            <a:pPr>
              <a:buClr>
                <a:srgbClr val="C00000"/>
              </a:buClr>
            </a:pPr>
            <a:r>
              <a:rPr lang="en-US" altLang="ja-JP" sz="3200" dirty="0">
                <a:latin typeface="Cambria" panose="02040503050406030204" pitchFamily="18" charset="0"/>
                <a:cs typeface="Arial" charset="0"/>
              </a:rPr>
              <a:t>4-6:30 ET, with 15-minute break</a:t>
            </a:r>
          </a:p>
          <a:p>
            <a:pPr>
              <a:buClr>
                <a:srgbClr val="C00000"/>
              </a:buClr>
            </a:pPr>
            <a:r>
              <a:rPr lang="en-US" altLang="ja-JP" sz="3200" dirty="0">
                <a:latin typeface="Cambria" panose="02040503050406030204" pitchFamily="18" charset="0"/>
                <a:cs typeface="Arial" charset="0"/>
              </a:rPr>
              <a:t>Yes, we are recording</a:t>
            </a:r>
          </a:p>
          <a:p>
            <a:pPr>
              <a:buClr>
                <a:srgbClr val="C00000"/>
              </a:buClr>
            </a:pPr>
            <a:r>
              <a:rPr lang="en-US" altLang="ja-JP" dirty="0">
                <a:latin typeface="Cambria" panose="02040503050406030204" pitchFamily="18" charset="0"/>
                <a:cs typeface="Arial" charset="0"/>
              </a:rPr>
              <a:t>Our work is mostly with schools, universities, and non-profits; we’ll provide examples from different contexts</a:t>
            </a:r>
          </a:p>
          <a:p>
            <a:pPr>
              <a:buClr>
                <a:srgbClr val="C00000"/>
              </a:buClr>
            </a:pPr>
            <a:r>
              <a:rPr lang="en-US" altLang="ja-JP" sz="3200" dirty="0">
                <a:latin typeface="Cambria" panose="02040503050406030204" pitchFamily="18" charset="0"/>
                <a:cs typeface="Arial" charset="0"/>
              </a:rPr>
              <a:t>We will be using our reflection log (3-minute reflection time between ideas)</a:t>
            </a:r>
          </a:p>
          <a:p>
            <a:pPr>
              <a:buClr>
                <a:srgbClr val="C00000"/>
              </a:buClr>
            </a:pPr>
            <a:r>
              <a:rPr lang="en-US" altLang="ja-JP" sz="3200" dirty="0">
                <a:latin typeface="Cambria" panose="02040503050406030204" pitchFamily="18" charset="0"/>
                <a:cs typeface="Arial" charset="0"/>
                <a:hlinkClick r:id="rId2"/>
              </a:rPr>
              <a:t>https://www.equityliteracy.org/toolbox</a:t>
            </a:r>
            <a:endParaRPr lang="en-US" altLang="ja-JP" sz="3200" dirty="0">
              <a:latin typeface="Cambria" panose="02040503050406030204" pitchFamily="18" charset="0"/>
              <a:cs typeface="Arial" charset="0"/>
            </a:endParaRPr>
          </a:p>
          <a:p>
            <a:pPr>
              <a:buClr>
                <a:srgbClr val="C00000"/>
              </a:buClr>
            </a:pPr>
            <a:r>
              <a:rPr lang="en-US" altLang="ja-JP" sz="3200" dirty="0">
                <a:latin typeface="Cambria" panose="02040503050406030204" pitchFamily="18" charset="0"/>
                <a:cs typeface="Arial" charset="0"/>
              </a:rPr>
              <a:t>Please share your thoughts and questions in the chat!</a:t>
            </a:r>
          </a:p>
          <a:p>
            <a:pPr>
              <a:buClr>
                <a:srgbClr val="C00000"/>
              </a:buClr>
            </a:pPr>
            <a:r>
              <a:rPr lang="en-US" altLang="ja-JP" dirty="0">
                <a:latin typeface="Cambria" panose="02040503050406030204" pitchFamily="18" charset="0"/>
                <a:cs typeface="Arial" charset="0"/>
              </a:rPr>
              <a:t>Use the Q/A for questions you want seen by the panelists</a:t>
            </a:r>
            <a:endParaRPr lang="en-US" altLang="ja-JP" sz="3200" dirty="0">
              <a:latin typeface="Cambria" panose="02040503050406030204" pitchFamily="18" charset="0"/>
              <a:cs typeface="Arial" charset="0"/>
            </a:endParaRPr>
          </a:p>
          <a:p>
            <a:pPr>
              <a:buClr>
                <a:srgbClr val="C00000"/>
              </a:buClr>
            </a:pPr>
            <a:endParaRPr lang="en-US" altLang="ja-JP" sz="3200" dirty="0">
              <a:latin typeface="Cambria" panose="02040503050406030204" pitchFamily="18" charset="0"/>
              <a:cs typeface="Arial" charset="0"/>
            </a:endParaRPr>
          </a:p>
          <a:p>
            <a:pPr>
              <a:buClr>
                <a:srgbClr val="C00000"/>
              </a:buClr>
            </a:pPr>
            <a:endParaRPr lang="en-US" altLang="ja-JP" sz="3200" dirty="0">
              <a:latin typeface="Cambria" panose="02040503050406030204" pitchFamily="18" charset="0"/>
              <a:cs typeface="Arial" charset="0"/>
            </a:endParaRPr>
          </a:p>
          <a:p>
            <a:pPr marL="0" indent="0">
              <a:buClr>
                <a:srgbClr val="C00000"/>
              </a:buClr>
              <a:buNone/>
            </a:pPr>
            <a:endParaRPr lang="en-US" altLang="ja-JP" dirty="0">
              <a:latin typeface="Cambria" panose="02040503050406030204" pitchFamily="18" charset="0"/>
              <a:cs typeface="Arial" charset="0"/>
            </a:endParaRPr>
          </a:p>
          <a:p>
            <a:pPr marL="0" indent="0">
              <a:buClr>
                <a:srgbClr val="C00000"/>
              </a:buClr>
              <a:buNone/>
            </a:pPr>
            <a:endParaRPr lang="en-US" altLang="ja-JP" sz="3200" dirty="0">
              <a:latin typeface="Cambria" panose="02040503050406030204" pitchFamily="18" charset="0"/>
              <a:cs typeface="Arial" charset="0"/>
            </a:endParaRPr>
          </a:p>
        </p:txBody>
      </p:sp>
    </p:spTree>
    <p:extLst>
      <p:ext uri="{BB962C8B-B14F-4D97-AF65-F5344CB8AC3E}">
        <p14:creationId xmlns:p14="http://schemas.microsoft.com/office/powerpoint/2010/main" val="39631749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36271-AB66-48C6-B187-D7570DFA3E4F}"/>
              </a:ext>
            </a:extLst>
          </p:cNvPr>
          <p:cNvSpPr>
            <a:spLocks noGrp="1"/>
          </p:cNvSpPr>
          <p:nvPr>
            <p:ph type="title"/>
          </p:nvPr>
        </p:nvSpPr>
        <p:spPr/>
        <p:txBody>
          <a:bodyPr/>
          <a:lstStyle/>
          <a:p>
            <a:r>
              <a:rPr lang="en-US" dirty="0"/>
              <a:t>The Doer: “Give me Strategies!”</a:t>
            </a:r>
            <a:br>
              <a:rPr lang="en-US" dirty="0"/>
            </a:br>
            <a:endParaRPr lang="en-US" dirty="0"/>
          </a:p>
        </p:txBody>
      </p:sp>
      <p:sp>
        <p:nvSpPr>
          <p:cNvPr id="3" name="Content Placeholder 2">
            <a:extLst>
              <a:ext uri="{FF2B5EF4-FFF2-40B4-BE49-F238E27FC236}">
                <a16:creationId xmlns:a16="http://schemas.microsoft.com/office/drawing/2014/main" id="{4CF2C648-D6B6-4538-8FFC-244CDBC79E4C}"/>
              </a:ext>
            </a:extLst>
          </p:cNvPr>
          <p:cNvSpPr>
            <a:spLocks noGrp="1"/>
          </p:cNvSpPr>
          <p:nvPr>
            <p:ph idx="1"/>
          </p:nvPr>
        </p:nvSpPr>
        <p:spPr/>
        <p:txBody>
          <a:bodyPr>
            <a:normAutofit/>
          </a:bodyPr>
          <a:lstStyle/>
          <a:p>
            <a:pPr marL="0" indent="0">
              <a:buNone/>
            </a:pPr>
            <a:r>
              <a:rPr lang="en-US" dirty="0"/>
              <a:t>The resistance from this person (or group) is all about “give me/us strategies.” Finding the solution to the problem is more important than examining the problem or finding its root cause. The Doer believes it is a waste of time to process through feelings and perspectives because they cannot be implemented as strategies in the classroom tomorrow; all discussion must have practical ends.</a:t>
            </a:r>
          </a:p>
        </p:txBody>
      </p:sp>
    </p:spTree>
    <p:extLst>
      <p:ext uri="{BB962C8B-B14F-4D97-AF65-F5344CB8AC3E}">
        <p14:creationId xmlns:p14="http://schemas.microsoft.com/office/powerpoint/2010/main" val="21054141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23EBA-77FB-4E07-A967-0F9ED68DCEA8}"/>
              </a:ext>
            </a:extLst>
          </p:cNvPr>
          <p:cNvSpPr>
            <a:spLocks noGrp="1"/>
          </p:cNvSpPr>
          <p:nvPr>
            <p:ph type="title"/>
          </p:nvPr>
        </p:nvSpPr>
        <p:spPr/>
        <p:txBody>
          <a:bodyPr/>
          <a:lstStyle/>
          <a:p>
            <a:r>
              <a:rPr lang="en-US" dirty="0"/>
              <a:t>The Doer: Facilitation Strategies</a:t>
            </a:r>
          </a:p>
        </p:txBody>
      </p:sp>
      <p:sp>
        <p:nvSpPr>
          <p:cNvPr id="3" name="Content Placeholder 2">
            <a:extLst>
              <a:ext uri="{FF2B5EF4-FFF2-40B4-BE49-F238E27FC236}">
                <a16:creationId xmlns:a16="http://schemas.microsoft.com/office/drawing/2014/main" id="{59E7FF32-0887-4C0F-B1E3-5E492C835C1E}"/>
              </a:ext>
            </a:extLst>
          </p:cNvPr>
          <p:cNvSpPr>
            <a:spLocks noGrp="1"/>
          </p:cNvSpPr>
          <p:nvPr>
            <p:ph idx="1"/>
          </p:nvPr>
        </p:nvSpPr>
        <p:spPr>
          <a:xfrm>
            <a:off x="350729" y="2455101"/>
            <a:ext cx="11125653" cy="4221272"/>
          </a:xfrm>
        </p:spPr>
        <p:txBody>
          <a:bodyPr>
            <a:normAutofit fontScale="70000" lnSpcReduction="20000"/>
          </a:bodyPr>
          <a:lstStyle/>
          <a:p>
            <a:endParaRPr lang="en-US" dirty="0"/>
          </a:p>
          <a:p>
            <a:r>
              <a:rPr lang="en-US" dirty="0"/>
              <a:t>Reframe the Doer’s mindset by explaining that mindsets, values and ideologies have to be foundationally sound in order to implement strategies. This is because:</a:t>
            </a:r>
          </a:p>
          <a:p>
            <a:r>
              <a:rPr lang="en-US" dirty="0"/>
              <a:t>Without an equity mindset or ideology it is very easy to fall back into previous inequitable habits of practice (especially when one encounters even minor setbacks to the strategy or barriers in practice)</a:t>
            </a:r>
          </a:p>
          <a:p>
            <a:r>
              <a:rPr lang="en-US" dirty="0"/>
              <a:t>Mindset, ideology and deep values are adaptive to ever-changing circumstances and the uniqueness of the people with whom we connect.</a:t>
            </a:r>
          </a:p>
          <a:p>
            <a:r>
              <a:rPr lang="en-US" dirty="0"/>
              <a:t>Conversely, strategies have the assumption that “one size fits all,” which isn’t true; strategies will have a disparate impact on different people. Assuming that strategies will work regardless of the situation or people assumes that the target group (for the equity strategy) is a monolith. That often perpetuates the inequities.</a:t>
            </a:r>
          </a:p>
        </p:txBody>
      </p:sp>
    </p:spTree>
    <p:extLst>
      <p:ext uri="{BB962C8B-B14F-4D97-AF65-F5344CB8AC3E}">
        <p14:creationId xmlns:p14="http://schemas.microsoft.com/office/powerpoint/2010/main" val="1521307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5CB98-B0AA-4666-87AC-CAAE0C86A1C3}"/>
              </a:ext>
            </a:extLst>
          </p:cNvPr>
          <p:cNvSpPr>
            <a:spLocks noGrp="1"/>
          </p:cNvSpPr>
          <p:nvPr>
            <p:ph type="title"/>
          </p:nvPr>
        </p:nvSpPr>
        <p:spPr/>
        <p:txBody>
          <a:bodyPr>
            <a:normAutofit fontScale="90000"/>
          </a:bodyPr>
          <a:lstStyle/>
          <a:p>
            <a:r>
              <a:rPr lang="en-US" dirty="0">
                <a:latin typeface="Montserrat"/>
              </a:rPr>
              <a:t>The Believer: “I’ve Done this Before.” …I’m more woke than you…</a:t>
            </a:r>
            <a:br>
              <a:rPr lang="en-US" b="0" dirty="0">
                <a:latin typeface="Montserrat"/>
              </a:rPr>
            </a:br>
            <a:endParaRPr lang="en-US" dirty="0"/>
          </a:p>
        </p:txBody>
      </p:sp>
      <p:sp>
        <p:nvSpPr>
          <p:cNvPr id="3" name="Content Placeholder 2">
            <a:extLst>
              <a:ext uri="{FF2B5EF4-FFF2-40B4-BE49-F238E27FC236}">
                <a16:creationId xmlns:a16="http://schemas.microsoft.com/office/drawing/2014/main" id="{986C4C45-F7B8-44F9-96AD-6CC25B8BAD95}"/>
              </a:ext>
            </a:extLst>
          </p:cNvPr>
          <p:cNvSpPr>
            <a:spLocks noGrp="1"/>
          </p:cNvSpPr>
          <p:nvPr>
            <p:ph idx="1"/>
          </p:nvPr>
        </p:nvSpPr>
        <p:spPr/>
        <p:txBody>
          <a:bodyPr>
            <a:normAutofit fontScale="85000" lnSpcReduction="20000"/>
          </a:bodyPr>
          <a:lstStyle/>
          <a:p>
            <a:pPr algn="l"/>
            <a:r>
              <a:rPr lang="en-US" b="0" i="0" dirty="0">
                <a:solidFill>
                  <a:srgbClr val="333333"/>
                </a:solidFill>
                <a:effectLst/>
                <a:latin typeface="Lato"/>
              </a:rPr>
              <a:t>Resistance from the Believer can be especially challenging because they are already “on board” with equity work. It will likely come in the form of frustration with colleagues who “don’t get it” and the perceived slow pace with which the work is being done. They may complain that they have “done this before,” engage in name- and text-dropping, or monopolize small- and large-group sharing time. The Believer can be especially dogmatic. And those of us who facilitate equity PD (especially white people or other privileged identities) </a:t>
            </a:r>
            <a:r>
              <a:rPr lang="en-US" b="0" i="1" dirty="0">
                <a:solidFill>
                  <a:srgbClr val="333333"/>
                </a:solidFill>
                <a:effectLst/>
                <a:latin typeface="Lato"/>
              </a:rPr>
              <a:t>often become</a:t>
            </a:r>
            <a:r>
              <a:rPr lang="en-US" b="0" i="0" dirty="0">
                <a:solidFill>
                  <a:srgbClr val="333333"/>
                </a:solidFill>
                <a:effectLst/>
                <a:latin typeface="Lato"/>
              </a:rPr>
              <a:t> the Believer when participating in another facilitator’s equity session.</a:t>
            </a:r>
          </a:p>
          <a:p>
            <a:endParaRPr lang="en-US" dirty="0"/>
          </a:p>
        </p:txBody>
      </p:sp>
    </p:spTree>
    <p:extLst>
      <p:ext uri="{BB962C8B-B14F-4D97-AF65-F5344CB8AC3E}">
        <p14:creationId xmlns:p14="http://schemas.microsoft.com/office/powerpoint/2010/main" val="10068202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A4499-9624-409E-AC4B-77A6421FDB2C}"/>
              </a:ext>
            </a:extLst>
          </p:cNvPr>
          <p:cNvSpPr>
            <a:spLocks noGrp="1"/>
          </p:cNvSpPr>
          <p:nvPr>
            <p:ph type="title"/>
          </p:nvPr>
        </p:nvSpPr>
        <p:spPr/>
        <p:txBody>
          <a:bodyPr/>
          <a:lstStyle/>
          <a:p>
            <a:r>
              <a:rPr lang="en-US" dirty="0"/>
              <a:t>The Believer: Facilitation Strategies</a:t>
            </a:r>
          </a:p>
        </p:txBody>
      </p:sp>
      <p:sp>
        <p:nvSpPr>
          <p:cNvPr id="3" name="Content Placeholder 2">
            <a:extLst>
              <a:ext uri="{FF2B5EF4-FFF2-40B4-BE49-F238E27FC236}">
                <a16:creationId xmlns:a16="http://schemas.microsoft.com/office/drawing/2014/main" id="{FA196F9E-8FDE-4935-9D5B-54950B74FA1C}"/>
              </a:ext>
            </a:extLst>
          </p:cNvPr>
          <p:cNvSpPr>
            <a:spLocks noGrp="1"/>
          </p:cNvSpPr>
          <p:nvPr>
            <p:ph idx="1"/>
          </p:nvPr>
        </p:nvSpPr>
        <p:spPr>
          <a:xfrm>
            <a:off x="350729" y="2455101"/>
            <a:ext cx="10993132" cy="4221272"/>
          </a:xfrm>
        </p:spPr>
        <p:txBody>
          <a:bodyPr>
            <a:normAutofit fontScale="85000" lnSpcReduction="20000"/>
          </a:bodyPr>
          <a:lstStyle/>
          <a:p>
            <a:pPr algn="l">
              <a:buFont typeface="Arial" panose="020B0604020202020204" pitchFamily="34" charset="0"/>
              <a:buChar char="•"/>
            </a:pPr>
            <a:r>
              <a:rPr lang="en-US" b="0" i="0" dirty="0">
                <a:solidFill>
                  <a:srgbClr val="333333"/>
                </a:solidFill>
                <a:effectLst/>
                <a:latin typeface="Lato"/>
              </a:rPr>
              <a:t>Publicly affirm their belief in equity, then ask how we can effectively and collectively move people towards a shared goal of equity. This is important reframing to help them envision building coalitions instead of identifying the “in group” and “out group” participants (thereby dividing the room and stalling progress for some) and to disrupt any righteous savior identity.</a:t>
            </a:r>
          </a:p>
          <a:p>
            <a:pPr algn="l">
              <a:buFont typeface="Arial" panose="020B0604020202020204" pitchFamily="34" charset="0"/>
              <a:buChar char="•"/>
            </a:pPr>
            <a:r>
              <a:rPr lang="en-US" b="0" i="0" dirty="0">
                <a:solidFill>
                  <a:srgbClr val="333333"/>
                </a:solidFill>
                <a:effectLst/>
                <a:latin typeface="Lato"/>
              </a:rPr>
              <a:t>Make this person your “helper” in the space by asking them to encourage effective, productive equity work.</a:t>
            </a:r>
          </a:p>
          <a:p>
            <a:pPr algn="l">
              <a:buFont typeface="Arial" panose="020B0604020202020204" pitchFamily="34" charset="0"/>
              <a:buChar char="•"/>
            </a:pPr>
            <a:r>
              <a:rPr lang="en-US" b="0" i="0" dirty="0">
                <a:solidFill>
                  <a:srgbClr val="333333"/>
                </a:solidFill>
                <a:effectLst/>
                <a:latin typeface="Lato"/>
              </a:rPr>
              <a:t>If this person aligns with privilege, remind them they need to recognize how they may be marginalizing other people in the room. This is especially true when they believe they can explain the -isms being discussed (ex: mansplaining); encourage them to be listeners and learners instead.</a:t>
            </a:r>
          </a:p>
        </p:txBody>
      </p:sp>
    </p:spTree>
    <p:extLst>
      <p:ext uri="{BB962C8B-B14F-4D97-AF65-F5344CB8AC3E}">
        <p14:creationId xmlns:p14="http://schemas.microsoft.com/office/powerpoint/2010/main" val="42792669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C51D4-00E8-4280-AB0D-BD8E284D3552}"/>
              </a:ext>
            </a:extLst>
          </p:cNvPr>
          <p:cNvSpPr>
            <a:spLocks noGrp="1"/>
          </p:cNvSpPr>
          <p:nvPr>
            <p:ph type="title"/>
          </p:nvPr>
        </p:nvSpPr>
        <p:spPr/>
        <p:txBody>
          <a:bodyPr/>
          <a:lstStyle/>
          <a:p>
            <a:r>
              <a:rPr lang="en-US" dirty="0">
                <a:latin typeface="Montserrat"/>
              </a:rPr>
              <a:t>The Fairness-Seeker: “Equal is Fair.”</a:t>
            </a:r>
            <a:br>
              <a:rPr lang="en-US" b="0" dirty="0">
                <a:latin typeface="Montserrat"/>
              </a:rPr>
            </a:br>
            <a:endParaRPr lang="en-US" dirty="0"/>
          </a:p>
        </p:txBody>
      </p:sp>
      <p:sp>
        <p:nvSpPr>
          <p:cNvPr id="3" name="Content Placeholder 2">
            <a:extLst>
              <a:ext uri="{FF2B5EF4-FFF2-40B4-BE49-F238E27FC236}">
                <a16:creationId xmlns:a16="http://schemas.microsoft.com/office/drawing/2014/main" id="{CA3462CA-108D-4956-8278-4852EC5C6CCF}"/>
              </a:ext>
            </a:extLst>
          </p:cNvPr>
          <p:cNvSpPr>
            <a:spLocks noGrp="1"/>
          </p:cNvSpPr>
          <p:nvPr>
            <p:ph idx="1"/>
          </p:nvPr>
        </p:nvSpPr>
        <p:spPr>
          <a:xfrm>
            <a:off x="350729" y="2455101"/>
            <a:ext cx="10714835" cy="4221272"/>
          </a:xfrm>
        </p:spPr>
        <p:txBody>
          <a:bodyPr>
            <a:normAutofit fontScale="85000" lnSpcReduction="10000"/>
          </a:bodyPr>
          <a:lstStyle/>
          <a:p>
            <a:pPr marL="0" indent="0" algn="l">
              <a:buNone/>
            </a:pPr>
            <a:r>
              <a:rPr lang="en-US" b="0" i="0" dirty="0">
                <a:solidFill>
                  <a:srgbClr val="333333"/>
                </a:solidFill>
                <a:effectLst/>
                <a:latin typeface="Lato"/>
              </a:rPr>
              <a:t>Resistance from the Fairness-Seeker frequently reveals itself in the struggle to differentiate between equity and equality. They hold tightly to rules, policies, and procedures with little interest in flexibility, even when an inequity has been identified; redistribution of access and resources is difficult for them to understand. They believe fair means equal. Because the Fairness-Seeker idealizes equality it may be especially challenging for them to believe in systemic racism; a common refrain from white people engaging in this type of resistance is, “but I grew up poor!” A lack of experience with racial inequities makes them naive even if their intentions are good– the upside is they can become ardent equity supporters if you can redirect their definition of fairness from equal to equity.</a:t>
            </a:r>
          </a:p>
          <a:p>
            <a:endParaRPr lang="en-US" dirty="0"/>
          </a:p>
        </p:txBody>
      </p:sp>
    </p:spTree>
    <p:extLst>
      <p:ext uri="{BB962C8B-B14F-4D97-AF65-F5344CB8AC3E}">
        <p14:creationId xmlns:p14="http://schemas.microsoft.com/office/powerpoint/2010/main" val="7266696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555AE-3E80-47DF-B1D9-861CFB57A64C}"/>
              </a:ext>
            </a:extLst>
          </p:cNvPr>
          <p:cNvSpPr>
            <a:spLocks noGrp="1"/>
          </p:cNvSpPr>
          <p:nvPr>
            <p:ph type="title"/>
          </p:nvPr>
        </p:nvSpPr>
        <p:spPr/>
        <p:txBody>
          <a:bodyPr/>
          <a:lstStyle/>
          <a:p>
            <a:r>
              <a:rPr lang="en-US" dirty="0"/>
              <a:t>The Fairness Seeker: Facilitation Strategies</a:t>
            </a:r>
          </a:p>
        </p:txBody>
      </p:sp>
      <p:sp>
        <p:nvSpPr>
          <p:cNvPr id="3" name="Content Placeholder 2">
            <a:extLst>
              <a:ext uri="{FF2B5EF4-FFF2-40B4-BE49-F238E27FC236}">
                <a16:creationId xmlns:a16="http://schemas.microsoft.com/office/drawing/2014/main" id="{6B540EC1-18CC-4206-8659-7C8539CB1F85}"/>
              </a:ext>
            </a:extLst>
          </p:cNvPr>
          <p:cNvSpPr>
            <a:spLocks noGrp="1"/>
          </p:cNvSpPr>
          <p:nvPr>
            <p:ph idx="1"/>
          </p:nvPr>
        </p:nvSpPr>
        <p:spPr>
          <a:xfrm>
            <a:off x="350730" y="2455101"/>
            <a:ext cx="11231670" cy="4221272"/>
          </a:xfrm>
        </p:spPr>
        <p:txBody>
          <a:bodyPr>
            <a:normAutofit fontScale="92500" lnSpcReduction="20000"/>
          </a:bodyPr>
          <a:lstStyle/>
          <a:p>
            <a:pPr algn="l">
              <a:buFont typeface="Arial" panose="020B0604020202020204" pitchFamily="34" charset="0"/>
              <a:buChar char="•"/>
            </a:pPr>
            <a:r>
              <a:rPr lang="en-US" b="0" i="0" dirty="0">
                <a:solidFill>
                  <a:srgbClr val="333333"/>
                </a:solidFill>
                <a:effectLst/>
                <a:latin typeface="Lato"/>
              </a:rPr>
              <a:t>Explicitly teach the difference between equality and equity as this may be a new concept or new vocabulary for them. One way to do this is to</a:t>
            </a:r>
          </a:p>
          <a:p>
            <a:pPr marL="742950" lvl="1" indent="-285750" algn="l">
              <a:buFont typeface="Arial" panose="020B0604020202020204" pitchFamily="34" charset="0"/>
              <a:buChar char="•"/>
            </a:pPr>
            <a:r>
              <a:rPr lang="en-US" b="0" i="0" dirty="0">
                <a:solidFill>
                  <a:srgbClr val="333333"/>
                </a:solidFill>
                <a:effectLst/>
                <a:latin typeface="Lato"/>
              </a:rPr>
              <a:t>Give an example scenario, policy, or practice in which most people would agree that equal is not fair and actually has </a:t>
            </a:r>
            <a:r>
              <a:rPr lang="en-US" b="0" i="1" dirty="0">
                <a:solidFill>
                  <a:srgbClr val="333333"/>
                </a:solidFill>
                <a:effectLst/>
                <a:latin typeface="Lato"/>
              </a:rPr>
              <a:t>unfair</a:t>
            </a:r>
            <a:r>
              <a:rPr lang="en-US" b="0" i="0" dirty="0">
                <a:solidFill>
                  <a:srgbClr val="333333"/>
                </a:solidFill>
                <a:effectLst/>
                <a:latin typeface="Lato"/>
              </a:rPr>
              <a:t> impacts based on people’s identities or circumstances.</a:t>
            </a:r>
          </a:p>
          <a:p>
            <a:pPr marL="742950" lvl="1" indent="-285750" algn="l">
              <a:buFont typeface="Arial" panose="020B0604020202020204" pitchFamily="34" charset="0"/>
              <a:buChar char="•"/>
            </a:pPr>
            <a:r>
              <a:rPr lang="en-US" b="0" i="0" dirty="0">
                <a:solidFill>
                  <a:srgbClr val="333333"/>
                </a:solidFill>
                <a:effectLst/>
                <a:latin typeface="Lato"/>
              </a:rPr>
              <a:t>Ask the group to share examples of scenarios, policies, or practices where equal is actually unfair.</a:t>
            </a:r>
          </a:p>
          <a:p>
            <a:pPr algn="l">
              <a:buFont typeface="Arial" panose="020B0604020202020204" pitchFamily="34" charset="0"/>
              <a:buChar char="•"/>
            </a:pPr>
            <a:r>
              <a:rPr lang="en-US" b="0" i="0" dirty="0">
                <a:solidFill>
                  <a:srgbClr val="333333"/>
                </a:solidFill>
                <a:effectLst/>
                <a:latin typeface="Lato"/>
              </a:rPr>
              <a:t>Dilute the Fairness-Seeker’s voice with other voices in the room; asking others to explain equity (versus equality) or telling stories where equal was not fair can be especially poignant for the Fairness-Seeker</a:t>
            </a:r>
          </a:p>
          <a:p>
            <a:endParaRPr lang="en-US" dirty="0"/>
          </a:p>
        </p:txBody>
      </p:sp>
    </p:spTree>
    <p:extLst>
      <p:ext uri="{BB962C8B-B14F-4D97-AF65-F5344CB8AC3E}">
        <p14:creationId xmlns:p14="http://schemas.microsoft.com/office/powerpoint/2010/main" val="22461946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CFD75-54B2-41E3-9723-0B4B3D7BD642}"/>
              </a:ext>
            </a:extLst>
          </p:cNvPr>
          <p:cNvSpPr>
            <a:spLocks noGrp="1"/>
          </p:cNvSpPr>
          <p:nvPr>
            <p:ph type="title"/>
          </p:nvPr>
        </p:nvSpPr>
        <p:spPr/>
        <p:txBody>
          <a:bodyPr>
            <a:normAutofit fontScale="90000"/>
          </a:bodyPr>
          <a:lstStyle/>
          <a:p>
            <a:r>
              <a:rPr lang="en-US" dirty="0">
                <a:latin typeface="Montserrat"/>
              </a:rPr>
              <a:t>The Minimizer: “Why Can’t We All Just (Go Along to) Get Along?”</a:t>
            </a:r>
            <a:br>
              <a:rPr lang="en-US" b="0" dirty="0">
                <a:latin typeface="Montserrat"/>
              </a:rPr>
            </a:br>
            <a:endParaRPr lang="en-US" dirty="0"/>
          </a:p>
        </p:txBody>
      </p:sp>
      <p:sp>
        <p:nvSpPr>
          <p:cNvPr id="3" name="Content Placeholder 2">
            <a:extLst>
              <a:ext uri="{FF2B5EF4-FFF2-40B4-BE49-F238E27FC236}">
                <a16:creationId xmlns:a16="http://schemas.microsoft.com/office/drawing/2014/main" id="{DD215750-73A0-4BDC-96C2-962AA333E0B6}"/>
              </a:ext>
            </a:extLst>
          </p:cNvPr>
          <p:cNvSpPr>
            <a:spLocks noGrp="1"/>
          </p:cNvSpPr>
          <p:nvPr>
            <p:ph idx="1"/>
          </p:nvPr>
        </p:nvSpPr>
        <p:spPr>
          <a:xfrm>
            <a:off x="350729" y="2455101"/>
            <a:ext cx="11311183" cy="4221272"/>
          </a:xfrm>
        </p:spPr>
        <p:txBody>
          <a:bodyPr>
            <a:normAutofit fontScale="85000" lnSpcReduction="20000"/>
          </a:bodyPr>
          <a:lstStyle/>
          <a:p>
            <a:pPr algn="l"/>
            <a:r>
              <a:rPr lang="en-US" b="0" i="0" dirty="0">
                <a:solidFill>
                  <a:srgbClr val="333333"/>
                </a:solidFill>
                <a:effectLst/>
                <a:latin typeface="Lato"/>
              </a:rPr>
              <a:t>The resistance from this role is varied and wide-ranging because it is often a large percentage of participants in the room. It can show up anywhere from “I don’t see color” to “But the </a:t>
            </a:r>
            <a:r>
              <a:rPr lang="en-US" b="0" i="1" dirty="0">
                <a:solidFill>
                  <a:srgbClr val="333333"/>
                </a:solidFill>
                <a:effectLst/>
                <a:latin typeface="Lato"/>
              </a:rPr>
              <a:t>real world</a:t>
            </a:r>
            <a:r>
              <a:rPr lang="en-US" b="0" i="0" dirty="0">
                <a:solidFill>
                  <a:srgbClr val="333333"/>
                </a:solidFill>
                <a:effectLst/>
                <a:latin typeface="Lato"/>
              </a:rPr>
              <a:t> is not fair and we are living in the real world.” The Minimizer may see a facilitator as someone who is there to “stir the pot” because they don’t see the inequities in the system and believe it is generally fair. That means they also don’t see their own role in perpetuating systems of inequity nor in the possibilities of creating a more just and equitable system. The resistance that follows is a good indicator that the Minimizer is feeling overwhelmed, uncomfortable, and wanting to maintain the peace. Because they don’t like public conflict this resistor is less likely to publicly rock the boat, but is more likely to make a snide remark to a colleague in a small group or even in a side conversation in the hallway the next day.</a:t>
            </a:r>
          </a:p>
          <a:p>
            <a:endParaRPr lang="en-US" dirty="0"/>
          </a:p>
        </p:txBody>
      </p:sp>
    </p:spTree>
    <p:extLst>
      <p:ext uri="{BB962C8B-B14F-4D97-AF65-F5344CB8AC3E}">
        <p14:creationId xmlns:p14="http://schemas.microsoft.com/office/powerpoint/2010/main" val="30927110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C4292-DCD2-48D8-AD0B-43093FB55172}"/>
              </a:ext>
            </a:extLst>
          </p:cNvPr>
          <p:cNvSpPr>
            <a:spLocks noGrp="1"/>
          </p:cNvSpPr>
          <p:nvPr>
            <p:ph type="title"/>
          </p:nvPr>
        </p:nvSpPr>
        <p:spPr/>
        <p:txBody>
          <a:bodyPr/>
          <a:lstStyle/>
          <a:p>
            <a:r>
              <a:rPr lang="en-US" dirty="0"/>
              <a:t>The Minimizer: Facilitation Strategies</a:t>
            </a:r>
          </a:p>
        </p:txBody>
      </p:sp>
      <p:sp>
        <p:nvSpPr>
          <p:cNvPr id="3" name="Content Placeholder 2">
            <a:extLst>
              <a:ext uri="{FF2B5EF4-FFF2-40B4-BE49-F238E27FC236}">
                <a16:creationId xmlns:a16="http://schemas.microsoft.com/office/drawing/2014/main" id="{1FC3D3F7-6D6E-498A-8A77-DCAF4FFC4DD0}"/>
              </a:ext>
            </a:extLst>
          </p:cNvPr>
          <p:cNvSpPr>
            <a:spLocks noGrp="1"/>
          </p:cNvSpPr>
          <p:nvPr>
            <p:ph idx="1"/>
          </p:nvPr>
        </p:nvSpPr>
        <p:spPr>
          <a:xfrm>
            <a:off x="350729" y="2455101"/>
            <a:ext cx="11271427" cy="4221272"/>
          </a:xfrm>
        </p:spPr>
        <p:txBody>
          <a:bodyPr>
            <a:normAutofit fontScale="77500" lnSpcReduction="20000"/>
          </a:bodyPr>
          <a:lstStyle/>
          <a:p>
            <a:pPr algn="l">
              <a:buFont typeface="Arial" panose="020B0604020202020204" pitchFamily="34" charset="0"/>
              <a:buChar char="•"/>
            </a:pPr>
            <a:r>
              <a:rPr lang="en-US" b="0" i="0" dirty="0">
                <a:solidFill>
                  <a:srgbClr val="333333"/>
                </a:solidFill>
                <a:effectLst/>
                <a:latin typeface="Lato"/>
              </a:rPr>
              <a:t>The Minimizer often needs expanded perspective. Case studies, story-telling, testimony, videos, etc. can be particularly influential in shifting the Minimizer.</a:t>
            </a:r>
          </a:p>
          <a:p>
            <a:pPr algn="l">
              <a:buFont typeface="Arial" panose="020B0604020202020204" pitchFamily="34" charset="0"/>
              <a:buChar char="•"/>
            </a:pPr>
            <a:r>
              <a:rPr lang="en-US" b="0" i="0" dirty="0">
                <a:solidFill>
                  <a:srgbClr val="333333"/>
                </a:solidFill>
                <a:effectLst/>
                <a:latin typeface="Lato"/>
              </a:rPr>
              <a:t>Similarly, utilizing small group discussions as a facilitation technique will help build– and diversify– perspectives, relationships and experiences for the Minimizer.</a:t>
            </a:r>
          </a:p>
          <a:p>
            <a:pPr algn="l">
              <a:buFont typeface="Arial" panose="020B0604020202020204" pitchFamily="34" charset="0"/>
              <a:buChar char="•"/>
            </a:pPr>
            <a:r>
              <a:rPr lang="en-US" b="0" i="0" dirty="0">
                <a:solidFill>
                  <a:srgbClr val="333333"/>
                </a:solidFill>
                <a:effectLst/>
                <a:latin typeface="Lato"/>
              </a:rPr>
              <a:t>Model and name best practices; Minimizers are more likely to consider trying something new if they have seen it in action.</a:t>
            </a:r>
          </a:p>
          <a:p>
            <a:pPr marL="742950" lvl="1" indent="-285750" algn="l">
              <a:buFont typeface="Arial" panose="020B0604020202020204" pitchFamily="34" charset="0"/>
              <a:buChar char="•"/>
            </a:pPr>
            <a:r>
              <a:rPr lang="en-US" b="0" i="0" dirty="0">
                <a:solidFill>
                  <a:srgbClr val="333333"/>
                </a:solidFill>
                <a:effectLst/>
                <a:latin typeface="Lato"/>
              </a:rPr>
              <a:t>Acknowledge that equity work feels uncomfortable because we don’t have enough examples of what true equity looks like.</a:t>
            </a:r>
          </a:p>
          <a:p>
            <a:pPr algn="l">
              <a:buFont typeface="Arial" panose="020B0604020202020204" pitchFamily="34" charset="0"/>
              <a:buChar char="•"/>
            </a:pPr>
            <a:r>
              <a:rPr lang="en-US" b="0" i="0" dirty="0">
                <a:solidFill>
                  <a:srgbClr val="333333"/>
                </a:solidFill>
                <a:effectLst/>
                <a:latin typeface="Lato"/>
              </a:rPr>
              <a:t>Engage in thinking mapping by using the phrase “I used to think… but now I know…” This activity models the growth of thought. It may also feel more relational for the Minimizer (like the facilitator is walking alongside them in the journey towards equity instead of talking at them from the front of the room).</a:t>
            </a:r>
          </a:p>
          <a:p>
            <a:endParaRPr lang="en-US" dirty="0"/>
          </a:p>
        </p:txBody>
      </p:sp>
    </p:spTree>
    <p:extLst>
      <p:ext uri="{BB962C8B-B14F-4D97-AF65-F5344CB8AC3E}">
        <p14:creationId xmlns:p14="http://schemas.microsoft.com/office/powerpoint/2010/main" val="4852373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930075-9D8A-4438-84D5-AB2CEC37D32C}"/>
              </a:ext>
            </a:extLst>
          </p:cNvPr>
          <p:cNvSpPr>
            <a:spLocks noGrp="1"/>
          </p:cNvSpPr>
          <p:nvPr>
            <p:ph type="ctrTitle"/>
          </p:nvPr>
        </p:nvSpPr>
        <p:spPr/>
        <p:txBody>
          <a:bodyPr/>
          <a:lstStyle/>
          <a:p>
            <a:r>
              <a:rPr lang="en-US" dirty="0"/>
              <a:t>Direct/Indirect Messaging</a:t>
            </a:r>
          </a:p>
        </p:txBody>
      </p:sp>
    </p:spTree>
    <p:extLst>
      <p:ext uri="{BB962C8B-B14F-4D97-AF65-F5344CB8AC3E}">
        <p14:creationId xmlns:p14="http://schemas.microsoft.com/office/powerpoint/2010/main" val="24872301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661809C-C876-4382-ADCD-4F835F07C081}"/>
              </a:ext>
            </a:extLst>
          </p:cNvPr>
          <p:cNvSpPr>
            <a:spLocks noGrp="1"/>
          </p:cNvSpPr>
          <p:nvPr>
            <p:ph type="title"/>
          </p:nvPr>
        </p:nvSpPr>
        <p:spPr>
          <a:xfrm>
            <a:off x="804673" y="1445494"/>
            <a:ext cx="3616856" cy="4376572"/>
          </a:xfrm>
        </p:spPr>
        <p:txBody>
          <a:bodyPr vert="horz" lIns="91440" tIns="45720" rIns="91440" bIns="45720" rtlCol="0" anchor="ctr">
            <a:normAutofit/>
          </a:bodyPr>
          <a:lstStyle/>
          <a:p>
            <a:r>
              <a:rPr lang="en-US" sz="3700" b="1" kern="1200">
                <a:solidFill>
                  <a:schemeClr val="tx1"/>
                </a:solidFill>
                <a:latin typeface="+mj-lt"/>
                <a:ea typeface="+mj-ea"/>
                <a:cs typeface="+mj-cs"/>
              </a:rPr>
              <a:t>Direct/Indirect Communication</a:t>
            </a:r>
            <a:br>
              <a:rPr lang="en-US" sz="3700" kern="1200">
                <a:solidFill>
                  <a:schemeClr val="tx1"/>
                </a:solidFill>
                <a:latin typeface="+mj-lt"/>
                <a:ea typeface="+mj-ea"/>
                <a:cs typeface="+mj-cs"/>
              </a:rPr>
            </a:br>
            <a:br>
              <a:rPr lang="en-US" sz="3700" kern="1200">
                <a:solidFill>
                  <a:schemeClr val="tx1"/>
                </a:solidFill>
                <a:latin typeface="+mj-lt"/>
                <a:ea typeface="+mj-ea"/>
                <a:cs typeface="+mj-cs"/>
              </a:rPr>
            </a:br>
            <a:r>
              <a:rPr lang="en-US" sz="3700" kern="1200">
                <a:solidFill>
                  <a:schemeClr val="tx1"/>
                </a:solidFill>
                <a:latin typeface="+mj-lt"/>
                <a:ea typeface="+mj-ea"/>
                <a:cs typeface="+mj-cs"/>
              </a:rPr>
              <a:t>How do you feel?</a:t>
            </a:r>
            <a:br>
              <a:rPr lang="en-US" sz="3700" kern="1200">
                <a:solidFill>
                  <a:schemeClr val="tx1"/>
                </a:solidFill>
                <a:latin typeface="+mj-lt"/>
                <a:ea typeface="+mj-ea"/>
                <a:cs typeface="+mj-cs"/>
              </a:rPr>
            </a:br>
            <a:r>
              <a:rPr lang="en-US" sz="3700" kern="1200">
                <a:solidFill>
                  <a:schemeClr val="tx1"/>
                </a:solidFill>
                <a:latin typeface="+mj-lt"/>
                <a:ea typeface="+mj-ea"/>
                <a:cs typeface="+mj-cs"/>
              </a:rPr>
              <a:t>What would you do?</a:t>
            </a:r>
          </a:p>
        </p:txBody>
      </p:sp>
      <p:sp>
        <p:nvSpPr>
          <p:cNvPr id="10" name="Freeform: Shape 9">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04EBC47D-C712-424F-A9E3-5657B7FA79D8}"/>
              </a:ext>
            </a:extLst>
          </p:cNvPr>
          <p:cNvSpPr>
            <a:spLocks noGrp="1"/>
          </p:cNvSpPr>
          <p:nvPr>
            <p:ph idx="1"/>
          </p:nvPr>
        </p:nvSpPr>
        <p:spPr>
          <a:xfrm>
            <a:off x="5632174" y="1041223"/>
            <a:ext cx="5501834" cy="5121037"/>
          </a:xfrm>
        </p:spPr>
        <p:txBody>
          <a:bodyPr vert="horz" lIns="91440" tIns="45720" rIns="91440" bIns="45720" rtlCol="0" anchor="ctr">
            <a:normAutofit/>
          </a:bodyPr>
          <a:lstStyle/>
          <a:p>
            <a:r>
              <a:rPr lang="en-US" sz="1700" dirty="0">
                <a:solidFill>
                  <a:schemeClr val="bg1"/>
                </a:solidFill>
              </a:rPr>
              <a:t>You cook your friend’s favorite meal for them for their birthday. When they taste it, they tell you it’s too salty and their mom cooks it better. </a:t>
            </a:r>
          </a:p>
          <a:p>
            <a:r>
              <a:rPr lang="en-US" sz="1700" dirty="0">
                <a:solidFill>
                  <a:schemeClr val="bg1"/>
                </a:solidFill>
              </a:rPr>
              <a:t>Your neighbor’s gutters are draining directly into your yard—you are worried about flooding in your basement if there is a heavy rain. Every time you notice this, you move the drain so that is directed back into their yard. Yet you keep noticing that they shift it back.  Don’t they get the point?</a:t>
            </a:r>
          </a:p>
          <a:p>
            <a:r>
              <a:rPr lang="en-US" sz="1700" dirty="0">
                <a:solidFill>
                  <a:schemeClr val="bg1"/>
                </a:solidFill>
              </a:rPr>
              <a:t>Your co-worker comes to you to tell you that a third co-worker share that they are stressed because you always turn in your work at the last minute. Your co-worker is wondering what you can do to get your work done in a timelier manner?</a:t>
            </a:r>
          </a:p>
        </p:txBody>
      </p:sp>
    </p:spTree>
    <p:extLst>
      <p:ext uri="{BB962C8B-B14F-4D97-AF65-F5344CB8AC3E}">
        <p14:creationId xmlns:p14="http://schemas.microsoft.com/office/powerpoint/2010/main" val="1459753227"/>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AB6CA-392E-C84C-8B4A-B233271B03C0}"/>
              </a:ext>
            </a:extLst>
          </p:cNvPr>
          <p:cNvSpPr>
            <a:spLocks noGrp="1"/>
          </p:cNvSpPr>
          <p:nvPr>
            <p:ph type="title"/>
          </p:nvPr>
        </p:nvSpPr>
        <p:spPr>
          <a:xfrm>
            <a:off x="481914" y="452718"/>
            <a:ext cx="9774194" cy="1400530"/>
          </a:xfrm>
        </p:spPr>
        <p:txBody>
          <a:bodyPr anchor="ctr">
            <a:normAutofit/>
          </a:bodyPr>
          <a:lstStyle/>
          <a:p>
            <a:r>
              <a:rPr lang="en-US" b="1" dirty="0">
                <a:solidFill>
                  <a:srgbClr val="FFFFFF"/>
                </a:solidFill>
                <a:latin typeface="Cambria" panose="02040503050406030204" pitchFamily="18" charset="0"/>
              </a:rPr>
              <a:t>Welcome</a:t>
            </a:r>
          </a:p>
        </p:txBody>
      </p:sp>
      <p:sp>
        <p:nvSpPr>
          <p:cNvPr id="3" name="Content Placeholder 2">
            <a:extLst>
              <a:ext uri="{FF2B5EF4-FFF2-40B4-BE49-F238E27FC236}">
                <a16:creationId xmlns:a16="http://schemas.microsoft.com/office/drawing/2014/main" id="{9759001C-96DD-D34D-B099-4FD5500E3279}"/>
              </a:ext>
            </a:extLst>
          </p:cNvPr>
          <p:cNvSpPr>
            <a:spLocks noGrp="1"/>
          </p:cNvSpPr>
          <p:nvPr>
            <p:ph idx="1"/>
          </p:nvPr>
        </p:nvSpPr>
        <p:spPr>
          <a:xfrm>
            <a:off x="480934" y="2506894"/>
            <a:ext cx="10380354" cy="3898388"/>
          </a:xfrm>
          <a:noFill/>
        </p:spPr>
        <p:txBody>
          <a:bodyPr>
            <a:normAutofit/>
          </a:bodyPr>
          <a:lstStyle/>
          <a:p>
            <a:pPr marL="0" indent="0">
              <a:buClr>
                <a:srgbClr val="C00000"/>
              </a:buClr>
              <a:buNone/>
            </a:pPr>
            <a:endParaRPr lang="en-US" altLang="ja-JP" sz="3200" dirty="0">
              <a:latin typeface="Cambria" panose="02040503050406030204" pitchFamily="18" charset="0"/>
              <a:cs typeface="Arial" charset="0"/>
            </a:endParaRPr>
          </a:p>
          <a:p>
            <a:pPr>
              <a:buClr>
                <a:srgbClr val="C00000"/>
              </a:buClr>
            </a:pPr>
            <a:r>
              <a:rPr lang="en-US" altLang="ja-JP" sz="4000" dirty="0">
                <a:latin typeface="Cambria" panose="02040503050406030204" pitchFamily="18" charset="0"/>
                <a:cs typeface="Arial" charset="0"/>
              </a:rPr>
              <a:t>Check-in!—the chat…</a:t>
            </a:r>
          </a:p>
          <a:p>
            <a:pPr marL="0" indent="0">
              <a:buClr>
                <a:srgbClr val="C00000"/>
              </a:buClr>
              <a:buNone/>
            </a:pPr>
            <a:endParaRPr lang="en-US" altLang="ja-JP" sz="4000" dirty="0">
              <a:latin typeface="Cambria" panose="02040503050406030204" pitchFamily="18" charset="0"/>
              <a:cs typeface="Arial" charset="0"/>
            </a:endParaRPr>
          </a:p>
          <a:p>
            <a:pPr marL="457200" lvl="1" indent="0" algn="ctr">
              <a:buClr>
                <a:srgbClr val="C00000"/>
              </a:buClr>
              <a:buNone/>
            </a:pPr>
            <a:r>
              <a:rPr lang="en-US" altLang="ja-JP" sz="3600" i="1" dirty="0">
                <a:latin typeface="Cambria" panose="02040503050406030204" pitchFamily="18" charset="0"/>
                <a:cs typeface="Arial" charset="0"/>
              </a:rPr>
              <a:t>What questions remain on your heart or your mind following our discussions of the past 3 weeks? </a:t>
            </a:r>
          </a:p>
          <a:p>
            <a:pPr marL="0" indent="0">
              <a:buClr>
                <a:srgbClr val="C00000"/>
              </a:buClr>
              <a:buNone/>
            </a:pPr>
            <a:endParaRPr lang="en-US" altLang="ja-JP" dirty="0">
              <a:latin typeface="Cambria" panose="02040503050406030204" pitchFamily="18" charset="0"/>
              <a:cs typeface="Arial" charset="0"/>
            </a:endParaRPr>
          </a:p>
          <a:p>
            <a:pPr marL="0" indent="0">
              <a:buClr>
                <a:srgbClr val="C00000"/>
              </a:buClr>
              <a:buNone/>
            </a:pPr>
            <a:endParaRPr lang="en-US" altLang="ja-JP" sz="3200" dirty="0">
              <a:latin typeface="Cambria" panose="02040503050406030204" pitchFamily="18" charset="0"/>
              <a:cs typeface="Arial" charset="0"/>
            </a:endParaRPr>
          </a:p>
        </p:txBody>
      </p:sp>
    </p:spTree>
    <p:extLst>
      <p:ext uri="{BB962C8B-B14F-4D97-AF65-F5344CB8AC3E}">
        <p14:creationId xmlns:p14="http://schemas.microsoft.com/office/powerpoint/2010/main" val="18626780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1697" r="1" b="1"/>
          <a:stretch/>
        </p:blipFill>
        <p:spPr bwMode="auto">
          <a:xfrm>
            <a:off x="640080" y="640080"/>
            <a:ext cx="10911840" cy="557784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useBgFill="1">
        <p:nvSpPr>
          <p:cNvPr id="1028" name="Rectangle 70">
            <a:extLst>
              <a:ext uri="{FF2B5EF4-FFF2-40B4-BE49-F238E27FC236}">
                <a16:creationId xmlns:a16="http://schemas.microsoft.com/office/drawing/2014/main" id="{BE13943F-CFF4-4097-BBA8-20BDDF6E4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3108484"/>
            <a:ext cx="10911840" cy="64008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a:xfrm>
            <a:off x="640080" y="3108483"/>
            <a:ext cx="10911840" cy="640081"/>
          </a:xfrm>
        </p:spPr>
        <p:txBody>
          <a:bodyPr vert="horz" lIns="91440" tIns="45720" rIns="91440" bIns="45720" rtlCol="0" anchor="ctr">
            <a:normAutofit/>
          </a:bodyPr>
          <a:lstStyle/>
          <a:p>
            <a:pPr algn="ctr"/>
            <a:br>
              <a:rPr lang="en-US" sz="2000" b="1">
                <a:solidFill>
                  <a:schemeClr val="tx1">
                    <a:lumMod val="85000"/>
                    <a:lumOff val="15000"/>
                  </a:schemeClr>
                </a:solidFill>
              </a:rPr>
            </a:br>
            <a:r>
              <a:rPr lang="en-US" sz="2000" b="1">
                <a:solidFill>
                  <a:schemeClr val="tx1">
                    <a:lumMod val="85000"/>
                    <a:lumOff val="15000"/>
                  </a:schemeClr>
                </a:solidFill>
              </a:rPr>
              <a:t>Direct/Indirect Messaging</a:t>
            </a:r>
          </a:p>
        </p:txBody>
      </p:sp>
    </p:spTree>
    <p:extLst>
      <p:ext uri="{BB962C8B-B14F-4D97-AF65-F5344CB8AC3E}">
        <p14:creationId xmlns:p14="http://schemas.microsoft.com/office/powerpoint/2010/main" val="22748576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3200" b="1" kern="1200">
                <a:latin typeface="+mj-lt"/>
                <a:ea typeface="+mj-ea"/>
                <a:cs typeface="+mj-cs"/>
              </a:rPr>
              <a:t>Direct/Indirect Messaging</a:t>
            </a:r>
            <a:endParaRPr lang="en-US" sz="3200" kern="1200">
              <a:latin typeface="+mj-lt"/>
              <a:ea typeface="+mj-ea"/>
              <a:cs typeface="+mj-cs"/>
            </a:endParaRPr>
          </a:p>
        </p:txBody>
      </p:sp>
      <p:sp>
        <p:nvSpPr>
          <p:cNvPr id="3" name="TextBox 2">
            <a:extLst>
              <a:ext uri="{FF2B5EF4-FFF2-40B4-BE49-F238E27FC236}">
                <a16:creationId xmlns:a16="http://schemas.microsoft.com/office/drawing/2014/main" id="{68056EAF-8AAE-4BE5-9F8C-ED4BF7AB84E6}"/>
              </a:ext>
            </a:extLst>
          </p:cNvPr>
          <p:cNvSpPr txBox="1"/>
          <p:nvPr/>
        </p:nvSpPr>
        <p:spPr>
          <a:xfrm>
            <a:off x="1781996" y="1270000"/>
            <a:ext cx="3098800" cy="584775"/>
          </a:xfrm>
          <a:prstGeom prst="rect">
            <a:avLst/>
          </a:prstGeom>
          <a:noFill/>
        </p:spPr>
        <p:txBody>
          <a:bodyPr wrap="square" rtlCol="0">
            <a:spAutoFit/>
          </a:bodyPr>
          <a:lstStyle/>
          <a:p>
            <a:pPr algn="ctr">
              <a:spcAft>
                <a:spcPts val="600"/>
              </a:spcAft>
            </a:pPr>
            <a:r>
              <a:rPr lang="en-US" sz="3200" b="1" dirty="0"/>
              <a:t>Direct</a:t>
            </a:r>
            <a:endParaRPr lang="en-US" sz="3200" b="1"/>
          </a:p>
        </p:txBody>
      </p:sp>
      <p:sp>
        <p:nvSpPr>
          <p:cNvPr id="5" name="TextBox 4">
            <a:extLst>
              <a:ext uri="{FF2B5EF4-FFF2-40B4-BE49-F238E27FC236}">
                <a16:creationId xmlns:a16="http://schemas.microsoft.com/office/drawing/2014/main" id="{F3057551-BE45-4907-89FA-A96E82D23F49}"/>
              </a:ext>
            </a:extLst>
          </p:cNvPr>
          <p:cNvSpPr txBox="1"/>
          <p:nvPr/>
        </p:nvSpPr>
        <p:spPr>
          <a:xfrm>
            <a:off x="6071506" y="1269999"/>
            <a:ext cx="3098800" cy="584775"/>
          </a:xfrm>
          <a:prstGeom prst="rect">
            <a:avLst/>
          </a:prstGeom>
          <a:noFill/>
        </p:spPr>
        <p:txBody>
          <a:bodyPr wrap="square" rtlCol="0">
            <a:spAutoFit/>
          </a:bodyPr>
          <a:lstStyle/>
          <a:p>
            <a:pPr algn="ctr">
              <a:spcAft>
                <a:spcPts val="600"/>
              </a:spcAft>
            </a:pPr>
            <a:r>
              <a:rPr lang="en-US" sz="3200" b="1" dirty="0"/>
              <a:t>Indirect</a:t>
            </a:r>
            <a:endParaRPr lang="en-US" sz="3200" b="1"/>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68588779"/>
              </p:ext>
            </p:extLst>
          </p:nvPr>
        </p:nvGraphicFramePr>
        <p:xfrm>
          <a:off x="1475909" y="1675227"/>
          <a:ext cx="9240182" cy="4394201"/>
        </p:xfrm>
        <a:graphic>
          <a:graphicData uri="http://schemas.openxmlformats.org/drawingml/2006/table">
            <a:tbl>
              <a:tblPr firstRow="1" firstCol="1" bandRow="1"/>
              <a:tblGrid>
                <a:gridCol w="4662841">
                  <a:extLst>
                    <a:ext uri="{9D8B030D-6E8A-4147-A177-3AD203B41FA5}">
                      <a16:colId xmlns:a16="http://schemas.microsoft.com/office/drawing/2014/main" val="20000"/>
                    </a:ext>
                  </a:extLst>
                </a:gridCol>
                <a:gridCol w="4577341">
                  <a:extLst>
                    <a:ext uri="{9D8B030D-6E8A-4147-A177-3AD203B41FA5}">
                      <a16:colId xmlns:a16="http://schemas.microsoft.com/office/drawing/2014/main" val="20001"/>
                    </a:ext>
                  </a:extLst>
                </a:gridCol>
              </a:tblGrid>
              <a:tr h="814438">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The primary purpose of communication is to inform or decide</a:t>
                      </a:r>
                    </a:p>
                  </a:txBody>
                  <a:tcPr marL="58891" marR="588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Primary purpose of communication is to connect or preserve relationships, to consider ideas or plans, to maintain harmony</a:t>
                      </a:r>
                    </a:p>
                  </a:txBody>
                  <a:tcPr marL="58891" marR="588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814438">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Message and meaning are conveyed by words</a:t>
                      </a:r>
                    </a:p>
                  </a:txBody>
                  <a:tcPr marL="58891" marR="588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Meaning is conveyed by suggestion, implication, story, questions, understatement and/or non-verbal behaviors. (pauses, silence, tone of voice etc.)</a:t>
                      </a:r>
                    </a:p>
                  </a:txBody>
                  <a:tcPr marL="58891" marR="588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14438">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Contextual factors such as situation or timing are less important than clearly and currently communicating the message</a:t>
                      </a:r>
                    </a:p>
                  </a:txBody>
                  <a:tcPr marL="58891" marR="588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Pays attention to contextual factors that may impact the message and relationship</a:t>
                      </a:r>
                      <a:r>
                        <a:rPr lang="en-US" sz="1600" baseline="0">
                          <a:effectLst/>
                          <a:latin typeface="Calibri" panose="020F0502020204030204" pitchFamily="34" charset="0"/>
                          <a:ea typeface="Calibri" panose="020F0502020204030204" pitchFamily="34" charset="0"/>
                          <a:cs typeface="Times New Roman" panose="02020603050405020304" pitchFamily="18" charset="0"/>
                        </a:rPr>
                        <a:t> i.e</a:t>
                      </a:r>
                      <a:r>
                        <a:rPr lang="en-US" sz="1600">
                          <a:effectLst/>
                          <a:latin typeface="Calibri" panose="020F0502020204030204" pitchFamily="34" charset="0"/>
                          <a:ea typeface="Calibri" panose="020F0502020204030204" pitchFamily="34" charset="0"/>
                          <a:cs typeface="Times New Roman" panose="02020603050405020304" pitchFamily="18" charset="0"/>
                        </a:rPr>
                        <a:t> situation or timing.</a:t>
                      </a:r>
                    </a:p>
                  </a:txBody>
                  <a:tcPr marL="58891" marR="588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53065">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Messages are communicated directly to and between parties involved</a:t>
                      </a:r>
                    </a:p>
                  </a:txBody>
                  <a:tcPr marL="58891" marR="588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Messages may be sent through a 3</a:t>
                      </a:r>
                      <a:r>
                        <a:rPr lang="en-US" sz="1600" baseline="30000">
                          <a:effectLst/>
                          <a:latin typeface="Calibri" panose="020F0502020204030204" pitchFamily="34" charset="0"/>
                          <a:ea typeface="Calibri" panose="020F0502020204030204" pitchFamily="34" charset="0"/>
                          <a:cs typeface="Times New Roman" panose="02020603050405020304" pitchFamily="18" charset="0"/>
                        </a:rPr>
                        <a:t>rd</a:t>
                      </a:r>
                      <a:r>
                        <a:rPr lang="en-US" sz="1600">
                          <a:effectLst/>
                          <a:latin typeface="Calibri" panose="020F0502020204030204" pitchFamily="34" charset="0"/>
                          <a:ea typeface="Calibri" panose="020F0502020204030204" pitchFamily="34" charset="0"/>
                          <a:cs typeface="Times New Roman" panose="02020603050405020304" pitchFamily="18" charset="0"/>
                        </a:rPr>
                        <a:t> party or written communication</a:t>
                      </a:r>
                    </a:p>
                  </a:txBody>
                  <a:tcPr marL="58891" marR="588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53065">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Uses definitive statements and words such as “should” and “have to”</a:t>
                      </a:r>
                    </a:p>
                  </a:txBody>
                  <a:tcPr marL="58891" marR="588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Uses open-ended statements such as “maybe” and “possibly” </a:t>
                      </a:r>
                    </a:p>
                  </a:txBody>
                  <a:tcPr marL="58891" marR="588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53065">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The speaker is responsible for clear communication of the message</a:t>
                      </a:r>
                    </a:p>
                  </a:txBody>
                  <a:tcPr marL="58891" marR="588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The listener is responsible for interpreting the message and understanding the meaning</a:t>
                      </a:r>
                    </a:p>
                  </a:txBody>
                  <a:tcPr marL="58891" marR="588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91692">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 </a:t>
                      </a:r>
                    </a:p>
                  </a:txBody>
                  <a:tcPr marL="58891" marR="588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Avoids conflict, tension or uncomfortable situations</a:t>
                      </a:r>
                    </a:p>
                  </a:txBody>
                  <a:tcPr marL="58891" marR="588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5007335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3200" b="1" kern="1200">
                <a:latin typeface="+mj-lt"/>
                <a:ea typeface="+mj-ea"/>
                <a:cs typeface="+mj-cs"/>
              </a:rPr>
              <a:t>Direct/Indirect Messaging</a:t>
            </a:r>
            <a:endParaRPr lang="en-US" sz="3200" kern="1200">
              <a:latin typeface="+mj-lt"/>
              <a:ea typeface="+mj-ea"/>
              <a:cs typeface="+mj-cs"/>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07728502"/>
              </p:ext>
            </p:extLst>
          </p:nvPr>
        </p:nvGraphicFramePr>
        <p:xfrm>
          <a:off x="643467" y="1741460"/>
          <a:ext cx="10905067" cy="4261737"/>
        </p:xfrm>
        <a:graphic>
          <a:graphicData uri="http://schemas.openxmlformats.org/drawingml/2006/table">
            <a:tbl>
              <a:tblPr firstRow="1" firstCol="1" bandRow="1"/>
              <a:tblGrid>
                <a:gridCol w="5685730">
                  <a:extLst>
                    <a:ext uri="{9D8B030D-6E8A-4147-A177-3AD203B41FA5}">
                      <a16:colId xmlns:a16="http://schemas.microsoft.com/office/drawing/2014/main" val="20000"/>
                    </a:ext>
                  </a:extLst>
                </a:gridCol>
                <a:gridCol w="5219337">
                  <a:extLst>
                    <a:ext uri="{9D8B030D-6E8A-4147-A177-3AD203B41FA5}">
                      <a16:colId xmlns:a16="http://schemas.microsoft.com/office/drawing/2014/main" val="20001"/>
                    </a:ext>
                  </a:extLst>
                </a:gridCol>
              </a:tblGrid>
              <a:tr h="315308">
                <a:tc>
                  <a:txBody>
                    <a:bodyPr/>
                    <a:lstStyle/>
                    <a:p>
                      <a:pPr marL="0" marR="0" algn="ctr">
                        <a:lnSpc>
                          <a:spcPct val="107000"/>
                        </a:lnSpc>
                        <a:spcBef>
                          <a:spcPts val="0"/>
                        </a:spcBef>
                        <a:spcAft>
                          <a:spcPts val="0"/>
                        </a:spcAft>
                      </a:pPr>
                      <a:r>
                        <a:rPr lang="en-US" sz="18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Direct: Values and Phrases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07000"/>
                        </a:lnSpc>
                        <a:spcBef>
                          <a:spcPts val="0"/>
                        </a:spcBef>
                        <a:spcAft>
                          <a:spcPts val="0"/>
                        </a:spcAft>
                      </a:pPr>
                      <a:r>
                        <a:rPr lang="en-US" sz="18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Indirect: Values and Phrases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000"/>
                  </a:ext>
                </a:extLst>
              </a:tr>
              <a:tr h="605187">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Tell it like it is. Get to the point.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facts speak for themselves.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If you don't have anything nice to say, don't say anything at all.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05187">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squeaky wheel gets the grease.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Being polite is more important than being honest.</a:t>
                      </a:r>
                      <a:r>
                        <a:rPr lang="en-US" sz="1800">
                          <a:effectLst/>
                          <a:latin typeface="Calibri" panose="020F0502020204030204" pitchFamily="34" charset="0"/>
                          <a:ea typeface="Calibri" panose="020F0502020204030204" pitchFamily="34" charset="0"/>
                          <a:cs typeface="Calibri" panose="020F0502020204030204" pitchFamily="34" charset="0"/>
                        </a:rPr>
                        <a:t> </a:t>
                      </a: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If the truth might hurt, soften it.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05187">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It's okay to say no.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Avoid saying no; say “maybe” or “possibly,” even if you mean “no.”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05187">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Honesty is the best policy. The truth is more important than feelings.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Read between the lines. We mean more than we say and gather meaning beyond words.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15308">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Say what you mean and mean what you say.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Save face—do not insult others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15308">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Take communication at face value.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Small talk before business is important.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895065">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It’s okay to disagree with “superiors”, it’s okay to disagree in public.</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Criticism of others, especially people with more authority, should be unspoken or careful and veiled. Should not be done in public.</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6387136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4FC65-6CF4-42BE-BF8D-FB4182325D21}"/>
              </a:ext>
            </a:extLst>
          </p:cNvPr>
          <p:cNvSpPr>
            <a:spLocks noGrp="1"/>
          </p:cNvSpPr>
          <p:nvPr>
            <p:ph type="title"/>
          </p:nvPr>
        </p:nvSpPr>
        <p:spPr>
          <a:xfrm>
            <a:off x="350728" y="365125"/>
            <a:ext cx="9389619" cy="1325563"/>
          </a:xfrm>
        </p:spPr>
        <p:txBody>
          <a:bodyPr>
            <a:normAutofit fontScale="90000"/>
          </a:bodyPr>
          <a:lstStyle/>
          <a:p>
            <a:r>
              <a:rPr lang="en-US" dirty="0"/>
              <a:t>What are the implications of direct/indirect messaging for equity facilitation?</a:t>
            </a:r>
          </a:p>
        </p:txBody>
      </p:sp>
      <p:sp>
        <p:nvSpPr>
          <p:cNvPr id="3" name="Content Placeholder 2">
            <a:extLst>
              <a:ext uri="{FF2B5EF4-FFF2-40B4-BE49-F238E27FC236}">
                <a16:creationId xmlns:a16="http://schemas.microsoft.com/office/drawing/2014/main" id="{1C30681E-F637-4C8E-8136-99E4AC8BB30B}"/>
              </a:ext>
            </a:extLst>
          </p:cNvPr>
          <p:cNvSpPr>
            <a:spLocks noGrp="1"/>
          </p:cNvSpPr>
          <p:nvPr>
            <p:ph idx="1"/>
          </p:nvPr>
        </p:nvSpPr>
        <p:spPr/>
        <p:txBody>
          <a:bodyPr/>
          <a:lstStyle/>
          <a:p>
            <a:r>
              <a:rPr lang="en-US" dirty="0"/>
              <a:t>Consider the impact on effectiveness</a:t>
            </a:r>
          </a:p>
          <a:p>
            <a:r>
              <a:rPr lang="en-US" dirty="0"/>
              <a:t>Consider learner outcomes</a:t>
            </a:r>
          </a:p>
          <a:p>
            <a:r>
              <a:rPr lang="en-US" dirty="0"/>
              <a:t>Consider facilitator/participant identities</a:t>
            </a:r>
          </a:p>
          <a:p>
            <a:r>
              <a:rPr lang="en-US" dirty="0"/>
              <a:t>Consider the needs of the group</a:t>
            </a:r>
          </a:p>
          <a:p>
            <a:r>
              <a:rPr lang="en-US" dirty="0"/>
              <a:t>Distinguish between individual/systemic</a:t>
            </a:r>
          </a:p>
          <a:p>
            <a:r>
              <a:rPr lang="en-US" dirty="0"/>
              <a:t>Distinguish between written/verbal</a:t>
            </a:r>
          </a:p>
          <a:p>
            <a:endParaRPr lang="en-US" dirty="0"/>
          </a:p>
        </p:txBody>
      </p:sp>
    </p:spTree>
    <p:extLst>
      <p:ext uri="{BB962C8B-B14F-4D97-AF65-F5344CB8AC3E}">
        <p14:creationId xmlns:p14="http://schemas.microsoft.com/office/powerpoint/2010/main" val="23602386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AA818-9329-49AC-B9EF-8756A11BA5C3}"/>
              </a:ext>
            </a:extLst>
          </p:cNvPr>
          <p:cNvSpPr>
            <a:spLocks noGrp="1"/>
          </p:cNvSpPr>
          <p:nvPr>
            <p:ph type="ctrTitle"/>
          </p:nvPr>
        </p:nvSpPr>
        <p:spPr/>
        <p:txBody>
          <a:bodyPr/>
          <a:lstStyle/>
          <a:p>
            <a:r>
              <a:rPr lang="en-US" dirty="0"/>
              <a:t>Comments? Questions?</a:t>
            </a:r>
          </a:p>
        </p:txBody>
      </p:sp>
    </p:spTree>
    <p:extLst>
      <p:ext uri="{BB962C8B-B14F-4D97-AF65-F5344CB8AC3E}">
        <p14:creationId xmlns:p14="http://schemas.microsoft.com/office/powerpoint/2010/main" val="4076831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E6C4C-1C89-184E-9BAF-E37FFFE92D1B}"/>
              </a:ext>
            </a:extLst>
          </p:cNvPr>
          <p:cNvSpPr>
            <a:spLocks noGrp="1"/>
          </p:cNvSpPr>
          <p:nvPr>
            <p:ph type="ctrTitle"/>
          </p:nvPr>
        </p:nvSpPr>
        <p:spPr>
          <a:xfrm>
            <a:off x="1523999" y="830660"/>
            <a:ext cx="9144000" cy="2703372"/>
          </a:xfrm>
        </p:spPr>
        <p:txBody>
          <a:bodyPr>
            <a:normAutofit/>
          </a:bodyPr>
          <a:lstStyle/>
          <a:p>
            <a:r>
              <a:rPr lang="en-US" dirty="0"/>
              <a:t>Managing Resistance to Racial Equity PD</a:t>
            </a:r>
          </a:p>
        </p:txBody>
      </p:sp>
    </p:spTree>
    <p:extLst>
      <p:ext uri="{BB962C8B-B14F-4D97-AF65-F5344CB8AC3E}">
        <p14:creationId xmlns:p14="http://schemas.microsoft.com/office/powerpoint/2010/main" val="1144832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99D23-F120-466F-BBFF-2D6DA10EFF39}"/>
              </a:ext>
            </a:extLst>
          </p:cNvPr>
          <p:cNvSpPr>
            <a:spLocks noGrp="1"/>
          </p:cNvSpPr>
          <p:nvPr>
            <p:ph type="title"/>
          </p:nvPr>
        </p:nvSpPr>
        <p:spPr/>
        <p:txBody>
          <a:bodyPr/>
          <a:lstStyle/>
          <a:p>
            <a:r>
              <a:rPr lang="en-US" dirty="0"/>
              <a:t>Why We Experience Resistance:</a:t>
            </a:r>
          </a:p>
        </p:txBody>
      </p:sp>
      <p:sp>
        <p:nvSpPr>
          <p:cNvPr id="3" name="Content Placeholder 2">
            <a:extLst>
              <a:ext uri="{FF2B5EF4-FFF2-40B4-BE49-F238E27FC236}">
                <a16:creationId xmlns:a16="http://schemas.microsoft.com/office/drawing/2014/main" id="{764AFD8E-A0F9-44CA-B583-7F8BF9F96890}"/>
              </a:ext>
            </a:extLst>
          </p:cNvPr>
          <p:cNvSpPr>
            <a:spLocks noGrp="1"/>
          </p:cNvSpPr>
          <p:nvPr>
            <p:ph idx="1"/>
          </p:nvPr>
        </p:nvSpPr>
        <p:spPr>
          <a:xfrm>
            <a:off x="350729" y="2455101"/>
            <a:ext cx="10569061" cy="4221272"/>
          </a:xfrm>
        </p:spPr>
        <p:txBody>
          <a:bodyPr/>
          <a:lstStyle/>
          <a:p>
            <a:pPr marL="0" indent="0">
              <a:buNone/>
            </a:pPr>
            <a:endParaRPr lang="en-US" dirty="0"/>
          </a:p>
          <a:p>
            <a:pPr marL="0" indent="0" algn="ctr">
              <a:buNone/>
            </a:pPr>
            <a:r>
              <a:rPr lang="en-US" dirty="0"/>
              <a:t>People do not shift their ideologies easily nor very often willingly. Humans are inclined to take the path of least resistance, to maintain the comfortable.</a:t>
            </a:r>
          </a:p>
        </p:txBody>
      </p:sp>
    </p:spTree>
    <p:extLst>
      <p:ext uri="{BB962C8B-B14F-4D97-AF65-F5344CB8AC3E}">
        <p14:creationId xmlns:p14="http://schemas.microsoft.com/office/powerpoint/2010/main" val="803396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A9A42-910D-4E2A-8A0D-288754819B31}"/>
              </a:ext>
            </a:extLst>
          </p:cNvPr>
          <p:cNvSpPr>
            <a:spLocks noGrp="1"/>
          </p:cNvSpPr>
          <p:nvPr>
            <p:ph type="title"/>
          </p:nvPr>
        </p:nvSpPr>
        <p:spPr/>
        <p:txBody>
          <a:bodyPr/>
          <a:lstStyle/>
          <a:p>
            <a:r>
              <a:rPr lang="en-US" dirty="0"/>
              <a:t>Why We Experience Resistance:</a:t>
            </a:r>
          </a:p>
        </p:txBody>
      </p:sp>
      <p:sp>
        <p:nvSpPr>
          <p:cNvPr id="3" name="Content Placeholder 2">
            <a:extLst>
              <a:ext uri="{FF2B5EF4-FFF2-40B4-BE49-F238E27FC236}">
                <a16:creationId xmlns:a16="http://schemas.microsoft.com/office/drawing/2014/main" id="{06E6DA2D-D2F8-4BC4-A1F2-0B1549895318}"/>
              </a:ext>
            </a:extLst>
          </p:cNvPr>
          <p:cNvSpPr>
            <a:spLocks noGrp="1"/>
          </p:cNvSpPr>
          <p:nvPr>
            <p:ph idx="1"/>
          </p:nvPr>
        </p:nvSpPr>
        <p:spPr>
          <a:xfrm>
            <a:off x="350729" y="2455101"/>
            <a:ext cx="11483461" cy="4221272"/>
          </a:xfrm>
        </p:spPr>
        <p:txBody>
          <a:bodyPr>
            <a:normAutofit fontScale="92500" lnSpcReduction="10000"/>
          </a:bodyPr>
          <a:lstStyle/>
          <a:p>
            <a:r>
              <a:rPr lang="en-US" dirty="0"/>
              <a:t>pushing on comfort zones</a:t>
            </a:r>
          </a:p>
          <a:p>
            <a:r>
              <a:rPr lang="en-US" dirty="0"/>
              <a:t>upsetting what people are ‘used to’ and ‘how it has always been’</a:t>
            </a:r>
          </a:p>
          <a:p>
            <a:r>
              <a:rPr lang="en-US" dirty="0"/>
              <a:t>revealing and challenging the areas where people have privilege</a:t>
            </a:r>
          </a:p>
          <a:p>
            <a:r>
              <a:rPr lang="en-US" dirty="0"/>
              <a:t>countering some narratives that people have been told their whole life</a:t>
            </a:r>
          </a:p>
          <a:p>
            <a:r>
              <a:rPr lang="en-US" dirty="0"/>
              <a:t>questioning peoples’ hierarchical place in the system and the merit of their status</a:t>
            </a:r>
          </a:p>
          <a:p>
            <a:r>
              <a:rPr lang="en-US" dirty="0"/>
              <a:t>challenging people’s beliefs, perhaps even deeply held religious beliefs or hard-earned professional training</a:t>
            </a:r>
          </a:p>
        </p:txBody>
      </p:sp>
    </p:spTree>
    <p:extLst>
      <p:ext uri="{BB962C8B-B14F-4D97-AF65-F5344CB8AC3E}">
        <p14:creationId xmlns:p14="http://schemas.microsoft.com/office/powerpoint/2010/main" val="97940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C4D33-7F9D-4C2C-ACCF-6EAED46A92FE}"/>
              </a:ext>
            </a:extLst>
          </p:cNvPr>
          <p:cNvSpPr>
            <a:spLocks noGrp="1"/>
          </p:cNvSpPr>
          <p:nvPr>
            <p:ph type="title"/>
          </p:nvPr>
        </p:nvSpPr>
        <p:spPr/>
        <p:txBody>
          <a:bodyPr/>
          <a:lstStyle/>
          <a:p>
            <a:r>
              <a:rPr lang="en-US" dirty="0"/>
              <a:t>Why We Experience Resistance:</a:t>
            </a:r>
          </a:p>
        </p:txBody>
      </p:sp>
      <p:sp>
        <p:nvSpPr>
          <p:cNvPr id="3" name="Content Placeholder 2">
            <a:extLst>
              <a:ext uri="{FF2B5EF4-FFF2-40B4-BE49-F238E27FC236}">
                <a16:creationId xmlns:a16="http://schemas.microsoft.com/office/drawing/2014/main" id="{71BEF6EB-A563-433E-AA1A-1C9C760E0E07}"/>
              </a:ext>
            </a:extLst>
          </p:cNvPr>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dirty="0"/>
              <a:t>In short: we are upsetting peoples’ foundational ideologies and sense of security.</a:t>
            </a:r>
          </a:p>
        </p:txBody>
      </p:sp>
    </p:spTree>
    <p:extLst>
      <p:ext uri="{BB962C8B-B14F-4D97-AF65-F5344CB8AC3E}">
        <p14:creationId xmlns:p14="http://schemas.microsoft.com/office/powerpoint/2010/main" val="2155895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B809578-F9EA-488C-BB56-BC72186A3955}"/>
              </a:ext>
            </a:extLst>
          </p:cNvPr>
          <p:cNvSpPr txBox="1"/>
          <p:nvPr/>
        </p:nvSpPr>
        <p:spPr>
          <a:xfrm>
            <a:off x="2531165" y="357809"/>
            <a:ext cx="7129670" cy="5170646"/>
          </a:xfrm>
          <a:prstGeom prst="rect">
            <a:avLst/>
          </a:prstGeom>
          <a:noFill/>
        </p:spPr>
        <p:txBody>
          <a:bodyPr wrap="square" rtlCol="0">
            <a:spAutoFit/>
          </a:bodyPr>
          <a:lstStyle/>
          <a:p>
            <a:pPr algn="ctr"/>
            <a:endParaRPr lang="en-US" sz="6600" dirty="0">
              <a:solidFill>
                <a:schemeClr val="bg1"/>
              </a:solidFill>
            </a:endParaRPr>
          </a:p>
          <a:p>
            <a:pPr algn="ctr"/>
            <a:r>
              <a:rPr lang="en-US" sz="6600" dirty="0">
                <a:solidFill>
                  <a:schemeClr val="bg1"/>
                </a:solidFill>
              </a:rPr>
              <a:t>What are some examples of typical resistance you have encountered?</a:t>
            </a:r>
          </a:p>
        </p:txBody>
      </p:sp>
    </p:spTree>
    <p:extLst>
      <p:ext uri="{BB962C8B-B14F-4D97-AF65-F5344CB8AC3E}">
        <p14:creationId xmlns:p14="http://schemas.microsoft.com/office/powerpoint/2010/main" val="3363868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E33CA-25FB-48AC-B9FA-7D327B1FB486}"/>
              </a:ext>
            </a:extLst>
          </p:cNvPr>
          <p:cNvSpPr>
            <a:spLocks noGrp="1"/>
          </p:cNvSpPr>
          <p:nvPr>
            <p:ph type="ctrTitle"/>
          </p:nvPr>
        </p:nvSpPr>
        <p:spPr/>
        <p:txBody>
          <a:bodyPr>
            <a:normAutofit fontScale="90000"/>
          </a:bodyPr>
          <a:lstStyle/>
          <a:p>
            <a:r>
              <a:rPr lang="en-US" sz="4900" dirty="0"/>
              <a:t>First, we must make the decision of whether to engage in productive dialogue with a resistor or to shut it down from the start?</a:t>
            </a:r>
            <a:r>
              <a:rPr lang="en-US" dirty="0"/>
              <a:t> </a:t>
            </a:r>
          </a:p>
        </p:txBody>
      </p:sp>
      <p:sp>
        <p:nvSpPr>
          <p:cNvPr id="3" name="Subtitle 2">
            <a:extLst>
              <a:ext uri="{FF2B5EF4-FFF2-40B4-BE49-F238E27FC236}">
                <a16:creationId xmlns:a16="http://schemas.microsoft.com/office/drawing/2014/main" id="{9449782F-E919-4021-A610-2FB1519443EB}"/>
              </a:ext>
            </a:extLst>
          </p:cNvPr>
          <p:cNvSpPr>
            <a:spLocks noGrp="1"/>
          </p:cNvSpPr>
          <p:nvPr>
            <p:ph type="subTitle" idx="1"/>
          </p:nvPr>
        </p:nvSpPr>
        <p:spPr>
          <a:xfrm>
            <a:off x="2929246" y="4739594"/>
            <a:ext cx="7208667" cy="1992086"/>
          </a:xfrm>
        </p:spPr>
        <p:txBody>
          <a:bodyPr/>
          <a:lstStyle/>
          <a:p>
            <a:r>
              <a:rPr lang="en-US" sz="3200" b="0" i="1" dirty="0"/>
              <a:t>This decision often hinges on the facilitator’s perception of the intention on the part of the resistor.</a:t>
            </a:r>
          </a:p>
        </p:txBody>
      </p:sp>
    </p:spTree>
    <p:extLst>
      <p:ext uri="{BB962C8B-B14F-4D97-AF65-F5344CB8AC3E}">
        <p14:creationId xmlns:p14="http://schemas.microsoft.com/office/powerpoint/2010/main" val="33825933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mbria">
      <a:maj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1740</TotalTime>
  <Words>3167</Words>
  <Application>Microsoft Office PowerPoint</Application>
  <PresentationFormat>Widescreen</PresentationFormat>
  <Paragraphs>166</Paragraphs>
  <Slides>34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Cambria</vt:lpstr>
      <vt:lpstr>Lato</vt:lpstr>
      <vt:lpstr>Montserrat</vt:lpstr>
      <vt:lpstr>Office Theme</vt:lpstr>
      <vt:lpstr>Racial Equity Facilitator Training, Day 4</vt:lpstr>
      <vt:lpstr>A Few Notes</vt:lpstr>
      <vt:lpstr>Welcome</vt:lpstr>
      <vt:lpstr>Managing Resistance to Racial Equity PD</vt:lpstr>
      <vt:lpstr>Why We Experience Resistance:</vt:lpstr>
      <vt:lpstr>Why We Experience Resistance:</vt:lpstr>
      <vt:lpstr>Why We Experience Resistance:</vt:lpstr>
      <vt:lpstr>PowerPoint Presentation</vt:lpstr>
      <vt:lpstr>First, we must make the decision of whether to engage in productive dialogue with a resistor or to shut it down from the start? </vt:lpstr>
      <vt:lpstr>Engage in Productive dialogue when…</vt:lpstr>
      <vt:lpstr>Shut it down when…</vt:lpstr>
      <vt:lpstr>Shutting it down often looks like a short declarative statement such as:</vt:lpstr>
      <vt:lpstr>A theory of fear and resistance</vt:lpstr>
      <vt:lpstr>SCARF Model</vt:lpstr>
      <vt:lpstr>Conversations about equity deeply trigger our threat responses</vt:lpstr>
      <vt:lpstr>Conversations about equity deeply trigger our threat responses</vt:lpstr>
      <vt:lpstr>SCARF Model</vt:lpstr>
      <vt:lpstr>The Thinker: “Where’s the Data?” </vt:lpstr>
      <vt:lpstr>The Thinker: Facilitation Strategies</vt:lpstr>
      <vt:lpstr>The Doer: “Give me Strategies!” </vt:lpstr>
      <vt:lpstr>The Doer: Facilitation Strategies</vt:lpstr>
      <vt:lpstr>The Believer: “I’ve Done this Before.” …I’m more woke than you… </vt:lpstr>
      <vt:lpstr>The Believer: Facilitation Strategies</vt:lpstr>
      <vt:lpstr>The Fairness-Seeker: “Equal is Fair.” </vt:lpstr>
      <vt:lpstr>The Fairness Seeker: Facilitation Strategies</vt:lpstr>
      <vt:lpstr>The Minimizer: “Why Can’t We All Just (Go Along to) Get Along?” </vt:lpstr>
      <vt:lpstr>The Minimizer: Facilitation Strategies</vt:lpstr>
      <vt:lpstr>Direct/Indirect Messaging</vt:lpstr>
      <vt:lpstr>Direct/Indirect Communication  How do you feel? What would you do?</vt:lpstr>
      <vt:lpstr> Direct/Indirect Messaging</vt:lpstr>
      <vt:lpstr>Direct/Indirect Messaging</vt:lpstr>
      <vt:lpstr>Direct/Indirect Messaging</vt:lpstr>
      <vt:lpstr>What are the implications of direct/indirect messaging for equity facilitation?</vt:lpstr>
      <vt:lpstr>Comments?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Resistance to Racial Equity PD</dc:title>
  <dc:creator>Marceline DuBose</dc:creator>
  <cp:lastModifiedBy>Marceline DuBose</cp:lastModifiedBy>
  <cp:revision>5</cp:revision>
  <dcterms:created xsi:type="dcterms:W3CDTF">2020-10-26T15:03:14Z</dcterms:created>
  <dcterms:modified xsi:type="dcterms:W3CDTF">2020-10-27T20:03:17Z</dcterms:modified>
</cp:coreProperties>
</file>