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769" r:id="rId2"/>
    <p:sldId id="730" r:id="rId3"/>
    <p:sldId id="731" r:id="rId4"/>
    <p:sldId id="732" r:id="rId5"/>
    <p:sldId id="768" r:id="rId6"/>
    <p:sldId id="303" r:id="rId7"/>
    <p:sldId id="304" r:id="rId8"/>
    <p:sldId id="316" r:id="rId9"/>
    <p:sldId id="749" r:id="rId10"/>
    <p:sldId id="750" r:id="rId11"/>
    <p:sldId id="751" r:id="rId12"/>
    <p:sldId id="752" r:id="rId13"/>
    <p:sldId id="312" r:id="rId14"/>
    <p:sldId id="352" r:id="rId15"/>
    <p:sldId id="765" r:id="rId16"/>
    <p:sldId id="330" r:id="rId17"/>
    <p:sldId id="733" r:id="rId18"/>
    <p:sldId id="323" r:id="rId19"/>
    <p:sldId id="324" r:id="rId20"/>
    <p:sldId id="325" r:id="rId21"/>
    <p:sldId id="771" r:id="rId22"/>
    <p:sldId id="326" r:id="rId23"/>
    <p:sldId id="772" r:id="rId24"/>
    <p:sldId id="773" r:id="rId25"/>
    <p:sldId id="327" r:id="rId26"/>
    <p:sldId id="715" r:id="rId27"/>
    <p:sldId id="313" r:id="rId28"/>
    <p:sldId id="317" r:id="rId29"/>
    <p:sldId id="319" r:id="rId30"/>
    <p:sldId id="320" r:id="rId31"/>
    <p:sldId id="717" r:id="rId32"/>
    <p:sldId id="329" r:id="rId33"/>
    <p:sldId id="770" r:id="rId34"/>
    <p:sldId id="332" r:id="rId35"/>
    <p:sldId id="311" r:id="rId36"/>
    <p:sldId id="744" r:id="rId37"/>
    <p:sldId id="745" r:id="rId38"/>
    <p:sldId id="743" r:id="rId39"/>
    <p:sldId id="746" r:id="rId40"/>
    <p:sldId id="774" r:id="rId41"/>
    <p:sldId id="775" r:id="rId42"/>
    <p:sldId id="776" r:id="rId43"/>
    <p:sldId id="30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630"/>
  </p:normalViewPr>
  <p:slideViewPr>
    <p:cSldViewPr snapToGrid="0" snapToObjects="1">
      <p:cViewPr varScale="1">
        <p:scale>
          <a:sx n="57" d="100"/>
          <a:sy n="57" d="100"/>
        </p:scale>
        <p:origin x="99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85AE5-6BF8-4840-9698-DF1F0E426158}" type="doc">
      <dgm:prSet loTypeId="urn:microsoft.com/office/officeart/2005/8/layout/default" loCatId="" qsTypeId="urn:microsoft.com/office/officeart/2005/8/quickstyle/simple1" qsCatId="simple" csTypeId="urn:microsoft.com/office/officeart/2005/8/colors/colorful3" csCatId="colorful" phldr="1"/>
      <dgm:spPr/>
      <dgm:t>
        <a:bodyPr/>
        <a:lstStyle/>
        <a:p>
          <a:endParaRPr lang="en-US"/>
        </a:p>
      </dgm:t>
    </dgm:pt>
    <dgm:pt modelId="{AD520EA5-6F62-3042-B49A-8F0488B3082C}">
      <dgm:prSet phldrT="[Text]"/>
      <dgm:spPr/>
      <dgm:t>
        <a:bodyPr/>
        <a:lstStyle/>
        <a:p>
          <a:r>
            <a:rPr lang="en-US" b="1" i="1" dirty="0"/>
            <a:t>Ideological Racism</a:t>
          </a:r>
        </a:p>
      </dgm:t>
    </dgm:pt>
    <dgm:pt modelId="{8AFA024E-7DF1-4E41-9EBD-B7C45922FE85}" type="parTrans" cxnId="{8D733FA3-DCC8-6646-AC3F-C13A4F36B8C4}">
      <dgm:prSet/>
      <dgm:spPr/>
      <dgm:t>
        <a:bodyPr/>
        <a:lstStyle/>
        <a:p>
          <a:endParaRPr lang="en-US"/>
        </a:p>
      </dgm:t>
    </dgm:pt>
    <dgm:pt modelId="{97A72EF5-A45E-D24E-946E-53DB82AFAE31}" type="sibTrans" cxnId="{8D733FA3-DCC8-6646-AC3F-C13A4F36B8C4}">
      <dgm:prSet/>
      <dgm:spPr/>
      <dgm:t>
        <a:bodyPr/>
        <a:lstStyle/>
        <a:p>
          <a:endParaRPr lang="en-US"/>
        </a:p>
      </dgm:t>
    </dgm:pt>
    <dgm:pt modelId="{A02EDB81-6237-0148-9058-75F47129E02C}">
      <dgm:prSet phldrT="[Text]"/>
      <dgm:spPr/>
      <dgm:t>
        <a:bodyPr/>
        <a:lstStyle/>
        <a:p>
          <a:r>
            <a:rPr lang="en-US" dirty="0"/>
            <a:t>Individual Racism</a:t>
          </a:r>
        </a:p>
      </dgm:t>
    </dgm:pt>
    <dgm:pt modelId="{A6117B80-5693-4D4E-A4E7-94D3AABFA7F2}" type="parTrans" cxnId="{C3C2DDA6-4C7F-C848-A14A-A1D1718D6264}">
      <dgm:prSet/>
      <dgm:spPr/>
      <dgm:t>
        <a:bodyPr/>
        <a:lstStyle/>
        <a:p>
          <a:endParaRPr lang="en-US"/>
        </a:p>
      </dgm:t>
    </dgm:pt>
    <dgm:pt modelId="{483CA6B1-E36C-0346-B8EC-E86BD719DED8}" type="sibTrans" cxnId="{C3C2DDA6-4C7F-C848-A14A-A1D1718D6264}">
      <dgm:prSet/>
      <dgm:spPr/>
      <dgm:t>
        <a:bodyPr/>
        <a:lstStyle/>
        <a:p>
          <a:endParaRPr lang="en-US"/>
        </a:p>
      </dgm:t>
    </dgm:pt>
    <dgm:pt modelId="{7CEC4269-4481-4346-9178-2071D88F7CC0}">
      <dgm:prSet phldrT="[Text]"/>
      <dgm:spPr/>
      <dgm:t>
        <a:bodyPr/>
        <a:lstStyle/>
        <a:p>
          <a:r>
            <a:rPr lang="en-US" dirty="0"/>
            <a:t>Institutional Racism</a:t>
          </a:r>
        </a:p>
      </dgm:t>
    </dgm:pt>
    <dgm:pt modelId="{4C107390-EDB7-EE4F-BC14-3A65E4E2F3E9}" type="parTrans" cxnId="{7AF824CE-4DA5-864C-916D-62A3623F5381}">
      <dgm:prSet/>
      <dgm:spPr/>
      <dgm:t>
        <a:bodyPr/>
        <a:lstStyle/>
        <a:p>
          <a:endParaRPr lang="en-US"/>
        </a:p>
      </dgm:t>
    </dgm:pt>
    <dgm:pt modelId="{AB8B6DB6-7EF5-F94E-BC03-2ACF2912784F}" type="sibTrans" cxnId="{7AF824CE-4DA5-864C-916D-62A3623F5381}">
      <dgm:prSet/>
      <dgm:spPr/>
      <dgm:t>
        <a:bodyPr/>
        <a:lstStyle/>
        <a:p>
          <a:endParaRPr lang="en-US"/>
        </a:p>
      </dgm:t>
    </dgm:pt>
    <dgm:pt modelId="{B93EED98-E7C9-A343-8B21-41E42873D069}">
      <dgm:prSet phldrT="[Text]"/>
      <dgm:spPr/>
      <dgm:t>
        <a:bodyPr/>
        <a:lstStyle/>
        <a:p>
          <a:r>
            <a:rPr lang="en-US" dirty="0"/>
            <a:t>Cultural Racism</a:t>
          </a:r>
        </a:p>
      </dgm:t>
    </dgm:pt>
    <dgm:pt modelId="{E5DF3ECE-FF58-6245-9772-414251023492}" type="parTrans" cxnId="{5F0ED47C-A181-4341-9983-297F9101731A}">
      <dgm:prSet/>
      <dgm:spPr/>
      <dgm:t>
        <a:bodyPr/>
        <a:lstStyle/>
        <a:p>
          <a:endParaRPr lang="en-US"/>
        </a:p>
      </dgm:t>
    </dgm:pt>
    <dgm:pt modelId="{3660F345-0020-9C4B-9407-22EFB10565F9}" type="sibTrans" cxnId="{5F0ED47C-A181-4341-9983-297F9101731A}">
      <dgm:prSet/>
      <dgm:spPr/>
      <dgm:t>
        <a:bodyPr/>
        <a:lstStyle/>
        <a:p>
          <a:endParaRPr lang="en-US"/>
        </a:p>
      </dgm:t>
    </dgm:pt>
    <dgm:pt modelId="{83990940-18E9-CF44-9BF9-7AB8EF321F6D}">
      <dgm:prSet phldrT="[Text]"/>
      <dgm:spPr/>
      <dgm:t>
        <a:bodyPr/>
        <a:lstStyle/>
        <a:p>
          <a:r>
            <a:rPr lang="en-US" b="1" i="1" dirty="0"/>
            <a:t>Structural Racism</a:t>
          </a:r>
        </a:p>
      </dgm:t>
    </dgm:pt>
    <dgm:pt modelId="{2D2BFAB2-1051-BB40-B0B5-3D59C371FEB0}" type="parTrans" cxnId="{78BC37C4-69EC-3E48-8F0E-7DA3AAB835AB}">
      <dgm:prSet/>
      <dgm:spPr/>
      <dgm:t>
        <a:bodyPr/>
        <a:lstStyle/>
        <a:p>
          <a:endParaRPr lang="en-US"/>
        </a:p>
      </dgm:t>
    </dgm:pt>
    <dgm:pt modelId="{9036F626-8EEF-9446-AF4C-21E7D9005A4B}" type="sibTrans" cxnId="{78BC37C4-69EC-3E48-8F0E-7DA3AAB835AB}">
      <dgm:prSet/>
      <dgm:spPr/>
      <dgm:t>
        <a:bodyPr/>
        <a:lstStyle/>
        <a:p>
          <a:endParaRPr lang="en-US"/>
        </a:p>
      </dgm:t>
    </dgm:pt>
    <dgm:pt modelId="{A2082335-E40C-0D4D-AD55-7C1621222D09}">
      <dgm:prSet/>
      <dgm:spPr/>
      <dgm:t>
        <a:bodyPr/>
        <a:lstStyle/>
        <a:p>
          <a:r>
            <a:rPr lang="en-US" dirty="0"/>
            <a:t>Sociohistorical Racism</a:t>
          </a:r>
        </a:p>
      </dgm:t>
    </dgm:pt>
    <dgm:pt modelId="{2DA19403-DA6C-7641-97E8-EFE88C66CFAB}" type="parTrans" cxnId="{0A6FD443-11EB-F642-B7A5-A3F1BCD69ACE}">
      <dgm:prSet/>
      <dgm:spPr/>
      <dgm:t>
        <a:bodyPr/>
        <a:lstStyle/>
        <a:p>
          <a:endParaRPr lang="en-US"/>
        </a:p>
      </dgm:t>
    </dgm:pt>
    <dgm:pt modelId="{B02786BB-CC01-4849-9028-D1618CEAF5EF}" type="sibTrans" cxnId="{0A6FD443-11EB-F642-B7A5-A3F1BCD69ACE}">
      <dgm:prSet/>
      <dgm:spPr/>
      <dgm:t>
        <a:bodyPr/>
        <a:lstStyle/>
        <a:p>
          <a:endParaRPr lang="en-US"/>
        </a:p>
      </dgm:t>
    </dgm:pt>
    <dgm:pt modelId="{5D80E7F6-F123-0B4E-BE35-C148A35BBFBF}" type="pres">
      <dgm:prSet presAssocID="{AF985AE5-6BF8-4840-9698-DF1F0E426158}" presName="diagram" presStyleCnt="0">
        <dgm:presLayoutVars>
          <dgm:dir/>
          <dgm:resizeHandles val="exact"/>
        </dgm:presLayoutVars>
      </dgm:prSet>
      <dgm:spPr/>
    </dgm:pt>
    <dgm:pt modelId="{3B7FA136-97B7-E242-B4CC-D63772192C30}" type="pres">
      <dgm:prSet presAssocID="{A2082335-E40C-0D4D-AD55-7C1621222D09}" presName="node" presStyleLbl="node1" presStyleIdx="0" presStyleCnt="6">
        <dgm:presLayoutVars>
          <dgm:bulletEnabled val="1"/>
        </dgm:presLayoutVars>
      </dgm:prSet>
      <dgm:spPr/>
    </dgm:pt>
    <dgm:pt modelId="{B2C01B62-0F89-B34A-BFCA-5BCF3183A7F5}" type="pres">
      <dgm:prSet presAssocID="{B02786BB-CC01-4849-9028-D1618CEAF5EF}" presName="sibTrans" presStyleCnt="0"/>
      <dgm:spPr/>
    </dgm:pt>
    <dgm:pt modelId="{929F03E0-31E0-BB42-B41D-E9D31164BDF8}" type="pres">
      <dgm:prSet presAssocID="{AD520EA5-6F62-3042-B49A-8F0488B3082C}" presName="node" presStyleLbl="node1" presStyleIdx="1" presStyleCnt="6" custLinFactNeighborX="2150">
        <dgm:presLayoutVars>
          <dgm:bulletEnabled val="1"/>
        </dgm:presLayoutVars>
      </dgm:prSet>
      <dgm:spPr/>
    </dgm:pt>
    <dgm:pt modelId="{E8F20B25-2935-634D-97AC-DBF4D5668A0B}" type="pres">
      <dgm:prSet presAssocID="{97A72EF5-A45E-D24E-946E-53DB82AFAE31}" presName="sibTrans" presStyleCnt="0"/>
      <dgm:spPr/>
    </dgm:pt>
    <dgm:pt modelId="{B5037B2E-BBBA-7C49-9AB7-BE5F57796477}" type="pres">
      <dgm:prSet presAssocID="{A02EDB81-6237-0148-9058-75F47129E02C}" presName="node" presStyleLbl="node1" presStyleIdx="2" presStyleCnt="6">
        <dgm:presLayoutVars>
          <dgm:bulletEnabled val="1"/>
        </dgm:presLayoutVars>
      </dgm:prSet>
      <dgm:spPr/>
    </dgm:pt>
    <dgm:pt modelId="{724B3081-FB58-7447-96D6-B18A98BB0C43}" type="pres">
      <dgm:prSet presAssocID="{483CA6B1-E36C-0346-B8EC-E86BD719DED8}" presName="sibTrans" presStyleCnt="0"/>
      <dgm:spPr/>
    </dgm:pt>
    <dgm:pt modelId="{F868334F-9DCD-4F40-B385-8A0890BB6A84}" type="pres">
      <dgm:prSet presAssocID="{7CEC4269-4481-4346-9178-2071D88F7CC0}" presName="node" presStyleLbl="node1" presStyleIdx="3" presStyleCnt="6">
        <dgm:presLayoutVars>
          <dgm:bulletEnabled val="1"/>
        </dgm:presLayoutVars>
      </dgm:prSet>
      <dgm:spPr/>
    </dgm:pt>
    <dgm:pt modelId="{4F297203-3BA5-214A-807A-EFF3C21EBBB9}" type="pres">
      <dgm:prSet presAssocID="{AB8B6DB6-7EF5-F94E-BC03-2ACF2912784F}" presName="sibTrans" presStyleCnt="0"/>
      <dgm:spPr/>
    </dgm:pt>
    <dgm:pt modelId="{27EF6857-ACF2-FA42-A4E6-612FFAA3609B}" type="pres">
      <dgm:prSet presAssocID="{B93EED98-E7C9-A343-8B21-41E42873D069}" presName="node" presStyleLbl="node1" presStyleIdx="4" presStyleCnt="6">
        <dgm:presLayoutVars>
          <dgm:bulletEnabled val="1"/>
        </dgm:presLayoutVars>
      </dgm:prSet>
      <dgm:spPr/>
    </dgm:pt>
    <dgm:pt modelId="{0BFC3E6B-5571-3C40-8150-C11D1A1DDF5E}" type="pres">
      <dgm:prSet presAssocID="{3660F345-0020-9C4B-9407-22EFB10565F9}" presName="sibTrans" presStyleCnt="0"/>
      <dgm:spPr/>
    </dgm:pt>
    <dgm:pt modelId="{7DFD39DB-1685-6D40-9B71-4C8E15FB245A}" type="pres">
      <dgm:prSet presAssocID="{83990940-18E9-CF44-9BF9-7AB8EF321F6D}" presName="node" presStyleLbl="node1" presStyleIdx="5" presStyleCnt="6">
        <dgm:presLayoutVars>
          <dgm:bulletEnabled val="1"/>
        </dgm:presLayoutVars>
      </dgm:prSet>
      <dgm:spPr/>
    </dgm:pt>
  </dgm:ptLst>
  <dgm:cxnLst>
    <dgm:cxn modelId="{E40D3128-89AA-5A47-9703-5BD282407518}" type="presOf" srcId="{83990940-18E9-CF44-9BF9-7AB8EF321F6D}" destId="{7DFD39DB-1685-6D40-9B71-4C8E15FB245A}" srcOrd="0" destOrd="0" presId="urn:microsoft.com/office/officeart/2005/8/layout/default"/>
    <dgm:cxn modelId="{C57AF738-4974-0F4C-A310-856489CB4FF5}" type="presOf" srcId="{AD520EA5-6F62-3042-B49A-8F0488B3082C}" destId="{929F03E0-31E0-BB42-B41D-E9D31164BDF8}" srcOrd="0" destOrd="0" presId="urn:microsoft.com/office/officeart/2005/8/layout/default"/>
    <dgm:cxn modelId="{0A6FD443-11EB-F642-B7A5-A3F1BCD69ACE}" srcId="{AF985AE5-6BF8-4840-9698-DF1F0E426158}" destId="{A2082335-E40C-0D4D-AD55-7C1621222D09}" srcOrd="0" destOrd="0" parTransId="{2DA19403-DA6C-7641-97E8-EFE88C66CFAB}" sibTransId="{B02786BB-CC01-4849-9028-D1618CEAF5EF}"/>
    <dgm:cxn modelId="{90069F47-A60F-9C48-BA19-669AF47072DC}" type="presOf" srcId="{B93EED98-E7C9-A343-8B21-41E42873D069}" destId="{27EF6857-ACF2-FA42-A4E6-612FFAA3609B}" srcOrd="0" destOrd="0" presId="urn:microsoft.com/office/officeart/2005/8/layout/default"/>
    <dgm:cxn modelId="{7A54CA68-1112-FA47-9660-1DAC43E01841}" type="presOf" srcId="{A2082335-E40C-0D4D-AD55-7C1621222D09}" destId="{3B7FA136-97B7-E242-B4CC-D63772192C30}" srcOrd="0" destOrd="0" presId="urn:microsoft.com/office/officeart/2005/8/layout/default"/>
    <dgm:cxn modelId="{5F0ED47C-A181-4341-9983-297F9101731A}" srcId="{AF985AE5-6BF8-4840-9698-DF1F0E426158}" destId="{B93EED98-E7C9-A343-8B21-41E42873D069}" srcOrd="4" destOrd="0" parTransId="{E5DF3ECE-FF58-6245-9772-414251023492}" sibTransId="{3660F345-0020-9C4B-9407-22EFB10565F9}"/>
    <dgm:cxn modelId="{8D733FA3-DCC8-6646-AC3F-C13A4F36B8C4}" srcId="{AF985AE5-6BF8-4840-9698-DF1F0E426158}" destId="{AD520EA5-6F62-3042-B49A-8F0488B3082C}" srcOrd="1" destOrd="0" parTransId="{8AFA024E-7DF1-4E41-9EBD-B7C45922FE85}" sibTransId="{97A72EF5-A45E-D24E-946E-53DB82AFAE31}"/>
    <dgm:cxn modelId="{C3C2DDA6-4C7F-C848-A14A-A1D1718D6264}" srcId="{AF985AE5-6BF8-4840-9698-DF1F0E426158}" destId="{A02EDB81-6237-0148-9058-75F47129E02C}" srcOrd="2" destOrd="0" parTransId="{A6117B80-5693-4D4E-A4E7-94D3AABFA7F2}" sibTransId="{483CA6B1-E36C-0346-B8EC-E86BD719DED8}"/>
    <dgm:cxn modelId="{B71680B9-1A07-2F43-8B3C-AF176307B1BA}" type="presOf" srcId="{AF985AE5-6BF8-4840-9698-DF1F0E426158}" destId="{5D80E7F6-F123-0B4E-BE35-C148A35BBFBF}" srcOrd="0" destOrd="0" presId="urn:microsoft.com/office/officeart/2005/8/layout/default"/>
    <dgm:cxn modelId="{C6AE82BC-C9AA-F144-B248-82140C2576F3}" type="presOf" srcId="{7CEC4269-4481-4346-9178-2071D88F7CC0}" destId="{F868334F-9DCD-4F40-B385-8A0890BB6A84}" srcOrd="0" destOrd="0" presId="urn:microsoft.com/office/officeart/2005/8/layout/default"/>
    <dgm:cxn modelId="{78BC37C4-69EC-3E48-8F0E-7DA3AAB835AB}" srcId="{AF985AE5-6BF8-4840-9698-DF1F0E426158}" destId="{83990940-18E9-CF44-9BF9-7AB8EF321F6D}" srcOrd="5" destOrd="0" parTransId="{2D2BFAB2-1051-BB40-B0B5-3D59C371FEB0}" sibTransId="{9036F626-8EEF-9446-AF4C-21E7D9005A4B}"/>
    <dgm:cxn modelId="{7AF824CE-4DA5-864C-916D-62A3623F5381}" srcId="{AF985AE5-6BF8-4840-9698-DF1F0E426158}" destId="{7CEC4269-4481-4346-9178-2071D88F7CC0}" srcOrd="3" destOrd="0" parTransId="{4C107390-EDB7-EE4F-BC14-3A65E4E2F3E9}" sibTransId="{AB8B6DB6-7EF5-F94E-BC03-2ACF2912784F}"/>
    <dgm:cxn modelId="{32B3AEF4-5B7D-CE4E-BE23-3925D688B33D}" type="presOf" srcId="{A02EDB81-6237-0148-9058-75F47129E02C}" destId="{B5037B2E-BBBA-7C49-9AB7-BE5F57796477}" srcOrd="0" destOrd="0" presId="urn:microsoft.com/office/officeart/2005/8/layout/default"/>
    <dgm:cxn modelId="{51FA09E3-2EEF-024C-91CE-CBEBC11E6AE5}" type="presParOf" srcId="{5D80E7F6-F123-0B4E-BE35-C148A35BBFBF}" destId="{3B7FA136-97B7-E242-B4CC-D63772192C30}" srcOrd="0" destOrd="0" presId="urn:microsoft.com/office/officeart/2005/8/layout/default"/>
    <dgm:cxn modelId="{4A78292C-5A05-6044-8631-BDFE8190F13F}" type="presParOf" srcId="{5D80E7F6-F123-0B4E-BE35-C148A35BBFBF}" destId="{B2C01B62-0F89-B34A-BFCA-5BCF3183A7F5}" srcOrd="1" destOrd="0" presId="urn:microsoft.com/office/officeart/2005/8/layout/default"/>
    <dgm:cxn modelId="{311F3889-32F3-0543-A1EA-736B4803B7A2}" type="presParOf" srcId="{5D80E7F6-F123-0B4E-BE35-C148A35BBFBF}" destId="{929F03E0-31E0-BB42-B41D-E9D31164BDF8}" srcOrd="2" destOrd="0" presId="urn:microsoft.com/office/officeart/2005/8/layout/default"/>
    <dgm:cxn modelId="{BEF00CE3-B399-134D-A703-D50C875403AA}" type="presParOf" srcId="{5D80E7F6-F123-0B4E-BE35-C148A35BBFBF}" destId="{E8F20B25-2935-634D-97AC-DBF4D5668A0B}" srcOrd="3" destOrd="0" presId="urn:microsoft.com/office/officeart/2005/8/layout/default"/>
    <dgm:cxn modelId="{7FCEB114-3A58-4F47-9D42-7EF8B29420F0}" type="presParOf" srcId="{5D80E7F6-F123-0B4E-BE35-C148A35BBFBF}" destId="{B5037B2E-BBBA-7C49-9AB7-BE5F57796477}" srcOrd="4" destOrd="0" presId="urn:microsoft.com/office/officeart/2005/8/layout/default"/>
    <dgm:cxn modelId="{AEEEF06A-3F3A-1140-9DE0-F35749AA5D73}" type="presParOf" srcId="{5D80E7F6-F123-0B4E-BE35-C148A35BBFBF}" destId="{724B3081-FB58-7447-96D6-B18A98BB0C43}" srcOrd="5" destOrd="0" presId="urn:microsoft.com/office/officeart/2005/8/layout/default"/>
    <dgm:cxn modelId="{E01FF54B-7608-7D4A-9A3A-232A76A5B3D6}" type="presParOf" srcId="{5D80E7F6-F123-0B4E-BE35-C148A35BBFBF}" destId="{F868334F-9DCD-4F40-B385-8A0890BB6A84}" srcOrd="6" destOrd="0" presId="urn:microsoft.com/office/officeart/2005/8/layout/default"/>
    <dgm:cxn modelId="{28AD9876-9500-6F49-95C2-DA6AED1FC705}" type="presParOf" srcId="{5D80E7F6-F123-0B4E-BE35-C148A35BBFBF}" destId="{4F297203-3BA5-214A-807A-EFF3C21EBBB9}" srcOrd="7" destOrd="0" presId="urn:microsoft.com/office/officeart/2005/8/layout/default"/>
    <dgm:cxn modelId="{BC252135-09C7-A64D-92D0-3C92574E7CAE}" type="presParOf" srcId="{5D80E7F6-F123-0B4E-BE35-C148A35BBFBF}" destId="{27EF6857-ACF2-FA42-A4E6-612FFAA3609B}" srcOrd="8" destOrd="0" presId="urn:microsoft.com/office/officeart/2005/8/layout/default"/>
    <dgm:cxn modelId="{0DF45B2F-F1CD-F84F-A68C-86D4CBE33435}" type="presParOf" srcId="{5D80E7F6-F123-0B4E-BE35-C148A35BBFBF}" destId="{0BFC3E6B-5571-3C40-8150-C11D1A1DDF5E}" srcOrd="9" destOrd="0" presId="urn:microsoft.com/office/officeart/2005/8/layout/default"/>
    <dgm:cxn modelId="{1B9258F1-2582-3D47-BEDA-3717EF8192CF}" type="presParOf" srcId="{5D80E7F6-F123-0B4E-BE35-C148A35BBFBF}" destId="{7DFD39DB-1685-6D40-9B71-4C8E15FB245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FA136-97B7-E242-B4CC-D63772192C30}">
      <dsp:nvSpPr>
        <dsp:cNvPr id="0" name=""/>
        <dsp:cNvSpPr/>
      </dsp:nvSpPr>
      <dsp:spPr>
        <a:xfrm>
          <a:off x="1221978" y="2645"/>
          <a:ext cx="2706687" cy="1624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Sociohistorical Racism</a:t>
          </a:r>
        </a:p>
      </dsp:txBody>
      <dsp:txXfrm>
        <a:off x="1221978" y="2645"/>
        <a:ext cx="2706687" cy="1624012"/>
      </dsp:txXfrm>
    </dsp:sp>
    <dsp:sp modelId="{929F03E0-31E0-BB42-B41D-E9D31164BDF8}">
      <dsp:nvSpPr>
        <dsp:cNvPr id="0" name=""/>
        <dsp:cNvSpPr/>
      </dsp:nvSpPr>
      <dsp:spPr>
        <a:xfrm>
          <a:off x="4257528" y="2645"/>
          <a:ext cx="2706687" cy="1624012"/>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dirty="0"/>
            <a:t>Ideological Racism</a:t>
          </a:r>
        </a:p>
      </dsp:txBody>
      <dsp:txXfrm>
        <a:off x="4257528" y="2645"/>
        <a:ext cx="2706687" cy="1624012"/>
      </dsp:txXfrm>
    </dsp:sp>
    <dsp:sp modelId="{B5037B2E-BBBA-7C49-9AB7-BE5F57796477}">
      <dsp:nvSpPr>
        <dsp:cNvPr id="0" name=""/>
        <dsp:cNvSpPr/>
      </dsp:nvSpPr>
      <dsp:spPr>
        <a:xfrm>
          <a:off x="1221978" y="1897327"/>
          <a:ext cx="2706687" cy="1624012"/>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Individual Racism</a:t>
          </a:r>
        </a:p>
      </dsp:txBody>
      <dsp:txXfrm>
        <a:off x="1221978" y="1897327"/>
        <a:ext cx="2706687" cy="1624012"/>
      </dsp:txXfrm>
    </dsp:sp>
    <dsp:sp modelId="{F868334F-9DCD-4F40-B385-8A0890BB6A84}">
      <dsp:nvSpPr>
        <dsp:cNvPr id="0" name=""/>
        <dsp:cNvSpPr/>
      </dsp:nvSpPr>
      <dsp:spPr>
        <a:xfrm>
          <a:off x="4199334" y="1897327"/>
          <a:ext cx="2706687" cy="1624012"/>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Institutional Racism</a:t>
          </a:r>
        </a:p>
      </dsp:txBody>
      <dsp:txXfrm>
        <a:off x="4199334" y="1897327"/>
        <a:ext cx="2706687" cy="1624012"/>
      </dsp:txXfrm>
    </dsp:sp>
    <dsp:sp modelId="{27EF6857-ACF2-FA42-A4E6-612FFAA3609B}">
      <dsp:nvSpPr>
        <dsp:cNvPr id="0" name=""/>
        <dsp:cNvSpPr/>
      </dsp:nvSpPr>
      <dsp:spPr>
        <a:xfrm>
          <a:off x="1221978" y="3792008"/>
          <a:ext cx="2706687" cy="1624012"/>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Cultural Racism</a:t>
          </a:r>
        </a:p>
      </dsp:txBody>
      <dsp:txXfrm>
        <a:off x="1221978" y="3792008"/>
        <a:ext cx="2706687" cy="1624012"/>
      </dsp:txXfrm>
    </dsp:sp>
    <dsp:sp modelId="{7DFD39DB-1685-6D40-9B71-4C8E15FB245A}">
      <dsp:nvSpPr>
        <dsp:cNvPr id="0" name=""/>
        <dsp:cNvSpPr/>
      </dsp:nvSpPr>
      <dsp:spPr>
        <a:xfrm>
          <a:off x="4199334" y="3792008"/>
          <a:ext cx="2706687" cy="162401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1" kern="1200" dirty="0"/>
            <a:t>Structural Racism</a:t>
          </a:r>
        </a:p>
      </dsp:txBody>
      <dsp:txXfrm>
        <a:off x="4199334"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A3DE5-FCAA-C542-86D5-87BB2074469B}" type="datetimeFigureOut">
              <a:rPr lang="en-US" smtClean="0"/>
              <a:t>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010B6-8064-1F4F-86F3-4F72825823CE}" type="slidenum">
              <a:rPr lang="en-US" smtClean="0"/>
              <a:t>‹#›</a:t>
            </a:fld>
            <a:endParaRPr lang="en-US"/>
          </a:p>
        </p:txBody>
      </p:sp>
    </p:spTree>
    <p:extLst>
      <p:ext uri="{BB962C8B-B14F-4D97-AF65-F5344CB8AC3E}">
        <p14:creationId xmlns:p14="http://schemas.microsoft.com/office/powerpoint/2010/main" val="256777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13</a:t>
            </a:fld>
            <a:endParaRPr lang="en-US"/>
          </a:p>
        </p:txBody>
      </p:sp>
    </p:spTree>
    <p:extLst>
      <p:ext uri="{BB962C8B-B14F-4D97-AF65-F5344CB8AC3E}">
        <p14:creationId xmlns:p14="http://schemas.microsoft.com/office/powerpoint/2010/main" val="398048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14</a:t>
            </a:fld>
            <a:endParaRPr lang="en-US"/>
          </a:p>
        </p:txBody>
      </p:sp>
    </p:spTree>
    <p:extLst>
      <p:ext uri="{BB962C8B-B14F-4D97-AF65-F5344CB8AC3E}">
        <p14:creationId xmlns:p14="http://schemas.microsoft.com/office/powerpoint/2010/main" val="113614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A010B6-8064-1F4F-86F3-4F72825823CE}" type="slidenum">
              <a:rPr lang="en-US" smtClean="0"/>
              <a:t>15</a:t>
            </a:fld>
            <a:endParaRPr lang="en-US"/>
          </a:p>
        </p:txBody>
      </p:sp>
    </p:spTree>
    <p:extLst>
      <p:ext uri="{BB962C8B-B14F-4D97-AF65-F5344CB8AC3E}">
        <p14:creationId xmlns:p14="http://schemas.microsoft.com/office/powerpoint/2010/main" val="4203771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E62-EE2F-DE40-9DB6-703D3285F05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407D3D7-9774-E542-8BF8-126F2647E009}"/>
              </a:ext>
            </a:extLst>
          </p:cNvPr>
          <p:cNvSpPr>
            <a:spLocks noGrp="1"/>
          </p:cNvSpPr>
          <p:nvPr>
            <p:ph type="subTitle" idx="1" hasCustomPrompt="1"/>
          </p:nvPr>
        </p:nvSpPr>
        <p:spPr>
          <a:xfrm>
            <a:off x="2929246" y="4739594"/>
            <a:ext cx="6333507" cy="1992086"/>
          </a:xfrm>
        </p:spPr>
        <p:txBody>
          <a:bodyPr>
            <a:noAutofit/>
          </a:bodyPr>
          <a:lstStyle>
            <a:lvl1pPr marL="0" indent="0" algn="ctr">
              <a:buNone/>
              <a:defRPr sz="2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Paul C. Gorski</a:t>
            </a:r>
          </a:p>
          <a:p>
            <a:r>
              <a:rPr lang="en-US" dirty="0"/>
              <a:t>Founder, Equity Literacy Institute</a:t>
            </a:r>
          </a:p>
          <a:p>
            <a:r>
              <a:rPr lang="en-US" dirty="0"/>
              <a:t>Tweet: @</a:t>
            </a:r>
            <a:r>
              <a:rPr lang="en-US" dirty="0" err="1"/>
              <a:t>pgorski</a:t>
            </a:r>
            <a:r>
              <a:rPr lang="en-US" dirty="0"/>
              <a:t> / @</a:t>
            </a:r>
            <a:r>
              <a:rPr lang="en-US" dirty="0" err="1"/>
              <a:t>EquityLiteracy</a:t>
            </a:r>
            <a:endParaRPr lang="en-US" dirty="0"/>
          </a:p>
          <a:p>
            <a:r>
              <a:rPr lang="en-US" dirty="0"/>
              <a:t>http://</a:t>
            </a:r>
            <a:r>
              <a:rPr lang="en-US" dirty="0" err="1"/>
              <a:t>EquityLiteracy.org</a:t>
            </a:r>
            <a:endParaRPr lang="en-US" dirty="0"/>
          </a:p>
        </p:txBody>
      </p:sp>
    </p:spTree>
    <p:extLst>
      <p:ext uri="{BB962C8B-B14F-4D97-AF65-F5344CB8AC3E}">
        <p14:creationId xmlns:p14="http://schemas.microsoft.com/office/powerpoint/2010/main" val="308598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4951E-34B7-5D41-A294-D3EB546A56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A307B-018A-FD46-977B-97F649838DF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92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D898-D580-8C43-897E-30E0FCB06D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512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7B823-2D7D-884E-8CD4-7B210F45B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81380D-FAD8-1540-861A-422B57BA9B96}"/>
              </a:ext>
            </a:extLst>
          </p:cNvPr>
          <p:cNvSpPr>
            <a:spLocks noGrp="1"/>
          </p:cNvSpPr>
          <p:nvPr>
            <p:ph sz="half" idx="1"/>
          </p:nvPr>
        </p:nvSpPr>
        <p:spPr>
          <a:xfrm>
            <a:off x="350729" y="2141537"/>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619C6-77DD-EB4E-BE32-434DB19066FB}"/>
              </a:ext>
            </a:extLst>
          </p:cNvPr>
          <p:cNvSpPr>
            <a:spLocks noGrp="1"/>
          </p:cNvSpPr>
          <p:nvPr>
            <p:ph sz="half" idx="2"/>
          </p:nvPr>
        </p:nvSpPr>
        <p:spPr>
          <a:xfrm>
            <a:off x="5884101" y="21969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37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7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65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F6B1D-7A3C-5240-89F5-836D06B52D37}"/>
              </a:ext>
            </a:extLst>
          </p:cNvPr>
          <p:cNvSpPr>
            <a:spLocks noGrp="1"/>
          </p:cNvSpPr>
          <p:nvPr>
            <p:ph type="title"/>
          </p:nvPr>
        </p:nvSpPr>
        <p:spPr>
          <a:xfrm>
            <a:off x="350729" y="365125"/>
            <a:ext cx="8530224"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F296C888-2E04-7240-8BD3-0EFD6002CC51}"/>
              </a:ext>
            </a:extLst>
          </p:cNvPr>
          <p:cNvSpPr>
            <a:spLocks noGrp="1"/>
          </p:cNvSpPr>
          <p:nvPr>
            <p:ph type="body" idx="1"/>
          </p:nvPr>
        </p:nvSpPr>
        <p:spPr>
          <a:xfrm>
            <a:off x="350730" y="2455101"/>
            <a:ext cx="8530224" cy="4221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455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5" r:id="rId5"/>
    <p:sldLayoutId id="2147483656" r:id="rId6"/>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quityliteracy.org/toolbox2"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en/isolated-starfish-red-sea-ocean-2440384/"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apturingmagicalmemories.com/blizzard-beach-for-toddler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7502A-3308-4E58-8E87-851FA0978B66}"/>
              </a:ext>
            </a:extLst>
          </p:cNvPr>
          <p:cNvSpPr>
            <a:spLocks noGrp="1"/>
          </p:cNvSpPr>
          <p:nvPr>
            <p:ph type="title"/>
          </p:nvPr>
        </p:nvSpPr>
        <p:spPr/>
        <p:txBody>
          <a:bodyPr/>
          <a:lstStyle/>
          <a:p>
            <a:r>
              <a:rPr lang="en-US" dirty="0"/>
              <a:t>Welcome!</a:t>
            </a:r>
          </a:p>
        </p:txBody>
      </p:sp>
      <p:sp>
        <p:nvSpPr>
          <p:cNvPr id="5" name="Content Placeholder 4">
            <a:extLst>
              <a:ext uri="{FF2B5EF4-FFF2-40B4-BE49-F238E27FC236}">
                <a16:creationId xmlns:a16="http://schemas.microsoft.com/office/drawing/2014/main" id="{FEE8FE2E-419F-4BE2-A2A7-56D65D660F0E}"/>
              </a:ext>
            </a:extLst>
          </p:cNvPr>
          <p:cNvSpPr>
            <a:spLocks noGrp="1"/>
          </p:cNvSpPr>
          <p:nvPr>
            <p:ph idx="1"/>
          </p:nvPr>
        </p:nvSpPr>
        <p:spPr>
          <a:xfrm>
            <a:off x="350729" y="2455101"/>
            <a:ext cx="10744733" cy="4221272"/>
          </a:xfrm>
        </p:spPr>
        <p:txBody>
          <a:bodyPr/>
          <a:lstStyle/>
          <a:p>
            <a:r>
              <a:rPr lang="en-US" dirty="0"/>
              <a:t>We will get started at 4:00 EST</a:t>
            </a:r>
          </a:p>
          <a:p>
            <a:r>
              <a:rPr lang="en-US" dirty="0"/>
              <a:t>You can find all the resources needed for today in our tool kit at: </a:t>
            </a:r>
            <a:r>
              <a:rPr lang="en-US" dirty="0">
                <a:hlinkClick r:id="rId2"/>
              </a:rPr>
              <a:t>http://equityliteracy.org/toolbox2</a:t>
            </a:r>
            <a:endParaRPr lang="en-US" dirty="0"/>
          </a:p>
          <a:p>
            <a:pPr marL="0" indent="0">
              <a:buNone/>
            </a:pPr>
            <a:endParaRPr lang="en-US" dirty="0"/>
          </a:p>
          <a:p>
            <a:r>
              <a:rPr lang="en-US" dirty="0"/>
              <a:t>Introductions: In the chat…</a:t>
            </a:r>
          </a:p>
          <a:p>
            <a:pPr marL="0" indent="0">
              <a:buNone/>
            </a:pPr>
            <a:endParaRPr lang="en-US" dirty="0"/>
          </a:p>
          <a:p>
            <a:pPr marL="457200" lvl="1" indent="0" algn="ctr">
              <a:buNone/>
            </a:pPr>
            <a:r>
              <a:rPr lang="en-US" i="1" dirty="0"/>
              <a:t>Name, location, and a book recommendation </a:t>
            </a:r>
          </a:p>
        </p:txBody>
      </p:sp>
      <p:pic>
        <p:nvPicPr>
          <p:cNvPr id="6" name="Picture 5">
            <a:extLst>
              <a:ext uri="{FF2B5EF4-FFF2-40B4-BE49-F238E27FC236}">
                <a16:creationId xmlns:a16="http://schemas.microsoft.com/office/drawing/2014/main" id="{6F4FBA62-07E9-44ED-A217-BEF52DEC5022}"/>
              </a:ext>
            </a:extLst>
          </p:cNvPr>
          <p:cNvPicPr>
            <a:picLocks noChangeAspect="1"/>
          </p:cNvPicPr>
          <p:nvPr/>
        </p:nvPicPr>
        <p:blipFill>
          <a:blip r:embed="rId3"/>
          <a:stretch>
            <a:fillRect/>
          </a:stretch>
        </p:blipFill>
        <p:spPr>
          <a:xfrm>
            <a:off x="8052225" y="365125"/>
            <a:ext cx="3648075" cy="1238250"/>
          </a:xfrm>
          <a:prstGeom prst="rect">
            <a:avLst/>
          </a:prstGeom>
        </p:spPr>
      </p:pic>
    </p:spTree>
    <p:extLst>
      <p:ext uri="{BB962C8B-B14F-4D97-AF65-F5344CB8AC3E}">
        <p14:creationId xmlns:p14="http://schemas.microsoft.com/office/powerpoint/2010/main" val="94523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Belief or Accumulative Impact of Social Conditions?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335427"/>
            <a:ext cx="8111921" cy="4349577"/>
          </a:xfrm>
          <a:noFill/>
        </p:spPr>
        <p:txBody>
          <a:bodyPr>
            <a:normAutofit/>
          </a:bodyPr>
          <a:lstStyle/>
          <a:p>
            <a:pPr>
              <a:buClr>
                <a:srgbClr val="C00000"/>
              </a:buClr>
            </a:pPr>
            <a:r>
              <a:rPr lang="en-US" altLang="ja-JP" dirty="0">
                <a:latin typeface="Cambria" panose="02040503050406030204" pitchFamily="18" charset="0"/>
                <a:cs typeface="Arial" charset="0"/>
              </a:rPr>
              <a:t>“</a:t>
            </a:r>
            <a:r>
              <a:rPr lang="en-US" altLang="ja-JP" b="1" dirty="0">
                <a:latin typeface="Cambria" panose="02040503050406030204" pitchFamily="18" charset="0"/>
                <a:cs typeface="Arial" charset="0"/>
              </a:rPr>
              <a:t>Racism</a:t>
            </a:r>
            <a:r>
              <a:rPr lang="en-US" altLang="ja-JP" dirty="0">
                <a:latin typeface="Cambria" panose="02040503050406030204" pitchFamily="18" charset="0"/>
                <a:cs typeface="Arial" charset="0"/>
              </a:rPr>
              <a:t> = a system of oppression/advantage based on race” </a:t>
            </a:r>
          </a:p>
          <a:p>
            <a:pPr lvl="1">
              <a:buClr>
                <a:srgbClr val="C00000"/>
              </a:buClr>
            </a:pPr>
            <a:r>
              <a:rPr lang="en-US" altLang="ja-JP" dirty="0">
                <a:latin typeface="Cambria" panose="02040503050406030204" pitchFamily="18" charset="0"/>
                <a:cs typeface="Arial" charset="0"/>
              </a:rPr>
              <a:t>Note </a:t>
            </a:r>
            <a:r>
              <a:rPr lang="en-US" altLang="ja-JP" i="1" dirty="0">
                <a:latin typeface="Cambria" panose="02040503050406030204" pitchFamily="18" charset="0"/>
                <a:cs typeface="Arial" charset="0"/>
              </a:rPr>
              <a:t>structural/accumulative </a:t>
            </a:r>
            <a:r>
              <a:rPr lang="en-US" altLang="ja-JP" dirty="0">
                <a:latin typeface="Cambria" panose="02040503050406030204" pitchFamily="18" charset="0"/>
                <a:cs typeface="Arial" charset="0"/>
              </a:rPr>
              <a:t>understanding </a:t>
            </a:r>
          </a:p>
          <a:p>
            <a:pPr lvl="1">
              <a:buClr>
                <a:srgbClr val="C00000"/>
              </a:buClr>
            </a:pPr>
            <a:r>
              <a:rPr lang="en-US" altLang="ja-JP" dirty="0">
                <a:latin typeface="Cambria" panose="02040503050406030204" pitchFamily="18" charset="0"/>
                <a:cs typeface="Arial" charset="0"/>
              </a:rPr>
              <a:t>I can be </a:t>
            </a:r>
            <a:r>
              <a:rPr lang="en-US" altLang="ja-JP" i="1" dirty="0">
                <a:latin typeface="Cambria" panose="02040503050406030204" pitchFamily="18" charset="0"/>
                <a:cs typeface="Arial" charset="0"/>
              </a:rPr>
              <a:t>advantaged </a:t>
            </a:r>
            <a:r>
              <a:rPr lang="en-US" altLang="ja-JP" dirty="0">
                <a:latin typeface="Cambria" panose="02040503050406030204" pitchFamily="18" charset="0"/>
                <a:cs typeface="Arial" charset="0"/>
              </a:rPr>
              <a:t>and participate in </a:t>
            </a:r>
            <a:r>
              <a:rPr lang="en-US" altLang="ja-JP" i="1" dirty="0">
                <a:latin typeface="Cambria" panose="02040503050406030204" pitchFamily="18" charset="0"/>
                <a:cs typeface="Arial" charset="0"/>
              </a:rPr>
              <a:t>oppression </a:t>
            </a:r>
            <a:r>
              <a:rPr lang="en-US" altLang="ja-JP" dirty="0">
                <a:latin typeface="Cambria" panose="02040503050406030204" pitchFamily="18" charset="0"/>
                <a:cs typeface="Arial" charset="0"/>
              </a:rPr>
              <a:t>even if I don’t believe</a:t>
            </a:r>
            <a:r>
              <a:rPr lang="en-US" altLang="ja-JP" i="1" dirty="0">
                <a:latin typeface="Cambria" panose="02040503050406030204" pitchFamily="18" charset="0"/>
                <a:cs typeface="Arial" charset="0"/>
              </a:rPr>
              <a:t> </a:t>
            </a:r>
            <a:r>
              <a:rPr lang="en-US" altLang="ja-JP" dirty="0">
                <a:latin typeface="Cambria" panose="02040503050406030204" pitchFamily="18" charset="0"/>
                <a:cs typeface="Arial" charset="0"/>
              </a:rPr>
              <a:t>a group is inferior to mine</a:t>
            </a:r>
          </a:p>
          <a:p>
            <a:pPr lvl="1">
              <a:buClr>
                <a:srgbClr val="C00000"/>
              </a:buClr>
            </a:pPr>
            <a:r>
              <a:rPr lang="en-US" altLang="ja-JP" dirty="0">
                <a:latin typeface="Cambria" panose="02040503050406030204" pitchFamily="18" charset="0"/>
                <a:cs typeface="Arial" charset="0"/>
              </a:rPr>
              <a:t>Can’t just change individual people’s attitudes; have to change systems and structures, too—that “anti-bias” training is not enough (more on this soon)</a:t>
            </a:r>
          </a:p>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72805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AC8ED-48F8-7B43-A2EC-D3A8959CA24A}"/>
              </a:ext>
            </a:extLst>
          </p:cNvPr>
          <p:cNvSpPr txBox="1"/>
          <p:nvPr/>
        </p:nvSpPr>
        <p:spPr>
          <a:xfrm>
            <a:off x="1136822" y="2916194"/>
            <a:ext cx="7426410" cy="769441"/>
          </a:xfrm>
          <a:prstGeom prst="rect">
            <a:avLst/>
          </a:prstGeom>
          <a:noFill/>
        </p:spPr>
        <p:txBody>
          <a:bodyPr wrap="square" rtlCol="0">
            <a:spAutoFit/>
          </a:bodyPr>
          <a:lstStyle/>
          <a:p>
            <a:r>
              <a:rPr lang="en-US" sz="4400" b="1" dirty="0">
                <a:solidFill>
                  <a:schemeClr val="bg1"/>
                </a:solidFill>
              </a:rPr>
              <a:t>Layers of Racism</a:t>
            </a:r>
          </a:p>
        </p:txBody>
      </p:sp>
    </p:spTree>
    <p:extLst>
      <p:ext uri="{BB962C8B-B14F-4D97-AF65-F5344CB8AC3E}">
        <p14:creationId xmlns:p14="http://schemas.microsoft.com/office/powerpoint/2010/main" val="305261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210066" y="217940"/>
            <a:ext cx="9774194" cy="1400530"/>
          </a:xfrm>
        </p:spPr>
        <p:txBody>
          <a:bodyPr anchor="ctr">
            <a:normAutofit/>
          </a:bodyPr>
          <a:lstStyle/>
          <a:p>
            <a:r>
              <a:rPr lang="en-US" dirty="0">
                <a:solidFill>
                  <a:srgbClr val="FFFFFF"/>
                </a:solidFill>
                <a:latin typeface="Cambria" panose="02040503050406030204" pitchFamily="18" charset="0"/>
              </a:rPr>
              <a:t>The Layers</a:t>
            </a:r>
            <a:endParaRPr lang="en-US" b="1" dirty="0">
              <a:solidFill>
                <a:srgbClr val="FFFFFF"/>
              </a:solidFill>
              <a:latin typeface="Cambria" panose="02040503050406030204" pitchFamily="18" charset="0"/>
            </a:endParaRPr>
          </a:p>
        </p:txBody>
      </p:sp>
      <p:graphicFrame>
        <p:nvGraphicFramePr>
          <p:cNvPr id="7" name="Diagram 6">
            <a:extLst>
              <a:ext uri="{FF2B5EF4-FFF2-40B4-BE49-F238E27FC236}">
                <a16:creationId xmlns:a16="http://schemas.microsoft.com/office/drawing/2014/main" id="{E8966B78-D454-0241-B1D0-4086B45C776B}"/>
              </a:ext>
            </a:extLst>
          </p:cNvPr>
          <p:cNvGraphicFramePr/>
          <p:nvPr>
            <p:extLst>
              <p:ext uri="{D42A27DB-BD31-4B8C-83A1-F6EECF244321}">
                <p14:modId xmlns:p14="http://schemas.microsoft.com/office/powerpoint/2010/main" val="226452267"/>
              </p:ext>
            </p:extLst>
          </p:nvPr>
        </p:nvGraphicFramePr>
        <p:xfrm>
          <a:off x="2343986" y="96363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77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Shift One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r>
              <a:rPr lang="en-US" altLang="ja-JP" dirty="0">
                <a:latin typeface="Cambria" panose="02040503050406030204" pitchFamily="18" charset="0"/>
                <a:cs typeface="Arial" charset="0"/>
              </a:rPr>
              <a:t>Racism as solely individual, interpersonal actions  </a:t>
            </a:r>
            <a:endParaRPr lang="en-US" altLang="ja-JP" dirty="0">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r>
              <a:rPr lang="en-US" altLang="ja-JP" dirty="0">
                <a:solidFill>
                  <a:srgbClr val="C00000"/>
                </a:solidFill>
                <a:latin typeface="Cambria" panose="02040503050406030204" pitchFamily="18" charset="0"/>
                <a:cs typeface="Arial" charset="0"/>
                <a:sym typeface="Wingdings" pitchFamily="2" charset="2"/>
              </a:rPr>
              <a:t>Racism as </a:t>
            </a:r>
            <a:r>
              <a:rPr lang="en-US" altLang="ja-JP" b="1" i="1" dirty="0">
                <a:solidFill>
                  <a:srgbClr val="C00000"/>
                </a:solidFill>
                <a:latin typeface="Cambria" panose="02040503050406030204" pitchFamily="18" charset="0"/>
                <a:cs typeface="Arial" charset="0"/>
                <a:sym typeface="Wingdings" pitchFamily="2" charset="2"/>
              </a:rPr>
              <a:t>structures of advantage and disadvantage</a:t>
            </a:r>
            <a:endParaRPr lang="en-US" altLang="ja-JP" b="1" i="1" dirty="0">
              <a:solidFill>
                <a:srgbClr val="C00000"/>
              </a:solidFill>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4" name="Down Arrow 3">
            <a:extLst>
              <a:ext uri="{FF2B5EF4-FFF2-40B4-BE49-F238E27FC236}">
                <a16:creationId xmlns:a16="http://schemas.microsoft.com/office/drawing/2014/main" id="{2A63E66D-F3B1-2344-A38F-C4CB3E8D41E2}"/>
              </a:ext>
            </a:extLst>
          </p:cNvPr>
          <p:cNvSpPr/>
          <p:nvPr/>
        </p:nvSpPr>
        <p:spPr>
          <a:xfrm>
            <a:off x="4072766" y="3527485"/>
            <a:ext cx="92825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752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Shift Two</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a:bodyPr>
          <a:lstStyle/>
          <a:p>
            <a:pPr marL="0" indent="0">
              <a:buClr>
                <a:srgbClr val="C00000"/>
              </a:buClr>
              <a:buNone/>
            </a:pPr>
            <a:r>
              <a:rPr lang="en-US" altLang="ja-JP" dirty="0">
                <a:latin typeface="Cambria" panose="02040503050406030204" pitchFamily="18" charset="0"/>
                <a:cs typeface="Arial" charset="0"/>
              </a:rPr>
              <a:t>Racism as an occasional incident that needs to be addressed when witnessed or reported</a:t>
            </a:r>
            <a:endParaRPr lang="en-US" altLang="ja-JP" dirty="0">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r>
              <a:rPr lang="en-US" altLang="ja-JP" dirty="0">
                <a:solidFill>
                  <a:srgbClr val="C00000"/>
                </a:solidFill>
                <a:latin typeface="Cambria" panose="02040503050406030204" pitchFamily="18" charset="0"/>
                <a:cs typeface="Arial" charset="0"/>
                <a:sym typeface="Wingdings" pitchFamily="2" charset="2"/>
              </a:rPr>
              <a:t>Racism as </a:t>
            </a:r>
            <a:r>
              <a:rPr lang="en-US" altLang="ja-JP" b="1" i="1" dirty="0">
                <a:solidFill>
                  <a:srgbClr val="C00000"/>
                </a:solidFill>
                <a:latin typeface="Cambria" panose="02040503050406030204" pitchFamily="18" charset="0"/>
                <a:cs typeface="Arial" charset="0"/>
                <a:sym typeface="Wingdings" pitchFamily="2" charset="2"/>
              </a:rPr>
              <a:t>ordinary </a:t>
            </a:r>
            <a:r>
              <a:rPr lang="en-US" altLang="ja-JP" dirty="0">
                <a:solidFill>
                  <a:srgbClr val="C00000"/>
                </a:solidFill>
                <a:latin typeface="Cambria" panose="02040503050406030204" pitchFamily="18" charset="0"/>
                <a:cs typeface="Arial" charset="0"/>
                <a:sym typeface="Wingdings" pitchFamily="2" charset="2"/>
              </a:rPr>
              <a:t>and</a:t>
            </a:r>
            <a:r>
              <a:rPr lang="en-US" altLang="ja-JP" b="1" dirty="0">
                <a:solidFill>
                  <a:srgbClr val="C00000"/>
                </a:solidFill>
                <a:latin typeface="Cambria" panose="02040503050406030204" pitchFamily="18" charset="0"/>
                <a:cs typeface="Arial" charset="0"/>
                <a:sym typeface="Wingdings" pitchFamily="2" charset="2"/>
              </a:rPr>
              <a:t> </a:t>
            </a:r>
            <a:r>
              <a:rPr lang="en-US" altLang="ja-JP" b="1" i="1" dirty="0">
                <a:solidFill>
                  <a:srgbClr val="C00000"/>
                </a:solidFill>
                <a:latin typeface="Cambria" panose="02040503050406030204" pitchFamily="18" charset="0"/>
                <a:cs typeface="Arial" charset="0"/>
                <a:sym typeface="Wingdings" pitchFamily="2" charset="2"/>
              </a:rPr>
              <a:t>impacting everything</a:t>
            </a:r>
            <a:r>
              <a:rPr lang="en-US" altLang="ja-JP" b="1" dirty="0">
                <a:solidFill>
                  <a:srgbClr val="C00000"/>
                </a:solidFill>
                <a:latin typeface="Cambria" panose="02040503050406030204" pitchFamily="18" charset="0"/>
                <a:cs typeface="Arial" charset="0"/>
                <a:sym typeface="Wingdings" pitchFamily="2" charset="2"/>
              </a:rPr>
              <a:t>, </a:t>
            </a:r>
            <a:r>
              <a:rPr lang="en-US" altLang="ja-JP" dirty="0">
                <a:solidFill>
                  <a:srgbClr val="C00000"/>
                </a:solidFill>
                <a:latin typeface="Cambria" panose="02040503050406030204" pitchFamily="18" charset="0"/>
                <a:cs typeface="Arial" charset="0"/>
                <a:sym typeface="Wingdings" pitchFamily="2" charset="2"/>
              </a:rPr>
              <a:t>so we need to proactively be address it all the time</a:t>
            </a:r>
            <a:endParaRPr lang="en-US" altLang="ja-JP" b="1" i="1" dirty="0">
              <a:solidFill>
                <a:srgbClr val="C00000"/>
              </a:solidFill>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4" name="Down Arrow 3">
            <a:extLst>
              <a:ext uri="{FF2B5EF4-FFF2-40B4-BE49-F238E27FC236}">
                <a16:creationId xmlns:a16="http://schemas.microsoft.com/office/drawing/2014/main" id="{2A63E66D-F3B1-2344-A38F-C4CB3E8D41E2}"/>
              </a:ext>
            </a:extLst>
          </p:cNvPr>
          <p:cNvSpPr/>
          <p:nvPr/>
        </p:nvSpPr>
        <p:spPr>
          <a:xfrm>
            <a:off x="4072766" y="3527485"/>
            <a:ext cx="92825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24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Shift Three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3"/>
            <a:ext cx="8111921" cy="4178111"/>
          </a:xfrm>
          <a:noFill/>
        </p:spPr>
        <p:txBody>
          <a:bodyPr>
            <a:normAutofit lnSpcReduction="10000"/>
          </a:bodyPr>
          <a:lstStyle/>
          <a:p>
            <a:pPr marL="0" indent="0">
              <a:buClr>
                <a:srgbClr val="C00000"/>
              </a:buClr>
              <a:buNone/>
            </a:pPr>
            <a:r>
              <a:rPr lang="en-US" altLang="ja-JP" dirty="0">
                <a:latin typeface="Cambria" panose="02040503050406030204" pitchFamily="18" charset="0"/>
                <a:cs typeface="Arial" charset="0"/>
              </a:rPr>
              <a:t>Racism as solely a prejudiced belief system that can be adjusted with anti-bias training</a:t>
            </a:r>
            <a:endParaRPr lang="en-US" altLang="ja-JP" dirty="0">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endParaRPr lang="en-US" altLang="ja-JP" dirty="0">
              <a:solidFill>
                <a:srgbClr val="C00000"/>
              </a:solidFill>
              <a:latin typeface="Cambria" panose="02040503050406030204" pitchFamily="18" charset="0"/>
              <a:cs typeface="Arial" charset="0"/>
              <a:sym typeface="Wingdings" pitchFamily="2" charset="2"/>
            </a:endParaRPr>
          </a:p>
          <a:p>
            <a:pPr marL="0" indent="0">
              <a:buClr>
                <a:srgbClr val="C00000"/>
              </a:buClr>
              <a:buNone/>
            </a:pPr>
            <a:r>
              <a:rPr lang="en-US" altLang="ja-JP" dirty="0">
                <a:solidFill>
                  <a:srgbClr val="C00000"/>
                </a:solidFill>
                <a:latin typeface="Cambria" panose="02040503050406030204" pitchFamily="18" charset="0"/>
                <a:cs typeface="Arial" charset="0"/>
                <a:sym typeface="Wingdings" pitchFamily="2" charset="2"/>
              </a:rPr>
              <a:t>Racism as </a:t>
            </a:r>
            <a:r>
              <a:rPr lang="en-US" altLang="ja-JP" b="1" i="1" dirty="0">
                <a:solidFill>
                  <a:srgbClr val="C00000"/>
                </a:solidFill>
                <a:latin typeface="Cambria" panose="02040503050406030204" pitchFamily="18" charset="0"/>
                <a:cs typeface="Arial" charset="0"/>
                <a:sym typeface="Wingdings" pitchFamily="2" charset="2"/>
              </a:rPr>
              <a:t>the accumulative impact </a:t>
            </a:r>
            <a:r>
              <a:rPr lang="en-US" altLang="ja-JP" b="1" dirty="0">
                <a:solidFill>
                  <a:srgbClr val="C00000"/>
                </a:solidFill>
                <a:latin typeface="Cambria" panose="02040503050406030204" pitchFamily="18" charset="0"/>
                <a:cs typeface="Arial" charset="0"/>
                <a:sym typeface="Wingdings" pitchFamily="2" charset="2"/>
              </a:rPr>
              <a:t>of institutional, cultural, and structural racial injustice</a:t>
            </a:r>
            <a:r>
              <a:rPr lang="en-US" altLang="ja-JP" dirty="0">
                <a:solidFill>
                  <a:srgbClr val="C00000"/>
                </a:solidFill>
                <a:latin typeface="Cambria" panose="02040503050406030204" pitchFamily="18" charset="0"/>
                <a:cs typeface="Arial" charset="0"/>
                <a:sym typeface="Wingdings" pitchFamily="2" charset="2"/>
              </a:rPr>
              <a:t> that must be addressed at their ideological, institutional, cultural, and structural core</a:t>
            </a:r>
            <a:endParaRPr lang="en-US" altLang="ja-JP" b="1" i="1" dirty="0">
              <a:solidFill>
                <a:srgbClr val="C00000"/>
              </a:solidFill>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4" name="Down Arrow 3">
            <a:extLst>
              <a:ext uri="{FF2B5EF4-FFF2-40B4-BE49-F238E27FC236}">
                <a16:creationId xmlns:a16="http://schemas.microsoft.com/office/drawing/2014/main" id="{2A63E66D-F3B1-2344-A38F-C4CB3E8D41E2}"/>
              </a:ext>
            </a:extLst>
          </p:cNvPr>
          <p:cNvSpPr/>
          <p:nvPr/>
        </p:nvSpPr>
        <p:spPr>
          <a:xfrm>
            <a:off x="4072766" y="3429000"/>
            <a:ext cx="928255"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677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1180141" y="1905506"/>
            <a:ext cx="6944497" cy="3046988"/>
          </a:xfrm>
          <a:prstGeom prst="rect">
            <a:avLst/>
          </a:prstGeom>
          <a:noFill/>
        </p:spPr>
        <p:txBody>
          <a:bodyPr wrap="square" rtlCol="0">
            <a:spAutoFit/>
          </a:bodyPr>
          <a:lstStyle/>
          <a:p>
            <a:r>
              <a:rPr lang="en-US" sz="4800" b="1" dirty="0">
                <a:solidFill>
                  <a:schemeClr val="bg1"/>
                </a:solidFill>
              </a:rPr>
              <a:t>Understanding “Racial Equity”: Establishing a Shared and Robust Definition</a:t>
            </a:r>
          </a:p>
        </p:txBody>
      </p:sp>
    </p:spTree>
    <p:extLst>
      <p:ext uri="{BB962C8B-B14F-4D97-AF65-F5344CB8AC3E}">
        <p14:creationId xmlns:p14="http://schemas.microsoft.com/office/powerpoint/2010/main" val="2412923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What you know: (reflection log)</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1406266" cy="3898388"/>
          </a:xfrm>
          <a:noFill/>
        </p:spPr>
        <p:txBody>
          <a:bodyPr>
            <a:normAutofit fontScale="92500" lnSpcReduction="10000"/>
          </a:bodyPr>
          <a:lstStyle/>
          <a:p>
            <a:pPr marL="0" indent="0">
              <a:buClr>
                <a:srgbClr val="C00000"/>
              </a:buClr>
              <a:buNone/>
            </a:pPr>
            <a:endParaRPr lang="en-US" altLang="ja-JP" sz="1000" dirty="0">
              <a:latin typeface="Cambria" panose="02040503050406030204" pitchFamily="18" charset="0"/>
              <a:cs typeface="Arial" charset="0"/>
            </a:endParaRPr>
          </a:p>
          <a:p>
            <a:pPr marL="0" indent="0">
              <a:buClr>
                <a:srgbClr val="C00000"/>
              </a:buClr>
              <a:buNone/>
            </a:pPr>
            <a:endParaRPr lang="en-US" altLang="ja-JP" sz="1000" dirty="0">
              <a:latin typeface="Cambria" panose="02040503050406030204" pitchFamily="18" charset="0"/>
              <a:cs typeface="Arial" charset="0"/>
            </a:endParaRPr>
          </a:p>
          <a:p>
            <a:pPr marL="0" indent="0">
              <a:buClr>
                <a:srgbClr val="C00000"/>
              </a:buClr>
              <a:buNone/>
            </a:pPr>
            <a:r>
              <a:rPr lang="en-US" altLang="ja-JP" sz="4000" dirty="0">
                <a:latin typeface="Cambria" panose="02040503050406030204" pitchFamily="18" charset="0"/>
                <a:cs typeface="Arial" charset="0"/>
              </a:rPr>
              <a:t>What is inequity?</a:t>
            </a:r>
          </a:p>
          <a:p>
            <a:pPr marL="0" indent="0">
              <a:buClr>
                <a:srgbClr val="C00000"/>
              </a:buClr>
              <a:buNone/>
            </a:pPr>
            <a:endParaRPr lang="en-US" altLang="ja-JP" sz="4000" dirty="0">
              <a:latin typeface="Cambria" panose="02040503050406030204" pitchFamily="18" charset="0"/>
              <a:cs typeface="Arial" charset="0"/>
            </a:endParaRPr>
          </a:p>
          <a:p>
            <a:pPr marL="0" indent="0">
              <a:buClr>
                <a:srgbClr val="C00000"/>
              </a:buClr>
              <a:buNone/>
            </a:pPr>
            <a:r>
              <a:rPr lang="en-US" altLang="ja-JP" sz="4000" dirty="0">
                <a:latin typeface="Cambria" panose="02040503050406030204" pitchFamily="18" charset="0"/>
                <a:cs typeface="Arial" charset="0"/>
              </a:rPr>
              <a:t> What is equity?</a:t>
            </a:r>
          </a:p>
          <a:p>
            <a:pPr marL="0" indent="0">
              <a:buClr>
                <a:srgbClr val="C00000"/>
              </a:buClr>
              <a:buNone/>
            </a:pPr>
            <a:endParaRPr lang="en-US" altLang="ja-JP" sz="4000" dirty="0">
              <a:latin typeface="Cambria" panose="02040503050406030204" pitchFamily="18" charset="0"/>
              <a:cs typeface="Arial" charset="0"/>
            </a:endParaRPr>
          </a:p>
          <a:p>
            <a:pPr marL="0" indent="0" algn="ctr">
              <a:buClr>
                <a:srgbClr val="C00000"/>
              </a:buClr>
              <a:buNone/>
            </a:pPr>
            <a:r>
              <a:rPr lang="en-US" altLang="ja-JP" sz="4000" i="1" dirty="0">
                <a:latin typeface="Cambria" panose="02040503050406030204" pitchFamily="18" charset="0"/>
                <a:cs typeface="Arial" charset="0"/>
              </a:rPr>
              <a:t>Why is creating a definition of equity important for group facilitation? </a:t>
            </a:r>
          </a:p>
          <a:p>
            <a:pPr marL="514350" indent="-514350">
              <a:buClr>
                <a:srgbClr val="C00000"/>
              </a:buClr>
              <a:buAutoNum type="arabicPeriod"/>
            </a:pPr>
            <a:endParaRPr lang="en-US" altLang="ja-JP" dirty="0">
              <a:latin typeface="Cambria" panose="02040503050406030204" pitchFamily="18" charset="0"/>
              <a:cs typeface="Arial" charset="0"/>
            </a:endParaRPr>
          </a:p>
          <a:p>
            <a:pPr marL="514350" indent="-514350">
              <a:buClr>
                <a:srgbClr val="C00000"/>
              </a:buClr>
              <a:buAutoNum type="arabicPeriod"/>
            </a:pPr>
            <a:endParaRPr lang="en-US" altLang="ja-JP" dirty="0">
              <a:latin typeface="Cambria" panose="02040503050406030204" pitchFamily="18" charset="0"/>
              <a:cs typeface="Arial" charset="0"/>
            </a:endParaRPr>
          </a:p>
          <a:p>
            <a:pPr marL="514350" indent="-514350">
              <a:buClr>
                <a:srgbClr val="C00000"/>
              </a:buClr>
              <a:buAutoNum type="arabicPeriod"/>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280157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Defining </a:t>
            </a:r>
            <a:r>
              <a:rPr lang="en-US" b="1" i="1" dirty="0">
                <a:solidFill>
                  <a:srgbClr val="FFFFFF"/>
                </a:solidFill>
                <a:latin typeface="Cambria" panose="02040503050406030204" pitchFamily="18" charset="0"/>
              </a:rPr>
              <a:t>Inequity</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r>
              <a:rPr lang="en-US" altLang="ja-JP" sz="3200" dirty="0">
                <a:latin typeface="Cambria" panose="02040503050406030204" pitchFamily="18" charset="0"/>
                <a:cs typeface="Arial" charset="0"/>
              </a:rPr>
              <a:t>An unfair distribution of </a:t>
            </a:r>
            <a:r>
              <a:rPr lang="en-US" altLang="ja-JP" sz="3200" i="1" dirty="0">
                <a:solidFill>
                  <a:srgbClr val="C00000"/>
                </a:solidFill>
                <a:latin typeface="Cambria" panose="02040503050406030204" pitchFamily="18" charset="0"/>
                <a:cs typeface="Arial" charset="0"/>
              </a:rPr>
              <a:t>material </a:t>
            </a:r>
            <a:r>
              <a:rPr lang="en-US" altLang="ja-JP" sz="3200" dirty="0">
                <a:solidFill>
                  <a:srgbClr val="C00000"/>
                </a:solidFill>
                <a:latin typeface="Cambria" panose="02040503050406030204" pitchFamily="18" charset="0"/>
                <a:cs typeface="Arial" charset="0"/>
              </a:rPr>
              <a:t>and </a:t>
            </a:r>
            <a:r>
              <a:rPr lang="en-US" altLang="ja-JP" sz="3200" i="1" dirty="0">
                <a:solidFill>
                  <a:srgbClr val="C00000"/>
                </a:solidFill>
                <a:latin typeface="Cambria" panose="02040503050406030204" pitchFamily="18" charset="0"/>
                <a:cs typeface="Arial" charset="0"/>
              </a:rPr>
              <a:t>non-material</a:t>
            </a:r>
            <a:r>
              <a:rPr lang="en-US" altLang="ja-JP" sz="3200" i="1" dirty="0">
                <a:latin typeface="Cambria" panose="02040503050406030204" pitchFamily="18" charset="0"/>
                <a:cs typeface="Arial" charset="0"/>
              </a:rPr>
              <a:t> </a:t>
            </a:r>
            <a:r>
              <a:rPr lang="en-US" altLang="ja-JP" sz="3200" dirty="0">
                <a:latin typeface="Cambria" panose="02040503050406030204" pitchFamily="18" charset="0"/>
                <a:cs typeface="Arial" charset="0"/>
              </a:rPr>
              <a:t>access and opportunity resulting in </a:t>
            </a:r>
            <a:r>
              <a:rPr lang="en-US" altLang="ja-JP" sz="3200" i="1" dirty="0">
                <a:solidFill>
                  <a:srgbClr val="C00000"/>
                </a:solidFill>
                <a:latin typeface="Cambria" panose="02040503050406030204" pitchFamily="18" charset="0"/>
                <a:cs typeface="Arial" charset="0"/>
              </a:rPr>
              <a:t>outcome and experience disparities </a:t>
            </a:r>
            <a:r>
              <a:rPr lang="en-US" altLang="ja-JP" sz="3200" dirty="0">
                <a:latin typeface="Cambria" panose="02040503050406030204" pitchFamily="18" charset="0"/>
                <a:cs typeface="Arial" charset="0"/>
              </a:rPr>
              <a:t>that are </a:t>
            </a:r>
            <a:r>
              <a:rPr lang="en-US" altLang="ja-JP" sz="3200" u="sng" dirty="0">
                <a:latin typeface="Cambria" panose="02040503050406030204" pitchFamily="18" charset="0"/>
                <a:cs typeface="Arial" charset="0"/>
              </a:rPr>
              <a:t>predictable by race</a:t>
            </a:r>
            <a:r>
              <a:rPr lang="en-US" altLang="ja-JP" sz="3200" dirty="0">
                <a:latin typeface="Cambria" panose="02040503050406030204" pitchFamily="18" charset="0"/>
                <a:cs typeface="Arial" charset="0"/>
              </a:rPr>
              <a:t>, socioeconomic status, gender identity, home language, or other </a:t>
            </a:r>
            <a:r>
              <a:rPr lang="en-US" altLang="ja-JP" dirty="0">
                <a:latin typeface="Cambria" panose="02040503050406030204" pitchFamily="18" charset="0"/>
                <a:cs typeface="Arial" charset="0"/>
              </a:rPr>
              <a:t>dimensions of identity.</a:t>
            </a:r>
            <a:endParaRPr lang="en-US" altLang="ja-JP" sz="3200"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60782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Defining </a:t>
            </a:r>
            <a:r>
              <a:rPr lang="en-US" b="1" i="1" dirty="0">
                <a:solidFill>
                  <a:srgbClr val="FFFFFF"/>
                </a:solidFill>
                <a:latin typeface="Cambria" panose="02040503050406030204" pitchFamily="18" charset="0"/>
              </a:rPr>
              <a:t>Inequity:</a:t>
            </a:r>
            <a:br>
              <a:rPr lang="en-US" b="1" i="1" dirty="0">
                <a:solidFill>
                  <a:srgbClr val="FFFFFF"/>
                </a:solidFill>
                <a:latin typeface="Cambria" panose="02040503050406030204" pitchFamily="18" charset="0"/>
              </a:rPr>
            </a:br>
            <a:r>
              <a:rPr lang="en-US" b="1" i="1" dirty="0">
                <a:solidFill>
                  <a:srgbClr val="FFFFFF"/>
                </a:solidFill>
                <a:latin typeface="Cambria" panose="02040503050406030204" pitchFamily="18" charset="0"/>
              </a:rPr>
              <a:t>“material and non-material"</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Material access</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Non-material access</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96321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6C4C-1C89-184E-9BAF-E37FFFE92D1B}"/>
              </a:ext>
            </a:extLst>
          </p:cNvPr>
          <p:cNvSpPr>
            <a:spLocks noGrp="1"/>
          </p:cNvSpPr>
          <p:nvPr>
            <p:ph type="ctrTitle"/>
          </p:nvPr>
        </p:nvSpPr>
        <p:spPr>
          <a:xfrm>
            <a:off x="1523999" y="830660"/>
            <a:ext cx="9144000" cy="2703372"/>
          </a:xfrm>
        </p:spPr>
        <p:txBody>
          <a:bodyPr>
            <a:normAutofit/>
          </a:bodyPr>
          <a:lstStyle/>
          <a:p>
            <a:r>
              <a:rPr lang="en-US" dirty="0"/>
              <a:t>Racial Equity Facilitator Training, Day 1</a:t>
            </a:r>
          </a:p>
        </p:txBody>
      </p:sp>
      <p:sp>
        <p:nvSpPr>
          <p:cNvPr id="5" name="Subtitle 4">
            <a:extLst>
              <a:ext uri="{FF2B5EF4-FFF2-40B4-BE49-F238E27FC236}">
                <a16:creationId xmlns:a16="http://schemas.microsoft.com/office/drawing/2014/main" id="{EDC472F3-C41D-7344-A2D4-AB89526A6AF6}"/>
              </a:ext>
            </a:extLst>
          </p:cNvPr>
          <p:cNvSpPr>
            <a:spLocks noGrp="1"/>
          </p:cNvSpPr>
          <p:nvPr>
            <p:ph type="subTitle" idx="1"/>
          </p:nvPr>
        </p:nvSpPr>
        <p:spPr>
          <a:xfrm>
            <a:off x="2319455" y="4732638"/>
            <a:ext cx="9266662" cy="1999042"/>
          </a:xfrm>
        </p:spPr>
        <p:txBody>
          <a:bodyPr/>
          <a:lstStyle/>
          <a:p>
            <a:r>
              <a:rPr lang="en-US" sz="3200" dirty="0"/>
              <a:t>Host: Seema Pothini</a:t>
            </a:r>
          </a:p>
          <a:p>
            <a:r>
              <a:rPr lang="en-US" sz="3200" dirty="0"/>
              <a:t>Facilitators: Marceline DuBose &amp; Paul Gorski</a:t>
            </a:r>
          </a:p>
          <a:p>
            <a:r>
              <a:rPr lang="en-US" sz="3200" dirty="0"/>
              <a:t>http://</a:t>
            </a:r>
            <a:r>
              <a:rPr lang="en-US" sz="3200" dirty="0" err="1"/>
              <a:t>EquityLiteracy.org</a:t>
            </a:r>
            <a:endParaRPr lang="en-US" sz="3200" dirty="0"/>
          </a:p>
        </p:txBody>
      </p:sp>
    </p:spTree>
    <p:extLst>
      <p:ext uri="{BB962C8B-B14F-4D97-AF65-F5344CB8AC3E}">
        <p14:creationId xmlns:p14="http://schemas.microsoft.com/office/powerpoint/2010/main" val="114483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Defining </a:t>
            </a:r>
            <a:r>
              <a:rPr lang="en-US" b="1" i="1" dirty="0">
                <a:solidFill>
                  <a:srgbClr val="FFFFFF"/>
                </a:solidFill>
                <a:latin typeface="Cambria" panose="02040503050406030204" pitchFamily="18" charset="0"/>
              </a:rPr>
              <a:t>Inequity:</a:t>
            </a:r>
            <a:br>
              <a:rPr lang="en-US" b="1" i="1" dirty="0">
                <a:solidFill>
                  <a:srgbClr val="FFFFFF"/>
                </a:solidFill>
                <a:latin typeface="Cambria" panose="02040503050406030204" pitchFamily="18" charset="0"/>
              </a:rPr>
            </a:br>
            <a:r>
              <a:rPr lang="en-US" b="1" i="1" dirty="0">
                <a:solidFill>
                  <a:srgbClr val="FFFFFF"/>
                </a:solidFill>
                <a:latin typeface="Cambria" panose="02040503050406030204" pitchFamily="18" charset="0"/>
              </a:rPr>
              <a:t>“outcome and experience disparities"</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Outcome disparities</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sz="3200" b="1" i="1" dirty="0">
                <a:latin typeface="Cambria" panose="02040503050406030204" pitchFamily="18" charset="0"/>
                <a:cs typeface="Arial" charset="0"/>
              </a:rPr>
              <a:t>Experience disparities </a:t>
            </a:r>
            <a:r>
              <a:rPr lang="en-US" altLang="ja-JP" sz="3200" dirty="0">
                <a:latin typeface="Cambria" panose="02040503050406030204" pitchFamily="18" charset="0"/>
                <a:cs typeface="Arial" charset="0"/>
              </a:rPr>
              <a:t>(acces</a:t>
            </a:r>
            <a:r>
              <a:rPr lang="en-US" altLang="ja-JP" dirty="0">
                <a:latin typeface="Cambria" panose="02040503050406030204" pitchFamily="18" charset="0"/>
                <a:cs typeface="Arial" charset="0"/>
              </a:rPr>
              <a:t>s to </a:t>
            </a:r>
            <a:r>
              <a:rPr lang="en-US" altLang="ja-JP" sz="3200" dirty="0">
                <a:latin typeface="Cambria" panose="02040503050406030204" pitchFamily="18" charset="0"/>
                <a:cs typeface="Arial" charset="0"/>
              </a:rPr>
              <a:t>feelings of belonging, bias-free environments)</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76355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5298-3FA3-4D0C-9382-0AE04140F839}"/>
              </a:ext>
            </a:extLst>
          </p:cNvPr>
          <p:cNvSpPr>
            <a:spLocks noGrp="1"/>
          </p:cNvSpPr>
          <p:nvPr>
            <p:ph type="title"/>
          </p:nvPr>
        </p:nvSpPr>
        <p:spPr/>
        <p:txBody>
          <a:bodyPr/>
          <a:lstStyle/>
          <a:p>
            <a:r>
              <a:rPr lang="en-US" dirty="0"/>
              <a:t>Defining Equity:</a:t>
            </a:r>
          </a:p>
        </p:txBody>
      </p:sp>
      <p:sp>
        <p:nvSpPr>
          <p:cNvPr id="3" name="Content Placeholder 2">
            <a:extLst>
              <a:ext uri="{FF2B5EF4-FFF2-40B4-BE49-F238E27FC236}">
                <a16:creationId xmlns:a16="http://schemas.microsoft.com/office/drawing/2014/main" id="{B2B743AB-CF5D-4586-9700-EE8511BA38E8}"/>
              </a:ext>
            </a:extLst>
          </p:cNvPr>
          <p:cNvSpPr>
            <a:spLocks noGrp="1"/>
          </p:cNvSpPr>
          <p:nvPr>
            <p:ph idx="1"/>
          </p:nvPr>
        </p:nvSpPr>
        <p:spPr>
          <a:xfrm>
            <a:off x="350730" y="2455101"/>
            <a:ext cx="11480714" cy="4221272"/>
          </a:xfrm>
        </p:spPr>
        <p:txBody>
          <a:bodyPr>
            <a:normAutofit/>
          </a:bodyPr>
          <a:lstStyle/>
          <a:p>
            <a:pPr marL="0" indent="0" algn="ctr">
              <a:buNone/>
            </a:pPr>
            <a:endParaRPr lang="en-US" i="1" dirty="0"/>
          </a:p>
          <a:p>
            <a:pPr marL="0" indent="0" algn="ctr">
              <a:buNone/>
            </a:pPr>
            <a:r>
              <a:rPr lang="en-US" i="1" dirty="0"/>
              <a:t>Equity is about individuals, relationships, and systems. An organization that is equitable is one in which we value and honor each person for who they are and provide the structures, environment, and resources each person needs to fully participate and reach their greatest potential. Equitable organizations see their role in and contribute to the long-term impact of creating a more just world.</a:t>
            </a:r>
          </a:p>
        </p:txBody>
      </p:sp>
    </p:spTree>
    <p:extLst>
      <p:ext uri="{BB962C8B-B14F-4D97-AF65-F5344CB8AC3E}">
        <p14:creationId xmlns:p14="http://schemas.microsoft.com/office/powerpoint/2010/main" val="424949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Defining </a:t>
            </a:r>
            <a:r>
              <a:rPr lang="en-US" b="1" i="1" dirty="0">
                <a:solidFill>
                  <a:srgbClr val="FFFFFF"/>
                </a:solidFill>
                <a:latin typeface="Cambria" panose="02040503050406030204" pitchFamily="18" charset="0"/>
              </a:rPr>
              <a:t>Equity</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lnSpcReduction="10000"/>
          </a:bodyPr>
          <a:lstStyle/>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r>
              <a:rPr lang="en-US" altLang="ja-JP" u="sng" dirty="0">
                <a:latin typeface="Cambria" panose="02040503050406030204" pitchFamily="18" charset="0"/>
                <a:cs typeface="Arial" charset="0"/>
              </a:rPr>
              <a:t>A commitment to action</a:t>
            </a:r>
            <a:r>
              <a:rPr lang="en-US" altLang="ja-JP" dirty="0">
                <a:latin typeface="Cambria" panose="02040503050406030204" pitchFamily="18" charset="0"/>
                <a:cs typeface="Arial" charset="0"/>
              </a:rPr>
              <a:t>: the process of redistributing access and opportunity to be fair and just.</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u="sng" dirty="0">
                <a:latin typeface="Cambria" panose="02040503050406030204" pitchFamily="18" charset="0"/>
                <a:cs typeface="Arial" charset="0"/>
              </a:rPr>
              <a:t>A way of being</a:t>
            </a:r>
            <a:r>
              <a:rPr lang="en-US" altLang="ja-JP" dirty="0">
                <a:latin typeface="Cambria" panose="02040503050406030204" pitchFamily="18" charset="0"/>
                <a:cs typeface="Arial" charset="0"/>
              </a:rPr>
              <a:t>: the state of being free of bias, discrimination, and identity-predictable outcomes and experiences</a:t>
            </a: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69762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66BB-1F3B-43C4-88E9-FED7C2A8E574}"/>
              </a:ext>
            </a:extLst>
          </p:cNvPr>
          <p:cNvSpPr>
            <a:spLocks noGrp="1"/>
          </p:cNvSpPr>
          <p:nvPr>
            <p:ph type="title"/>
          </p:nvPr>
        </p:nvSpPr>
        <p:spPr/>
        <p:txBody>
          <a:bodyPr/>
          <a:lstStyle/>
          <a:p>
            <a:r>
              <a:rPr lang="en-US" dirty="0"/>
              <a:t>Equity feels like:</a:t>
            </a:r>
            <a:br>
              <a:rPr lang="en-US" dirty="0"/>
            </a:br>
            <a:endParaRPr lang="en-US" dirty="0"/>
          </a:p>
        </p:txBody>
      </p:sp>
      <p:sp>
        <p:nvSpPr>
          <p:cNvPr id="3" name="Content Placeholder 2">
            <a:extLst>
              <a:ext uri="{FF2B5EF4-FFF2-40B4-BE49-F238E27FC236}">
                <a16:creationId xmlns:a16="http://schemas.microsoft.com/office/drawing/2014/main" id="{BEE056FF-CCAE-45AE-A4E4-0F63EB1006E9}"/>
              </a:ext>
            </a:extLst>
          </p:cNvPr>
          <p:cNvSpPr>
            <a:spLocks noGrp="1"/>
          </p:cNvSpPr>
          <p:nvPr>
            <p:ph idx="1"/>
          </p:nvPr>
        </p:nvSpPr>
        <p:spPr>
          <a:xfrm>
            <a:off x="350730" y="2455101"/>
            <a:ext cx="10588616" cy="4221272"/>
          </a:xfrm>
        </p:spPr>
        <p:txBody>
          <a:bodyPr>
            <a:normAutofit fontScale="77500" lnSpcReduction="20000"/>
          </a:bodyPr>
          <a:lstStyle/>
          <a:p>
            <a:endParaRPr lang="en-US" dirty="0"/>
          </a:p>
          <a:p>
            <a:r>
              <a:rPr lang="en-US" dirty="0"/>
              <a:t>I am valued for my strengths and contributions</a:t>
            </a:r>
          </a:p>
          <a:p>
            <a:r>
              <a:rPr lang="en-US" dirty="0"/>
              <a:t>I am respected for who I am</a:t>
            </a:r>
          </a:p>
          <a:p>
            <a:r>
              <a:rPr lang="en-US" dirty="0"/>
              <a:t>My voice is heard and appreciated</a:t>
            </a:r>
          </a:p>
          <a:p>
            <a:r>
              <a:rPr lang="en-US" dirty="0"/>
              <a:t>I feel cared about and I care about others</a:t>
            </a:r>
          </a:p>
          <a:p>
            <a:r>
              <a:rPr lang="en-US" dirty="0"/>
              <a:t>I see myself, my family, and my community represented</a:t>
            </a:r>
          </a:p>
          <a:p>
            <a:r>
              <a:rPr lang="en-US" dirty="0"/>
              <a:t>I feel comfortable and welcomed</a:t>
            </a:r>
          </a:p>
          <a:p>
            <a:r>
              <a:rPr lang="en-US" dirty="0"/>
              <a:t>I am confident and challenged</a:t>
            </a:r>
          </a:p>
          <a:p>
            <a:r>
              <a:rPr lang="en-US" dirty="0"/>
              <a:t>I am empowered to achieve my goals and contribute to my full potential</a:t>
            </a:r>
          </a:p>
          <a:p>
            <a:r>
              <a:rPr lang="en-US" dirty="0"/>
              <a:t>I see my place and responsibility in creating societal justice</a:t>
            </a:r>
          </a:p>
        </p:txBody>
      </p:sp>
    </p:spTree>
    <p:extLst>
      <p:ext uri="{BB962C8B-B14F-4D97-AF65-F5344CB8AC3E}">
        <p14:creationId xmlns:p14="http://schemas.microsoft.com/office/powerpoint/2010/main" val="196865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FA72-CF32-420F-AC5E-16E894F27B1F}"/>
              </a:ext>
            </a:extLst>
          </p:cNvPr>
          <p:cNvSpPr>
            <a:spLocks noGrp="1"/>
          </p:cNvSpPr>
          <p:nvPr>
            <p:ph type="title"/>
          </p:nvPr>
        </p:nvSpPr>
        <p:spPr/>
        <p:txBody>
          <a:bodyPr/>
          <a:lstStyle/>
          <a:p>
            <a:r>
              <a:rPr lang="en-US" dirty="0"/>
              <a:t>A Basic Equity Lens… </a:t>
            </a:r>
          </a:p>
        </p:txBody>
      </p:sp>
      <p:pic>
        <p:nvPicPr>
          <p:cNvPr id="5" name="Content Placeholder 4">
            <a:extLst>
              <a:ext uri="{FF2B5EF4-FFF2-40B4-BE49-F238E27FC236}">
                <a16:creationId xmlns:a16="http://schemas.microsoft.com/office/drawing/2014/main" id="{CCFAE129-CE8C-4FE7-AA54-64443D4957CA}"/>
              </a:ext>
            </a:extLst>
          </p:cNvPr>
          <p:cNvPicPr>
            <a:picLocks noGrp="1" noChangeAspect="1"/>
          </p:cNvPicPr>
          <p:nvPr>
            <p:ph sz="half" idx="1"/>
          </p:nvPr>
        </p:nvPicPr>
        <p:blipFill>
          <a:blip r:embed="rId2"/>
          <a:stretch>
            <a:fillRect/>
          </a:stretch>
        </p:blipFill>
        <p:spPr>
          <a:xfrm>
            <a:off x="543177" y="2141538"/>
            <a:ext cx="4796922" cy="4351337"/>
          </a:xfrm>
          <a:prstGeom prst="rect">
            <a:avLst/>
          </a:prstGeom>
        </p:spPr>
      </p:pic>
      <p:sp>
        <p:nvSpPr>
          <p:cNvPr id="4" name="Content Placeholder 3">
            <a:extLst>
              <a:ext uri="{FF2B5EF4-FFF2-40B4-BE49-F238E27FC236}">
                <a16:creationId xmlns:a16="http://schemas.microsoft.com/office/drawing/2014/main" id="{03DAA555-1595-459F-A146-FAB1D5EE444D}"/>
              </a:ext>
            </a:extLst>
          </p:cNvPr>
          <p:cNvSpPr>
            <a:spLocks noGrp="1"/>
          </p:cNvSpPr>
          <p:nvPr>
            <p:ph sz="half" idx="2"/>
          </p:nvPr>
        </p:nvSpPr>
        <p:spPr>
          <a:xfrm>
            <a:off x="5419493" y="2196925"/>
            <a:ext cx="6229330" cy="4351338"/>
          </a:xfrm>
        </p:spPr>
        <p:txBody>
          <a:bodyPr>
            <a:normAutofit/>
          </a:bodyPr>
          <a:lstStyle/>
          <a:p>
            <a:pPr marL="0" indent="0">
              <a:buNone/>
            </a:pPr>
            <a:endParaRPr lang="en-US" dirty="0"/>
          </a:p>
          <a:p>
            <a:pPr>
              <a:lnSpc>
                <a:spcPct val="150000"/>
              </a:lnSpc>
            </a:pPr>
            <a:r>
              <a:rPr lang="en-US" dirty="0"/>
              <a:t>Who is benefiting? </a:t>
            </a:r>
          </a:p>
          <a:p>
            <a:pPr>
              <a:lnSpc>
                <a:spcPct val="150000"/>
              </a:lnSpc>
            </a:pPr>
            <a:r>
              <a:rPr lang="en-US" dirty="0"/>
              <a:t>Who is marginalized?</a:t>
            </a:r>
          </a:p>
          <a:p>
            <a:pPr>
              <a:lnSpc>
                <a:spcPct val="150000"/>
              </a:lnSpc>
            </a:pPr>
            <a:r>
              <a:rPr lang="en-US" dirty="0"/>
              <a:t>How do we maximize benefit and eliminate marginalization? </a:t>
            </a:r>
          </a:p>
        </p:txBody>
      </p:sp>
    </p:spTree>
    <p:extLst>
      <p:ext uri="{BB962C8B-B14F-4D97-AF65-F5344CB8AC3E}">
        <p14:creationId xmlns:p14="http://schemas.microsoft.com/office/powerpoint/2010/main" val="313690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So:</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lnSpcReduction="10000"/>
          </a:bodyPr>
          <a:lstStyle/>
          <a:p>
            <a:pPr marL="0" indent="0">
              <a:buClr>
                <a:srgbClr val="C00000"/>
              </a:buClr>
              <a:buNone/>
            </a:pPr>
            <a:r>
              <a:rPr lang="en-US" altLang="ja-JP" sz="3200" dirty="0">
                <a:latin typeface="Cambria" panose="02040503050406030204" pitchFamily="18" charset="0"/>
                <a:cs typeface="Arial" charset="0"/>
              </a:rPr>
              <a:t>An </a:t>
            </a:r>
            <a:r>
              <a:rPr lang="en-US" altLang="ja-JP" sz="3200" i="1" dirty="0">
                <a:solidFill>
                  <a:srgbClr val="C00000"/>
                </a:solidFill>
                <a:latin typeface="Cambria" panose="02040503050406030204" pitchFamily="18" charset="0"/>
                <a:cs typeface="Arial" charset="0"/>
              </a:rPr>
              <a:t>equitable</a:t>
            </a:r>
            <a:r>
              <a:rPr lang="en-US" altLang="ja-JP" sz="3200" i="1" dirty="0">
                <a:latin typeface="Cambria" panose="02040503050406030204" pitchFamily="18" charset="0"/>
                <a:cs typeface="Arial" charset="0"/>
              </a:rPr>
              <a:t> </a:t>
            </a:r>
            <a:r>
              <a:rPr lang="en-US" altLang="ja-JP" sz="3200" dirty="0">
                <a:latin typeface="Cambria" panose="02040503050406030204" pitchFamily="18" charset="0"/>
                <a:cs typeface="Arial" charset="0"/>
              </a:rPr>
              <a:t>organization is not just one where we focus on individual people’s needs, but one where we:</a:t>
            </a:r>
          </a:p>
          <a:p>
            <a:pPr marL="0" indent="0">
              <a:buClr>
                <a:srgbClr val="C00000"/>
              </a:buClr>
              <a:buNone/>
            </a:pPr>
            <a:endParaRPr lang="en-US" altLang="ja-JP" sz="3200" dirty="0">
              <a:latin typeface="Cambria" panose="02040503050406030204" pitchFamily="18" charset="0"/>
              <a:cs typeface="Arial" charset="0"/>
            </a:endParaRPr>
          </a:p>
          <a:p>
            <a:pPr marL="514350" indent="-514350">
              <a:buClr>
                <a:srgbClr val="C00000"/>
              </a:buClr>
              <a:buAutoNum type="arabicPeriod"/>
            </a:pPr>
            <a:r>
              <a:rPr lang="en-US" altLang="ja-JP" sz="3200" dirty="0">
                <a:latin typeface="Cambria" panose="02040503050406030204" pitchFamily="18" charset="0"/>
                <a:cs typeface="Arial" charset="0"/>
              </a:rPr>
              <a:t>actively identify and eliminate all forms of bias and inequity, and </a:t>
            </a:r>
          </a:p>
          <a:p>
            <a:pPr marL="514350" indent="-514350">
              <a:buClr>
                <a:srgbClr val="C00000"/>
              </a:buClr>
              <a:buAutoNum type="arabicPeriod"/>
            </a:pPr>
            <a:r>
              <a:rPr lang="en-US" altLang="ja-JP" dirty="0">
                <a:latin typeface="Cambria" panose="02040503050406030204" pitchFamily="18" charset="0"/>
                <a:cs typeface="Arial" charset="0"/>
              </a:rPr>
              <a:t>actively develop anti-bias, equitable policies, practices, and cultures.</a:t>
            </a: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643912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Components of Equity</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lnSpcReduction="10000"/>
          </a:bodyPr>
          <a:lstStyle/>
          <a:p>
            <a:pPr marL="514350" indent="-514350">
              <a:buClr>
                <a:srgbClr val="C00000"/>
              </a:buClr>
              <a:buAutoNum type="arabicPeriod"/>
            </a:pPr>
            <a:r>
              <a:rPr lang="en-US" altLang="ja-JP" dirty="0">
                <a:latin typeface="Cambria" panose="02040503050406030204" pitchFamily="18" charset="0"/>
                <a:cs typeface="Arial" charset="0"/>
              </a:rPr>
              <a:t>Distinguishing </a:t>
            </a:r>
            <a:r>
              <a:rPr lang="en-US" altLang="ja-JP" i="1" dirty="0">
                <a:solidFill>
                  <a:srgbClr val="C00000"/>
                </a:solidFill>
                <a:latin typeface="Cambria" panose="02040503050406030204" pitchFamily="18" charset="0"/>
                <a:cs typeface="Arial" charset="0"/>
              </a:rPr>
              <a:t>equity</a:t>
            </a:r>
            <a:r>
              <a:rPr lang="en-US" altLang="ja-JP" dirty="0">
                <a:latin typeface="Cambria" panose="02040503050406030204" pitchFamily="18" charset="0"/>
                <a:cs typeface="Arial" charset="0"/>
              </a:rPr>
              <a:t> (fairness or justice) and </a:t>
            </a:r>
            <a:r>
              <a:rPr lang="en-US" altLang="ja-JP" i="1" dirty="0">
                <a:solidFill>
                  <a:srgbClr val="C00000"/>
                </a:solidFill>
                <a:latin typeface="Cambria" panose="02040503050406030204" pitchFamily="18" charset="0"/>
                <a:cs typeface="Arial" charset="0"/>
              </a:rPr>
              <a:t>equality </a:t>
            </a:r>
            <a:r>
              <a:rPr lang="en-US" altLang="ja-JP" dirty="0">
                <a:latin typeface="Cambria" panose="02040503050406030204" pitchFamily="18" charset="0"/>
                <a:cs typeface="Arial" charset="0"/>
              </a:rPr>
              <a:t>(sameness)</a:t>
            </a:r>
          </a:p>
          <a:p>
            <a:pPr marL="514350" indent="-514350">
              <a:buClr>
                <a:srgbClr val="C00000"/>
              </a:buClr>
              <a:buAutoNum type="arabicPeriod"/>
            </a:pPr>
            <a:endParaRPr lang="en-US" altLang="ja-JP" sz="1000" dirty="0">
              <a:latin typeface="Cambria" panose="02040503050406030204" pitchFamily="18" charset="0"/>
              <a:cs typeface="Arial" charset="0"/>
            </a:endParaRPr>
          </a:p>
          <a:p>
            <a:pPr marL="514350" indent="-514350">
              <a:buClr>
                <a:srgbClr val="C00000"/>
              </a:buClr>
              <a:buFont typeface="Arial" panose="020B0604020202020204" pitchFamily="34" charset="0"/>
              <a:buAutoNum type="arabicPeriod"/>
            </a:pPr>
            <a:r>
              <a:rPr lang="en-US" altLang="ja-JP" dirty="0">
                <a:latin typeface="Cambria" panose="02040503050406030204" pitchFamily="18" charset="0"/>
                <a:cs typeface="Arial" charset="0"/>
              </a:rPr>
              <a:t>Identifying and eliminating racism, sexism, heterosexism, transphobia, ableism, and other forms of bias and discrimination</a:t>
            </a:r>
          </a:p>
          <a:p>
            <a:pPr marL="514350" indent="-514350">
              <a:buClr>
                <a:srgbClr val="C00000"/>
              </a:buClr>
              <a:buFont typeface="Arial" panose="020B0604020202020204" pitchFamily="34" charset="0"/>
              <a:buAutoNum type="arabicPeriod"/>
            </a:pPr>
            <a:endParaRPr lang="en-US" altLang="ja-JP" sz="1000" dirty="0">
              <a:latin typeface="Cambria" panose="02040503050406030204" pitchFamily="18" charset="0"/>
              <a:cs typeface="Arial" charset="0"/>
            </a:endParaRPr>
          </a:p>
          <a:p>
            <a:pPr marL="514350" indent="-514350">
              <a:buClr>
                <a:srgbClr val="C00000"/>
              </a:buClr>
              <a:buAutoNum type="arabicPeriod"/>
            </a:pPr>
            <a:r>
              <a:rPr lang="en-US" altLang="ja-JP" dirty="0">
                <a:latin typeface="Cambria" panose="02040503050406030204" pitchFamily="18" charset="0"/>
                <a:cs typeface="Arial" charset="0"/>
              </a:rPr>
              <a:t>Fairly distributing access, opportunity, and participation</a:t>
            </a:r>
          </a:p>
          <a:p>
            <a:pPr marL="514350" indent="-514350">
              <a:buClr>
                <a:srgbClr val="C00000"/>
              </a:buClr>
              <a:buAutoNum type="arabicPeriod"/>
            </a:pPr>
            <a:endParaRPr lang="en-US" altLang="ja-JP" sz="1000" dirty="0">
              <a:latin typeface="Cambria" panose="02040503050406030204" pitchFamily="18" charset="0"/>
              <a:cs typeface="Arial" charset="0"/>
            </a:endParaRPr>
          </a:p>
          <a:p>
            <a:pPr marL="514350" indent="-514350">
              <a:buClr>
                <a:srgbClr val="C00000"/>
              </a:buClr>
              <a:buAutoNum type="arabicPeriod"/>
            </a:pPr>
            <a:endParaRPr lang="en-US" altLang="ja-JP" dirty="0">
              <a:latin typeface="Cambria" panose="02040503050406030204" pitchFamily="18" charset="0"/>
              <a:cs typeface="Arial" charset="0"/>
            </a:endParaRPr>
          </a:p>
          <a:p>
            <a:pPr marL="514350" indent="-514350">
              <a:buClr>
                <a:srgbClr val="C00000"/>
              </a:buClr>
              <a:buAutoNum type="arabicPeriod"/>
            </a:pPr>
            <a:endParaRPr lang="en-US" altLang="ja-JP" dirty="0">
              <a:latin typeface="Cambria" panose="02040503050406030204" pitchFamily="18" charset="0"/>
              <a:cs typeface="Arial" charset="0"/>
            </a:endParaRPr>
          </a:p>
          <a:p>
            <a:pPr marL="514350" indent="-514350">
              <a:buClr>
                <a:srgbClr val="C00000"/>
              </a:buClr>
              <a:buAutoNum type="arabicPeriod"/>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801855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1. Distinguishing Equity and Equality</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1000"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Acknowledging unlevel playing field</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How offering </a:t>
            </a:r>
            <a:r>
              <a:rPr lang="en-US" altLang="ja-JP" i="1" dirty="0">
                <a:solidFill>
                  <a:srgbClr val="C00000"/>
                </a:solidFill>
                <a:latin typeface="Cambria" panose="02040503050406030204" pitchFamily="18" charset="0"/>
                <a:cs typeface="Arial" charset="0"/>
              </a:rPr>
              <a:t>equality</a:t>
            </a:r>
            <a:r>
              <a:rPr lang="en-US" altLang="ja-JP" i="1" dirty="0">
                <a:latin typeface="Cambria" panose="02040503050406030204" pitchFamily="18" charset="0"/>
                <a:cs typeface="Arial" charset="0"/>
              </a:rPr>
              <a:t> </a:t>
            </a:r>
            <a:r>
              <a:rPr lang="en-US" altLang="ja-JP" dirty="0">
                <a:latin typeface="Cambria" panose="02040503050406030204" pitchFamily="18" charset="0"/>
                <a:cs typeface="Arial" charset="0"/>
              </a:rPr>
              <a:t>reproduces </a:t>
            </a:r>
            <a:r>
              <a:rPr lang="en-US" altLang="ja-JP" i="1" dirty="0">
                <a:solidFill>
                  <a:srgbClr val="C00000"/>
                </a:solidFill>
                <a:latin typeface="Cambria" panose="02040503050406030204" pitchFamily="18" charset="0"/>
                <a:cs typeface="Arial" charset="0"/>
              </a:rPr>
              <a:t>inequity </a:t>
            </a:r>
            <a:r>
              <a:rPr lang="en-US" altLang="ja-JP" dirty="0">
                <a:latin typeface="Cambria" panose="02040503050406030204" pitchFamily="18" charset="0"/>
                <a:cs typeface="Arial" charset="0"/>
              </a:rPr>
              <a:t>(example: stringent tardy policies)</a:t>
            </a:r>
          </a:p>
          <a:p>
            <a:pPr>
              <a:buClr>
                <a:srgbClr val="C00000"/>
              </a:buClr>
            </a:pPr>
            <a:endParaRPr lang="en-US" altLang="ja-JP" i="1" dirty="0">
              <a:solidFill>
                <a:srgbClr val="C00000"/>
              </a:solidFill>
              <a:latin typeface="Cambria" panose="02040503050406030204" pitchFamily="18" charset="0"/>
              <a:cs typeface="Arial" charset="0"/>
            </a:endParaRPr>
          </a:p>
          <a:p>
            <a:pPr marL="0" indent="0">
              <a:buClr>
                <a:srgbClr val="C00000"/>
              </a:buClr>
              <a:buNone/>
            </a:pPr>
            <a:endParaRPr lang="en-US" altLang="ja-JP" dirty="0">
              <a:solidFill>
                <a:srgbClr val="C00000"/>
              </a:solidFill>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666630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fontScale="90000"/>
          </a:bodyPr>
          <a:lstStyle/>
          <a:p>
            <a:pPr algn="ctr"/>
            <a:r>
              <a:rPr lang="en-US" b="1" dirty="0">
                <a:solidFill>
                  <a:srgbClr val="FFFFFF"/>
                </a:solidFill>
                <a:latin typeface="Cambria" panose="02040503050406030204" pitchFamily="18" charset="0"/>
              </a:rPr>
              <a:t>1. Distinguishing Equity and </a:t>
            </a:r>
            <a:br>
              <a:rPr lang="en-US" b="1" dirty="0">
                <a:solidFill>
                  <a:srgbClr val="FFFFFF"/>
                </a:solidFill>
                <a:latin typeface="Cambria" panose="02040503050406030204" pitchFamily="18" charset="0"/>
              </a:rPr>
            </a:br>
            <a:r>
              <a:rPr lang="en-US" b="1" dirty="0">
                <a:solidFill>
                  <a:srgbClr val="FFFFFF"/>
                </a:solidFill>
                <a:latin typeface="Cambria" panose="02040503050406030204" pitchFamily="18" charset="0"/>
              </a:rPr>
              <a:t>     Equality: Awareness Activity </a:t>
            </a:r>
            <a:br>
              <a:rPr lang="en-US" b="1" dirty="0">
                <a:solidFill>
                  <a:srgbClr val="FFFFFF"/>
                </a:solidFill>
                <a:latin typeface="Cambria" panose="02040503050406030204" pitchFamily="18" charset="0"/>
              </a:rPr>
            </a:br>
            <a:r>
              <a:rPr lang="en-US" b="1" dirty="0">
                <a:solidFill>
                  <a:srgbClr val="FFFFFF"/>
                </a:solidFill>
                <a:latin typeface="Cambria" panose="02040503050406030204" pitchFamily="18" charset="0"/>
              </a:rPr>
              <a:t>(in the chat)</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dirty="0">
              <a:solidFill>
                <a:srgbClr val="C00000"/>
              </a:solidFill>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What is an example of a policy or practice in your organization that is applied </a:t>
            </a:r>
            <a:r>
              <a:rPr lang="en-US" altLang="ja-JP" i="1" dirty="0">
                <a:solidFill>
                  <a:srgbClr val="C00000"/>
                </a:solidFill>
                <a:latin typeface="Cambria" panose="02040503050406030204" pitchFamily="18" charset="0"/>
                <a:cs typeface="Arial" charset="0"/>
              </a:rPr>
              <a:t>equally</a:t>
            </a:r>
            <a:r>
              <a:rPr lang="en-US" altLang="ja-JP" i="1" dirty="0">
                <a:latin typeface="Cambria" panose="02040503050406030204" pitchFamily="18" charset="0"/>
                <a:cs typeface="Arial" charset="0"/>
              </a:rPr>
              <a:t> </a:t>
            </a:r>
            <a:r>
              <a:rPr lang="en-US" altLang="ja-JP" dirty="0">
                <a:latin typeface="Cambria" panose="02040503050406030204" pitchFamily="18" charset="0"/>
                <a:cs typeface="Arial" charset="0"/>
              </a:rPr>
              <a:t>but still has a </a:t>
            </a:r>
            <a:r>
              <a:rPr lang="en-US" altLang="ja-JP" dirty="0">
                <a:solidFill>
                  <a:srgbClr val="C00000"/>
                </a:solidFill>
                <a:latin typeface="Cambria" panose="02040503050406030204" pitchFamily="18" charset="0"/>
                <a:cs typeface="Arial" charset="0"/>
              </a:rPr>
              <a:t>disproportionately negative impact </a:t>
            </a:r>
            <a:r>
              <a:rPr lang="en-US" altLang="ja-JP" dirty="0">
                <a:latin typeface="Cambria" panose="02040503050406030204" pitchFamily="18" charset="0"/>
                <a:cs typeface="Arial" charset="0"/>
              </a:rPr>
              <a:t>a group of already-marginalized people?</a:t>
            </a:r>
          </a:p>
          <a:p>
            <a:pPr marL="0" indent="0">
              <a:buClr>
                <a:srgbClr val="C00000"/>
              </a:buClr>
              <a:buNone/>
            </a:pPr>
            <a:endParaRPr lang="en-US" altLang="ja-JP" dirty="0">
              <a:solidFill>
                <a:srgbClr val="C00000"/>
              </a:solidFill>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74487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2. Identify and Eliminate Inequity</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1000"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Not just “giving each person what they need” in terms of individual attention, but also in terms of access to just policies, practices, and institutional culture</a:t>
            </a:r>
          </a:p>
          <a:p>
            <a:pPr marL="0" indent="0">
              <a:buClr>
                <a:srgbClr val="C00000"/>
              </a:buClr>
              <a:buNone/>
            </a:pPr>
            <a:endParaRPr lang="en-US" altLang="ja-JP" i="1" dirty="0">
              <a:solidFill>
                <a:srgbClr val="C00000"/>
              </a:solidFill>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Equity as </a:t>
            </a:r>
            <a:r>
              <a:rPr lang="en-US" altLang="ja-JP" i="1" dirty="0">
                <a:solidFill>
                  <a:srgbClr val="C00000"/>
                </a:solidFill>
                <a:latin typeface="Cambria" panose="02040503050406030204" pitchFamily="18" charset="0"/>
                <a:cs typeface="Arial" charset="0"/>
              </a:rPr>
              <a:t>identifying and eliminating inequity</a:t>
            </a:r>
          </a:p>
          <a:p>
            <a:pPr marL="0" indent="0">
              <a:buClr>
                <a:srgbClr val="C00000"/>
              </a:buClr>
              <a:buNone/>
            </a:pPr>
            <a:endParaRPr lang="en-US" altLang="ja-JP" dirty="0">
              <a:solidFill>
                <a:srgbClr val="C00000"/>
              </a:solidFill>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79770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Welcome</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380354"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4000" dirty="0">
                <a:latin typeface="Cambria" panose="02040503050406030204" pitchFamily="18" charset="0"/>
                <a:cs typeface="Arial" charset="0"/>
              </a:rPr>
              <a:t>Quick intros</a:t>
            </a:r>
          </a:p>
          <a:p>
            <a:pPr>
              <a:buClr>
                <a:srgbClr val="C00000"/>
              </a:buClr>
            </a:pPr>
            <a:r>
              <a:rPr lang="en-US" altLang="ja-JP" sz="4000" dirty="0">
                <a:latin typeface="Cambria" panose="02040503050406030204" pitchFamily="18" charset="0"/>
                <a:cs typeface="Arial" charset="0"/>
              </a:rPr>
              <a:t>Grounding Thought: In the chat…</a:t>
            </a:r>
          </a:p>
          <a:p>
            <a:pPr marL="0" indent="0">
              <a:buClr>
                <a:srgbClr val="C00000"/>
              </a:buClr>
              <a:buNone/>
            </a:pPr>
            <a:endParaRPr lang="en-US" altLang="ja-JP" sz="4000" dirty="0">
              <a:latin typeface="Cambria" panose="02040503050406030204" pitchFamily="18" charset="0"/>
              <a:cs typeface="Arial" charset="0"/>
            </a:endParaRPr>
          </a:p>
          <a:p>
            <a:pPr marL="457200" lvl="1" indent="0" algn="ctr">
              <a:buClr>
                <a:srgbClr val="C00000"/>
              </a:buClr>
              <a:buNone/>
            </a:pPr>
            <a:r>
              <a:rPr lang="en-US" altLang="ja-JP" sz="3600" i="1" dirty="0">
                <a:latin typeface="Cambria" panose="02040503050406030204" pitchFamily="18" charset="0"/>
                <a:cs typeface="Arial" charset="0"/>
              </a:rPr>
              <a:t>What is your equity facilitation strength?</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pic>
        <p:nvPicPr>
          <p:cNvPr id="4" name="Picture 3">
            <a:extLst>
              <a:ext uri="{FF2B5EF4-FFF2-40B4-BE49-F238E27FC236}">
                <a16:creationId xmlns:a16="http://schemas.microsoft.com/office/drawing/2014/main" id="{3AD540D8-65E7-4BBC-9484-93B88F9D47C9}"/>
              </a:ext>
            </a:extLst>
          </p:cNvPr>
          <p:cNvPicPr>
            <a:picLocks noChangeAspect="1"/>
          </p:cNvPicPr>
          <p:nvPr/>
        </p:nvPicPr>
        <p:blipFill>
          <a:blip r:embed="rId2"/>
          <a:stretch>
            <a:fillRect/>
          </a:stretch>
        </p:blipFill>
        <p:spPr>
          <a:xfrm>
            <a:off x="9378175" y="594615"/>
            <a:ext cx="2259617" cy="2719073"/>
          </a:xfrm>
          <a:prstGeom prst="rect">
            <a:avLst/>
          </a:prstGeom>
        </p:spPr>
      </p:pic>
      <p:pic>
        <p:nvPicPr>
          <p:cNvPr id="5" name="Picture 4">
            <a:extLst>
              <a:ext uri="{FF2B5EF4-FFF2-40B4-BE49-F238E27FC236}">
                <a16:creationId xmlns:a16="http://schemas.microsoft.com/office/drawing/2014/main" id="{0257268F-924F-4410-AFD3-BF697BF0C551}"/>
              </a:ext>
            </a:extLst>
          </p:cNvPr>
          <p:cNvPicPr>
            <a:picLocks noChangeAspect="1"/>
          </p:cNvPicPr>
          <p:nvPr/>
        </p:nvPicPr>
        <p:blipFill>
          <a:blip r:embed="rId3"/>
          <a:stretch>
            <a:fillRect/>
          </a:stretch>
        </p:blipFill>
        <p:spPr>
          <a:xfrm>
            <a:off x="6665456" y="594615"/>
            <a:ext cx="2503750" cy="2719073"/>
          </a:xfrm>
          <a:prstGeom prst="rect">
            <a:avLst/>
          </a:prstGeom>
        </p:spPr>
      </p:pic>
      <p:pic>
        <p:nvPicPr>
          <p:cNvPr id="6" name="Picture 5">
            <a:extLst>
              <a:ext uri="{FF2B5EF4-FFF2-40B4-BE49-F238E27FC236}">
                <a16:creationId xmlns:a16="http://schemas.microsoft.com/office/drawing/2014/main" id="{7B6A574C-2EA1-4F4D-A101-F5A04530D054}"/>
              </a:ext>
            </a:extLst>
          </p:cNvPr>
          <p:cNvPicPr>
            <a:picLocks noChangeAspect="1"/>
          </p:cNvPicPr>
          <p:nvPr/>
        </p:nvPicPr>
        <p:blipFill>
          <a:blip r:embed="rId4"/>
          <a:stretch>
            <a:fillRect/>
          </a:stretch>
        </p:blipFill>
        <p:spPr>
          <a:xfrm>
            <a:off x="4052428" y="594614"/>
            <a:ext cx="2404058" cy="2719073"/>
          </a:xfrm>
          <a:prstGeom prst="rect">
            <a:avLst/>
          </a:prstGeom>
        </p:spPr>
      </p:pic>
    </p:spTree>
    <p:extLst>
      <p:ext uri="{BB962C8B-B14F-4D97-AF65-F5344CB8AC3E}">
        <p14:creationId xmlns:p14="http://schemas.microsoft.com/office/powerpoint/2010/main" val="1862678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3. Fairly Distribute Access and </a:t>
            </a:r>
            <a:br>
              <a:rPr lang="en-US" b="1" dirty="0">
                <a:solidFill>
                  <a:srgbClr val="FFFFFF"/>
                </a:solidFill>
                <a:latin typeface="Cambria" panose="02040503050406030204" pitchFamily="18" charset="0"/>
              </a:rPr>
            </a:br>
            <a:r>
              <a:rPr lang="en-US" b="1" dirty="0">
                <a:solidFill>
                  <a:srgbClr val="FFFFFF"/>
                </a:solidFill>
                <a:latin typeface="Cambria" panose="02040503050406030204" pitchFamily="18" charset="0"/>
              </a:rPr>
              <a:t>    Opportunity</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1000" dirty="0">
              <a:latin typeface="Cambria" panose="02040503050406030204" pitchFamily="18" charset="0"/>
              <a:cs typeface="Arial" charset="0"/>
            </a:endParaRPr>
          </a:p>
          <a:p>
            <a:pPr marL="0" indent="0">
              <a:buClr>
                <a:srgbClr val="C00000"/>
              </a:buClr>
              <a:buNone/>
            </a:pPr>
            <a:endParaRPr lang="en-US" altLang="ja-JP" sz="1000"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Who has a say in policies, practices, and institutional culture? Based on whose interests are these formed?</a:t>
            </a: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469911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Bit of Reflection</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lnSpcReduction="10000"/>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Based on our definitions of </a:t>
            </a:r>
            <a:r>
              <a:rPr lang="en-US" altLang="ja-JP" sz="3200" i="1" dirty="0">
                <a:latin typeface="Cambria" panose="02040503050406030204" pitchFamily="18" charset="0"/>
                <a:cs typeface="Arial" charset="0"/>
              </a:rPr>
              <a:t>equity and  inequity</a:t>
            </a:r>
            <a:r>
              <a:rPr lang="en-US" altLang="ja-JP" sz="3200" dirty="0">
                <a:latin typeface="Cambria" panose="02040503050406030204" pitchFamily="18" charset="0"/>
                <a:cs typeface="Arial" charset="0"/>
              </a:rPr>
              <a:t>, what is an example of a persisting inequity in your organization? Who does the inequity harm? Who does it benefit?</a:t>
            </a:r>
          </a:p>
          <a:p>
            <a:pPr>
              <a:buClr>
                <a:srgbClr val="C00000"/>
              </a:buClr>
            </a:pPr>
            <a:endParaRPr lang="en-US" altLang="ja-JP"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If you know it’s an inequity, why does it persist?</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455120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Equity Literacy Framing Questions</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fontScale="92500" lnSpcReduction="20000"/>
          </a:bodyPr>
          <a:lstStyle/>
          <a:p>
            <a:pPr marL="0" indent="0">
              <a:buClr>
                <a:srgbClr val="C00000"/>
              </a:buClr>
              <a:buNone/>
            </a:pPr>
            <a:endParaRPr lang="en-US" altLang="ja-JP" sz="1000" dirty="0">
              <a:latin typeface="Cambria" panose="02040503050406030204" pitchFamily="18" charset="0"/>
              <a:cs typeface="Arial" charset="0"/>
            </a:endParaRPr>
          </a:p>
          <a:p>
            <a:pPr marL="0" indent="0">
              <a:buClr>
                <a:srgbClr val="C00000"/>
              </a:buClr>
              <a:buNone/>
            </a:pPr>
            <a:endParaRPr lang="en-US" altLang="ja-JP" sz="1000" dirty="0">
              <a:latin typeface="Cambria" panose="02040503050406030204" pitchFamily="18" charset="0"/>
              <a:cs typeface="Arial" charset="0"/>
            </a:endParaRPr>
          </a:p>
          <a:p>
            <a:pPr marL="0" indent="0">
              <a:buClr>
                <a:srgbClr val="C00000"/>
              </a:buClr>
              <a:buNone/>
            </a:pPr>
            <a:r>
              <a:rPr lang="en-US" altLang="ja-JP" sz="4000" dirty="0">
                <a:latin typeface="Cambria" panose="02040503050406030204" pitchFamily="18" charset="0"/>
                <a:cs typeface="Arial" charset="0"/>
              </a:rPr>
              <a:t>What are the knowledge and skills I need to be </a:t>
            </a:r>
            <a:r>
              <a:rPr lang="en-US" altLang="ja-JP" sz="4000" i="1" dirty="0">
                <a:solidFill>
                  <a:srgbClr val="FF0000"/>
                </a:solidFill>
                <a:latin typeface="Cambria" panose="02040503050406030204" pitchFamily="18" charset="0"/>
                <a:cs typeface="Arial" charset="0"/>
              </a:rPr>
              <a:t>a threat to the existence of inequity</a:t>
            </a:r>
            <a:r>
              <a:rPr lang="en-US" altLang="ja-JP" sz="4000" dirty="0">
                <a:latin typeface="Cambria" panose="02040503050406030204" pitchFamily="18" charset="0"/>
                <a:cs typeface="Arial" charset="0"/>
              </a:rPr>
              <a:t> in my spheres of influence?</a:t>
            </a:r>
          </a:p>
          <a:p>
            <a:pPr marL="0" indent="0">
              <a:buClr>
                <a:srgbClr val="C00000"/>
              </a:buClr>
              <a:buNone/>
            </a:pPr>
            <a:endParaRPr lang="en-US" altLang="ja-JP" sz="4000" dirty="0">
              <a:latin typeface="Cambria" panose="02040503050406030204" pitchFamily="18" charset="0"/>
              <a:cs typeface="Arial" charset="0"/>
            </a:endParaRPr>
          </a:p>
          <a:p>
            <a:pPr marL="0" indent="0">
              <a:buClr>
                <a:srgbClr val="C00000"/>
              </a:buClr>
              <a:buNone/>
            </a:pPr>
            <a:r>
              <a:rPr lang="en-US" altLang="ja-JP" sz="4000" dirty="0">
                <a:latin typeface="Cambria" panose="02040503050406030204" pitchFamily="18" charset="0"/>
                <a:cs typeface="Arial" charset="0"/>
              </a:rPr>
              <a:t>Do I have the will to be that threat?</a:t>
            </a:r>
          </a:p>
          <a:p>
            <a:pPr marL="0" indent="0">
              <a:buClr>
                <a:srgbClr val="C00000"/>
              </a:buClr>
              <a:buNone/>
            </a:pPr>
            <a:endParaRPr lang="en-US" altLang="ja-JP" sz="4000" dirty="0">
              <a:latin typeface="Cambria" panose="02040503050406030204" pitchFamily="18" charset="0"/>
              <a:cs typeface="Arial" charset="0"/>
            </a:endParaRPr>
          </a:p>
          <a:p>
            <a:pPr marL="0" indent="0">
              <a:buClr>
                <a:srgbClr val="C00000"/>
              </a:buClr>
              <a:buNone/>
            </a:pPr>
            <a:r>
              <a:rPr lang="en-US" altLang="ja-JP" sz="4000" dirty="0">
                <a:latin typeface="Cambria" panose="02040503050406030204" pitchFamily="18" charset="0"/>
                <a:cs typeface="Arial" charset="0"/>
              </a:rPr>
              <a:t>Do I have the support to be that threat?</a:t>
            </a:r>
          </a:p>
          <a:p>
            <a:pPr marL="514350" indent="-514350">
              <a:buClr>
                <a:srgbClr val="C00000"/>
              </a:buClr>
              <a:buAutoNum type="arabicPeriod"/>
            </a:pPr>
            <a:endParaRPr lang="en-US" altLang="ja-JP" dirty="0">
              <a:latin typeface="Cambria" panose="02040503050406030204" pitchFamily="18" charset="0"/>
              <a:cs typeface="Arial" charset="0"/>
            </a:endParaRPr>
          </a:p>
          <a:p>
            <a:pPr marL="514350" indent="-514350">
              <a:buClr>
                <a:srgbClr val="C00000"/>
              </a:buClr>
              <a:buAutoNum type="arabicPeriod"/>
            </a:pPr>
            <a:endParaRPr lang="en-US" altLang="ja-JP" dirty="0">
              <a:latin typeface="Cambria" panose="02040503050406030204" pitchFamily="18" charset="0"/>
              <a:cs typeface="Arial" charset="0"/>
            </a:endParaRPr>
          </a:p>
          <a:p>
            <a:pPr marL="514350" indent="-514350">
              <a:buClr>
                <a:srgbClr val="C00000"/>
              </a:buClr>
              <a:buAutoNum type="arabicPeriod"/>
            </a:pP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128510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3D13-FA2E-4D1A-8BE9-A29487797CB4}"/>
              </a:ext>
            </a:extLst>
          </p:cNvPr>
          <p:cNvSpPr>
            <a:spLocks noGrp="1"/>
          </p:cNvSpPr>
          <p:nvPr>
            <p:ph type="title"/>
          </p:nvPr>
        </p:nvSpPr>
        <p:spPr/>
        <p:txBody>
          <a:bodyPr>
            <a:normAutofit fontScale="90000"/>
          </a:bodyPr>
          <a:lstStyle/>
          <a:p>
            <a:r>
              <a:rPr lang="en-US" dirty="0"/>
              <a:t>Racial Equity Facilitation: Considerations and Reflections </a:t>
            </a:r>
            <a:br>
              <a:rPr lang="en-US" dirty="0"/>
            </a:br>
            <a:r>
              <a:rPr lang="en-US" b="0" dirty="0"/>
              <a:t>(a backstage discussion)</a:t>
            </a:r>
          </a:p>
        </p:txBody>
      </p:sp>
      <p:sp>
        <p:nvSpPr>
          <p:cNvPr id="3" name="Content Placeholder 2">
            <a:extLst>
              <a:ext uri="{FF2B5EF4-FFF2-40B4-BE49-F238E27FC236}">
                <a16:creationId xmlns:a16="http://schemas.microsoft.com/office/drawing/2014/main" id="{29641682-DD43-4EC7-B1F4-524FA28E2278}"/>
              </a:ext>
            </a:extLst>
          </p:cNvPr>
          <p:cNvSpPr>
            <a:spLocks noGrp="1"/>
          </p:cNvSpPr>
          <p:nvPr>
            <p:ph idx="1"/>
          </p:nvPr>
        </p:nvSpPr>
        <p:spPr/>
        <p:txBody>
          <a:bodyPr>
            <a:normAutofit/>
          </a:bodyPr>
          <a:lstStyle/>
          <a:p>
            <a:r>
              <a:rPr lang="en-US" dirty="0"/>
              <a:t>Providing definition and context matters—conversations in the abstract leave room for the maintenance racism and inequity.</a:t>
            </a:r>
          </a:p>
          <a:p>
            <a:r>
              <a:rPr lang="en-US" dirty="0"/>
              <a:t>Offer that there are multiple definitions, consider other ideas and perspectives, but don’t get into a definition show down. </a:t>
            </a:r>
          </a:p>
          <a:p>
            <a:r>
              <a:rPr lang="en-US" dirty="0"/>
              <a:t>How do you feel when defining racism and inequity? Does that feel easy or difficult? Why?</a:t>
            </a:r>
          </a:p>
        </p:txBody>
      </p:sp>
      <p:pic>
        <p:nvPicPr>
          <p:cNvPr id="4" name="Picture 3">
            <a:extLst>
              <a:ext uri="{FF2B5EF4-FFF2-40B4-BE49-F238E27FC236}">
                <a16:creationId xmlns:a16="http://schemas.microsoft.com/office/drawing/2014/main" id="{6474C8E9-B716-4CC6-890C-F34796E11B30}"/>
              </a:ext>
            </a:extLst>
          </p:cNvPr>
          <p:cNvPicPr>
            <a:picLocks noChangeAspect="1"/>
          </p:cNvPicPr>
          <p:nvPr/>
        </p:nvPicPr>
        <p:blipFill>
          <a:blip r:embed="rId2"/>
          <a:stretch>
            <a:fillRect/>
          </a:stretch>
        </p:blipFill>
        <p:spPr>
          <a:xfrm>
            <a:off x="8880955" y="1576852"/>
            <a:ext cx="2960316" cy="2960316"/>
          </a:xfrm>
          <a:prstGeom prst="rect">
            <a:avLst/>
          </a:prstGeom>
        </p:spPr>
      </p:pic>
    </p:spTree>
    <p:extLst>
      <p:ext uri="{BB962C8B-B14F-4D97-AF65-F5344CB8AC3E}">
        <p14:creationId xmlns:p14="http://schemas.microsoft.com/office/powerpoint/2010/main" val="1669957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AEC775-AA83-0745-A49C-39C32ACAB58F}"/>
              </a:ext>
            </a:extLst>
          </p:cNvPr>
          <p:cNvSpPr txBox="1"/>
          <p:nvPr/>
        </p:nvSpPr>
        <p:spPr>
          <a:xfrm>
            <a:off x="1075038" y="2829697"/>
            <a:ext cx="8217243" cy="1569660"/>
          </a:xfrm>
          <a:prstGeom prst="rect">
            <a:avLst/>
          </a:prstGeom>
          <a:noFill/>
        </p:spPr>
        <p:txBody>
          <a:bodyPr wrap="square" rtlCol="0">
            <a:spAutoFit/>
          </a:bodyPr>
          <a:lstStyle/>
          <a:p>
            <a:r>
              <a:rPr lang="en-US" sz="4800" b="1" dirty="0">
                <a:solidFill>
                  <a:schemeClr val="bg1"/>
                </a:solidFill>
              </a:rPr>
              <a:t>Distinguishing Mitigative and Transformative Equity</a:t>
            </a:r>
          </a:p>
        </p:txBody>
      </p:sp>
    </p:spTree>
    <p:extLst>
      <p:ext uri="{BB962C8B-B14F-4D97-AF65-F5344CB8AC3E}">
        <p14:creationId xmlns:p14="http://schemas.microsoft.com/office/powerpoint/2010/main" val="874463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Illustration: Addressing “Homelessness”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403574" cy="3898388"/>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Mitigative .  .  .  .  .  .  .  .  .  .  .  .  .  Transformative</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What are the most common things people and organizations do in response to homelessness—to support people experiencing homelessness?</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2982031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Parable 1: The Starfish</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541293" cy="3898388"/>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pic>
        <p:nvPicPr>
          <p:cNvPr id="5" name="Picture 4" descr="A starfish on a sunny day&#10;&#10;Description automatically generated">
            <a:extLst>
              <a:ext uri="{FF2B5EF4-FFF2-40B4-BE49-F238E27FC236}">
                <a16:creationId xmlns:a16="http://schemas.microsoft.com/office/drawing/2014/main" id="{4FE0EAAE-A9FE-4B4A-823D-288E996650D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803" y="2057354"/>
            <a:ext cx="4953366" cy="4419858"/>
          </a:xfrm>
          <a:prstGeom prst="rect">
            <a:avLst/>
          </a:prstGeom>
        </p:spPr>
      </p:pic>
      <p:sp>
        <p:nvSpPr>
          <p:cNvPr id="6" name="TextBox 5">
            <a:extLst>
              <a:ext uri="{FF2B5EF4-FFF2-40B4-BE49-F238E27FC236}">
                <a16:creationId xmlns:a16="http://schemas.microsoft.com/office/drawing/2014/main" id="{5334F8BB-4F30-7A4E-ABFD-7AF01F944613}"/>
              </a:ext>
            </a:extLst>
          </p:cNvPr>
          <p:cNvSpPr txBox="1"/>
          <p:nvPr/>
        </p:nvSpPr>
        <p:spPr>
          <a:xfrm>
            <a:off x="5035378" y="2506894"/>
            <a:ext cx="4186527"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“respond” ability of equity literacy—short term reaction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The trouble with the Starfish approach to equity</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“Starfish” initiatives?</a:t>
            </a:r>
          </a:p>
        </p:txBody>
      </p:sp>
    </p:spTree>
    <p:extLst>
      <p:ext uri="{BB962C8B-B14F-4D97-AF65-F5344CB8AC3E}">
        <p14:creationId xmlns:p14="http://schemas.microsoft.com/office/powerpoint/2010/main" val="612777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Parable 2: The Babies in the River</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541293" cy="3898388"/>
          </a:xfrm>
          <a:noFill/>
        </p:spPr>
        <p:txBody>
          <a:bodyPr>
            <a:normAutofit/>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
        <p:nvSpPr>
          <p:cNvPr id="6" name="TextBox 5">
            <a:extLst>
              <a:ext uri="{FF2B5EF4-FFF2-40B4-BE49-F238E27FC236}">
                <a16:creationId xmlns:a16="http://schemas.microsoft.com/office/drawing/2014/main" id="{5334F8BB-4F30-7A4E-ABFD-7AF01F944613}"/>
              </a:ext>
            </a:extLst>
          </p:cNvPr>
          <p:cNvSpPr txBox="1"/>
          <p:nvPr/>
        </p:nvSpPr>
        <p:spPr>
          <a:xfrm>
            <a:off x="4588476" y="2642505"/>
            <a:ext cx="4484318" cy="3908762"/>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“redress” ability—transformative change at the roots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800" dirty="0"/>
              <a:t>The difficulty of </a:t>
            </a:r>
            <a:r>
              <a:rPr lang="en-US" sz="2800" i="1" dirty="0"/>
              <a:t>transformative </a:t>
            </a:r>
            <a:r>
              <a:rPr lang="en-US" sz="2800" dirty="0"/>
              <a:t>approaches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2800" dirty="0"/>
              <a:t>Transformative initiatives?</a:t>
            </a:r>
          </a:p>
        </p:txBody>
      </p:sp>
      <p:pic>
        <p:nvPicPr>
          <p:cNvPr id="7" name="Picture 6" descr="A group of people in a pool of water&#10;&#10;Description automatically generated">
            <a:extLst>
              <a:ext uri="{FF2B5EF4-FFF2-40B4-BE49-F238E27FC236}">
                <a16:creationId xmlns:a16="http://schemas.microsoft.com/office/drawing/2014/main" id="{CD70091F-EC76-EC42-A4B2-1E1C60723B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0934" y="2631676"/>
            <a:ext cx="3628811" cy="2570520"/>
          </a:xfrm>
          <a:prstGeom prst="rect">
            <a:avLst/>
          </a:prstGeom>
        </p:spPr>
      </p:pic>
    </p:spTree>
    <p:extLst>
      <p:ext uri="{BB962C8B-B14F-4D97-AF65-F5344CB8AC3E}">
        <p14:creationId xmlns:p14="http://schemas.microsoft.com/office/powerpoint/2010/main" val="70903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Illustration: Addressing “Homelessness”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391217" cy="3898388"/>
          </a:xfrm>
          <a:noFill/>
        </p:spPr>
        <p:txBody>
          <a:bodyPr>
            <a:normAutofit fontScale="92500" lnSpcReduction="20000"/>
          </a:bodyPr>
          <a:lstStyle/>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Mitigative .  .  .  .  .  .  .  .  .  .  .  .  .  Transformative</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Are we addressing the causes of homelessness or helping people who are homeless survive as people who are homeless?</a:t>
            </a: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r>
              <a:rPr lang="en-US" altLang="ja-JP" dirty="0">
                <a:latin typeface="Cambria" panose="02040503050406030204" pitchFamily="18" charset="0"/>
                <a:cs typeface="Arial" charset="0"/>
              </a:rPr>
              <a:t>(We need to do both, of course. But we actually need to </a:t>
            </a:r>
            <a:r>
              <a:rPr lang="en-US" altLang="ja-JP" b="1" i="1" dirty="0">
                <a:solidFill>
                  <a:srgbClr val="C00000"/>
                </a:solidFill>
                <a:latin typeface="Cambria" panose="02040503050406030204" pitchFamily="18" charset="0"/>
                <a:cs typeface="Arial" charset="0"/>
              </a:rPr>
              <a:t>do both</a:t>
            </a:r>
            <a:r>
              <a:rPr lang="en-US" altLang="ja-JP" dirty="0">
                <a:latin typeface="Cambria" panose="02040503050406030204" pitchFamily="18" charset="0"/>
                <a:cs typeface="Arial" charset="0"/>
              </a:rPr>
              <a:t>.)</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404282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Reflections (</a:t>
            </a:r>
            <a:r>
              <a:rPr lang="en-US" dirty="0">
                <a:solidFill>
                  <a:srgbClr val="FFFFFF"/>
                </a:solidFill>
                <a:latin typeface="Cambria" panose="02040503050406030204" pitchFamily="18" charset="0"/>
              </a:rPr>
              <a:t>reflection log)</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5" y="2506894"/>
            <a:ext cx="8403574" cy="3898388"/>
          </a:xfrm>
          <a:noFill/>
        </p:spPr>
        <p:txBody>
          <a:bodyPr>
            <a:normAutofit/>
          </a:bodyPr>
          <a:lstStyle/>
          <a:p>
            <a:pPr>
              <a:buClr>
                <a:srgbClr val="C00000"/>
              </a:buClr>
            </a:pPr>
            <a:r>
              <a:rPr lang="en-US" altLang="ja-JP" dirty="0">
                <a:latin typeface="Cambria" panose="02040503050406030204" pitchFamily="18" charset="0"/>
                <a:cs typeface="Arial" charset="0"/>
              </a:rPr>
              <a:t>What are examples of things your organization does in the name of racial equity that might nibble around the edges of inequity but don’t create more equity?</a:t>
            </a:r>
          </a:p>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What would a transformative equity approach look like?</a:t>
            </a:r>
            <a:endParaRPr lang="en-US" altLang="ja-JP" sz="3200"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a:p>
            <a:pPr>
              <a:buClr>
                <a:srgbClr val="C00000"/>
              </a:buClr>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22843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A Few Notes</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10447261" cy="3898388"/>
          </a:xfrm>
          <a:noFill/>
        </p:spPr>
        <p:txBody>
          <a:bodyPr>
            <a:normAutofit fontScale="85000" lnSpcReduction="20000"/>
          </a:bodyPr>
          <a:lstStyle/>
          <a:p>
            <a:pPr>
              <a:buClr>
                <a:srgbClr val="C00000"/>
              </a:buClr>
            </a:pPr>
            <a:r>
              <a:rPr lang="en-US" altLang="ja-JP" sz="3200" dirty="0">
                <a:latin typeface="Cambria" panose="02040503050406030204" pitchFamily="18" charset="0"/>
                <a:cs typeface="Arial" charset="0"/>
              </a:rPr>
              <a:t>4-6:30 ET, with 15-minute break</a:t>
            </a:r>
          </a:p>
          <a:p>
            <a:pPr>
              <a:buClr>
                <a:srgbClr val="C00000"/>
              </a:buClr>
            </a:pPr>
            <a:r>
              <a:rPr lang="en-US" altLang="ja-JP" sz="3200" dirty="0">
                <a:latin typeface="Cambria" panose="02040503050406030204" pitchFamily="18" charset="0"/>
                <a:cs typeface="Arial" charset="0"/>
              </a:rPr>
              <a:t>Yes, we are recording</a:t>
            </a:r>
          </a:p>
          <a:p>
            <a:pPr>
              <a:buClr>
                <a:srgbClr val="C00000"/>
              </a:buClr>
            </a:pPr>
            <a:r>
              <a:rPr lang="en-US" altLang="ja-JP" dirty="0">
                <a:latin typeface="Cambria" panose="02040503050406030204" pitchFamily="18" charset="0"/>
                <a:cs typeface="Arial" charset="0"/>
              </a:rPr>
              <a:t>Our work is mostly with schools, universities, and non-profits; we’ll provide examples from different contexts</a:t>
            </a:r>
          </a:p>
          <a:p>
            <a:pPr>
              <a:buClr>
                <a:srgbClr val="C00000"/>
              </a:buClr>
            </a:pPr>
            <a:r>
              <a:rPr lang="en-US" altLang="ja-JP" sz="3200" dirty="0">
                <a:latin typeface="Cambria" panose="02040503050406030204" pitchFamily="18" charset="0"/>
                <a:cs typeface="Arial" charset="0"/>
              </a:rPr>
              <a:t>We will be using our reflection log (3-minute reflection time between ideas)</a:t>
            </a:r>
          </a:p>
          <a:p>
            <a:pPr>
              <a:buClr>
                <a:srgbClr val="C00000"/>
              </a:buClr>
            </a:pPr>
            <a:r>
              <a:rPr lang="en-US" altLang="ja-JP" sz="3200" dirty="0">
                <a:latin typeface="Cambria" panose="02040503050406030204" pitchFamily="18" charset="0"/>
                <a:cs typeface="Arial" charset="0"/>
              </a:rPr>
              <a:t>Take notes on what is said, all slides are provided to you. (you may want to timestamp your notes)</a:t>
            </a:r>
          </a:p>
          <a:p>
            <a:pPr>
              <a:buClr>
                <a:srgbClr val="C00000"/>
              </a:buClr>
            </a:pPr>
            <a:r>
              <a:rPr lang="en-US" altLang="ja-JP" sz="3200" dirty="0">
                <a:latin typeface="Cambria" panose="02040503050406030204" pitchFamily="18" charset="0"/>
                <a:cs typeface="Arial" charset="0"/>
              </a:rPr>
              <a:t>Please share your thoughts and questions in the chat! Seema will be gathering questions for an open Q &amp; A during the final 30 minutes.</a:t>
            </a:r>
          </a:p>
          <a:p>
            <a:pPr>
              <a:buClr>
                <a:srgbClr val="C00000"/>
              </a:buClr>
            </a:pPr>
            <a:endParaRPr lang="en-US" altLang="ja-JP" sz="3200" dirty="0">
              <a:latin typeface="Cambria" panose="02040503050406030204" pitchFamily="18" charset="0"/>
              <a:cs typeface="Arial" charset="0"/>
            </a:endParaRPr>
          </a:p>
          <a:p>
            <a:pPr>
              <a:buClr>
                <a:srgbClr val="C00000"/>
              </a:buClr>
            </a:pPr>
            <a:endParaRPr lang="en-US" altLang="ja-JP" sz="3200"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963174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B1F99-AD0E-4E94-9D9A-104292A8BA18}"/>
              </a:ext>
            </a:extLst>
          </p:cNvPr>
          <p:cNvSpPr>
            <a:spLocks noGrp="1"/>
          </p:cNvSpPr>
          <p:nvPr>
            <p:ph type="ctrTitle"/>
          </p:nvPr>
        </p:nvSpPr>
        <p:spPr/>
        <p:txBody>
          <a:bodyPr/>
          <a:lstStyle/>
          <a:p>
            <a:r>
              <a:rPr lang="en-US" dirty="0"/>
              <a:t>Case Study…</a:t>
            </a:r>
          </a:p>
        </p:txBody>
      </p:sp>
      <p:sp>
        <p:nvSpPr>
          <p:cNvPr id="5" name="Subtitle 4">
            <a:extLst>
              <a:ext uri="{FF2B5EF4-FFF2-40B4-BE49-F238E27FC236}">
                <a16:creationId xmlns:a16="http://schemas.microsoft.com/office/drawing/2014/main" id="{54729AE3-4724-4151-A588-6EE956D8A03A}"/>
              </a:ext>
            </a:extLst>
          </p:cNvPr>
          <p:cNvSpPr>
            <a:spLocks noGrp="1"/>
          </p:cNvSpPr>
          <p:nvPr>
            <p:ph type="subTitle" idx="1"/>
          </p:nvPr>
        </p:nvSpPr>
        <p:spPr/>
        <p:txBody>
          <a:bodyPr/>
          <a:lstStyle/>
          <a:p>
            <a:r>
              <a:rPr lang="en-US" dirty="0"/>
              <a:t>Black Lives Matter!</a:t>
            </a:r>
          </a:p>
        </p:txBody>
      </p:sp>
    </p:spTree>
    <p:extLst>
      <p:ext uri="{BB962C8B-B14F-4D97-AF65-F5344CB8AC3E}">
        <p14:creationId xmlns:p14="http://schemas.microsoft.com/office/powerpoint/2010/main" val="4227897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847379-45B8-485F-8CC1-E5AB5BA0DCAD}"/>
              </a:ext>
            </a:extLst>
          </p:cNvPr>
          <p:cNvSpPr>
            <a:spLocks noGrp="1"/>
          </p:cNvSpPr>
          <p:nvPr>
            <p:ph type="ctrTitle"/>
          </p:nvPr>
        </p:nvSpPr>
        <p:spPr/>
        <p:txBody>
          <a:bodyPr/>
          <a:lstStyle/>
          <a:p>
            <a:r>
              <a:rPr lang="en-US" dirty="0"/>
              <a:t>Question/Answer</a:t>
            </a:r>
            <a:br>
              <a:rPr lang="en-US" dirty="0"/>
            </a:br>
            <a:r>
              <a:rPr lang="en-US" dirty="0"/>
              <a:t>Comments/Ideas</a:t>
            </a:r>
          </a:p>
        </p:txBody>
      </p:sp>
    </p:spTree>
    <p:extLst>
      <p:ext uri="{BB962C8B-B14F-4D97-AF65-F5344CB8AC3E}">
        <p14:creationId xmlns:p14="http://schemas.microsoft.com/office/powerpoint/2010/main" val="1294083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79CC4-557E-4C98-AD9F-31850A9D25B6}"/>
              </a:ext>
            </a:extLst>
          </p:cNvPr>
          <p:cNvSpPr>
            <a:spLocks noGrp="1"/>
          </p:cNvSpPr>
          <p:nvPr>
            <p:ph type="title"/>
          </p:nvPr>
        </p:nvSpPr>
        <p:spPr/>
        <p:txBody>
          <a:bodyPr/>
          <a:lstStyle/>
          <a:p>
            <a:r>
              <a:rPr lang="en-US" dirty="0"/>
              <a:t>Closing… </a:t>
            </a:r>
          </a:p>
        </p:txBody>
      </p:sp>
      <p:pic>
        <p:nvPicPr>
          <p:cNvPr id="7" name="Content Placeholder 6">
            <a:extLst>
              <a:ext uri="{FF2B5EF4-FFF2-40B4-BE49-F238E27FC236}">
                <a16:creationId xmlns:a16="http://schemas.microsoft.com/office/drawing/2014/main" id="{C932D271-5C09-4A55-8200-6AC9806B7947}"/>
              </a:ext>
            </a:extLst>
          </p:cNvPr>
          <p:cNvPicPr>
            <a:picLocks noGrp="1" noChangeAspect="1"/>
          </p:cNvPicPr>
          <p:nvPr>
            <p:ph sz="half" idx="1"/>
          </p:nvPr>
        </p:nvPicPr>
        <p:blipFill>
          <a:blip r:embed="rId2"/>
          <a:stretch>
            <a:fillRect/>
          </a:stretch>
        </p:blipFill>
        <p:spPr>
          <a:xfrm>
            <a:off x="738324" y="2854712"/>
            <a:ext cx="4423317" cy="2653990"/>
          </a:xfrm>
          <a:prstGeom prst="rect">
            <a:avLst/>
          </a:prstGeom>
        </p:spPr>
      </p:pic>
      <p:sp>
        <p:nvSpPr>
          <p:cNvPr id="6" name="Content Placeholder 5">
            <a:extLst>
              <a:ext uri="{FF2B5EF4-FFF2-40B4-BE49-F238E27FC236}">
                <a16:creationId xmlns:a16="http://schemas.microsoft.com/office/drawing/2014/main" id="{DAF51D47-9469-4E27-BB2A-2B6D1B94BE43}"/>
              </a:ext>
            </a:extLst>
          </p:cNvPr>
          <p:cNvSpPr>
            <a:spLocks noGrp="1"/>
          </p:cNvSpPr>
          <p:nvPr>
            <p:ph sz="half" idx="2"/>
          </p:nvPr>
        </p:nvSpPr>
        <p:spPr/>
        <p:txBody>
          <a:bodyPr/>
          <a:lstStyle/>
          <a:p>
            <a:pPr marL="0" indent="0">
              <a:buNone/>
            </a:pPr>
            <a:endParaRPr lang="en-US" dirty="0"/>
          </a:p>
          <a:p>
            <a:pPr marL="0" indent="0">
              <a:buNone/>
            </a:pPr>
            <a:r>
              <a:rPr lang="en-US" dirty="0"/>
              <a:t>What is your primary take-away today? </a:t>
            </a:r>
          </a:p>
          <a:p>
            <a:pPr marL="0" indent="0">
              <a:buNone/>
            </a:pPr>
            <a:endParaRPr lang="en-US" dirty="0"/>
          </a:p>
          <a:p>
            <a:pPr marL="0" indent="0" algn="ctr">
              <a:buNone/>
            </a:pPr>
            <a:r>
              <a:rPr lang="en-US" b="1" i="1" dirty="0"/>
              <a:t>See you next week!</a:t>
            </a:r>
          </a:p>
        </p:txBody>
      </p:sp>
    </p:spTree>
    <p:extLst>
      <p:ext uri="{BB962C8B-B14F-4D97-AF65-F5344CB8AC3E}">
        <p14:creationId xmlns:p14="http://schemas.microsoft.com/office/powerpoint/2010/main" val="1628347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0934" y="299834"/>
            <a:ext cx="9774194" cy="1400530"/>
          </a:xfrm>
        </p:spPr>
        <p:txBody>
          <a:bodyPr anchor="ctr">
            <a:normAutofit/>
          </a:bodyPr>
          <a:lstStyle/>
          <a:p>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62452"/>
            <a:ext cx="10351032" cy="3995714"/>
          </a:xfrm>
          <a:noFill/>
          <a:ln>
            <a:noFill/>
          </a:ln>
        </p:spPr>
        <p:txBody>
          <a:bodyPr>
            <a:normAutofit/>
          </a:bodyPr>
          <a:lstStyle/>
          <a:p>
            <a:pPr marL="0" indent="0">
              <a:buClr>
                <a:srgbClr val="C00000"/>
              </a:buClr>
              <a:buNone/>
            </a:pPr>
            <a:endParaRPr lang="en-US" sz="4400" b="1" i="1" dirty="0">
              <a:latin typeface="Cambria" panose="02040503050406030204" pitchFamily="18" charset="0"/>
            </a:endParaRPr>
          </a:p>
          <a:p>
            <a:pPr marL="0" indent="0">
              <a:buClr>
                <a:srgbClr val="C00000"/>
              </a:buClr>
              <a:buNone/>
            </a:pPr>
            <a:endParaRPr lang="en-US" sz="4400" b="1" i="1" dirty="0">
              <a:latin typeface="Cambria" panose="02040503050406030204" pitchFamily="18" charset="0"/>
            </a:endParaRPr>
          </a:p>
          <a:p>
            <a:pPr marL="0" indent="0">
              <a:buClr>
                <a:srgbClr val="C00000"/>
              </a:buClr>
              <a:buNone/>
            </a:pPr>
            <a:endParaRPr lang="en-US" sz="2800" dirty="0">
              <a:latin typeface="Cambria" panose="02040503050406030204" pitchFamily="18" charset="0"/>
            </a:endParaRPr>
          </a:p>
        </p:txBody>
      </p:sp>
      <p:pic>
        <p:nvPicPr>
          <p:cNvPr id="5" name="Picture 4" descr="A close up of a flag&#10;&#10;Description automatically generated">
            <a:extLst>
              <a:ext uri="{FF2B5EF4-FFF2-40B4-BE49-F238E27FC236}">
                <a16:creationId xmlns:a16="http://schemas.microsoft.com/office/drawing/2014/main" id="{7DCF6C1B-31BB-D149-8BEF-A10B930E06A5}"/>
              </a:ext>
            </a:extLst>
          </p:cNvPr>
          <p:cNvPicPr>
            <a:picLocks noChangeAspect="1"/>
          </p:cNvPicPr>
          <p:nvPr/>
        </p:nvPicPr>
        <p:blipFill>
          <a:blip r:embed="rId2"/>
          <a:stretch>
            <a:fillRect/>
          </a:stretch>
        </p:blipFill>
        <p:spPr>
          <a:xfrm>
            <a:off x="94736" y="2818359"/>
            <a:ext cx="3820302" cy="2433263"/>
          </a:xfrm>
          <a:prstGeom prst="rect">
            <a:avLst/>
          </a:prstGeom>
        </p:spPr>
      </p:pic>
      <p:sp>
        <p:nvSpPr>
          <p:cNvPr id="6" name="TextBox 5">
            <a:extLst>
              <a:ext uri="{FF2B5EF4-FFF2-40B4-BE49-F238E27FC236}">
                <a16:creationId xmlns:a16="http://schemas.microsoft.com/office/drawing/2014/main" id="{2AD130C0-A694-9446-8195-74D74C713F63}"/>
              </a:ext>
            </a:extLst>
          </p:cNvPr>
          <p:cNvSpPr txBox="1"/>
          <p:nvPr/>
        </p:nvSpPr>
        <p:spPr>
          <a:xfrm>
            <a:off x="4301237" y="2818359"/>
            <a:ext cx="7796028" cy="3785652"/>
          </a:xfrm>
          <a:prstGeom prst="rect">
            <a:avLst/>
          </a:prstGeom>
          <a:noFill/>
        </p:spPr>
        <p:txBody>
          <a:bodyPr wrap="square" rtlCol="0">
            <a:spAutoFit/>
          </a:bodyPr>
          <a:lstStyle/>
          <a:p>
            <a:r>
              <a:rPr lang="en-US" sz="4000" dirty="0"/>
              <a:t>http://equity-</a:t>
            </a:r>
            <a:r>
              <a:rPr lang="en-US" sz="4000" dirty="0" err="1"/>
              <a:t>literacy.thinkific.com</a:t>
            </a:r>
            <a:endParaRPr lang="en-US" sz="4000" dirty="0"/>
          </a:p>
          <a:p>
            <a:endParaRPr lang="en-US" sz="4000" dirty="0"/>
          </a:p>
          <a:p>
            <a:endParaRPr lang="en-US" sz="4000" dirty="0"/>
          </a:p>
          <a:p>
            <a:r>
              <a:rPr lang="en-US" sz="4000" dirty="0"/>
              <a:t>http://EquityLiteracy.org</a:t>
            </a:r>
          </a:p>
          <a:p>
            <a:r>
              <a:rPr lang="en-US" sz="4000" dirty="0" err="1">
                <a:solidFill>
                  <a:srgbClr val="C00000"/>
                </a:solidFill>
              </a:rPr>
              <a:t>gorski@EquityLiteracy.org</a:t>
            </a:r>
            <a:endParaRPr lang="en-US" sz="4000" dirty="0">
              <a:solidFill>
                <a:srgbClr val="C00000"/>
              </a:solidFill>
            </a:endParaRPr>
          </a:p>
          <a:p>
            <a:r>
              <a:rPr lang="en-US" sz="4000" dirty="0"/>
              <a:t>@</a:t>
            </a:r>
            <a:r>
              <a:rPr lang="en-US" sz="4000" dirty="0" err="1"/>
              <a:t>pgorski</a:t>
            </a:r>
            <a:r>
              <a:rPr lang="en-US" sz="4000" dirty="0"/>
              <a:t> / @</a:t>
            </a:r>
            <a:r>
              <a:rPr lang="en-US" sz="4000" dirty="0" err="1"/>
              <a:t>EquityLiteracy</a:t>
            </a:r>
            <a:endParaRPr lang="en-US" sz="4000" dirty="0"/>
          </a:p>
        </p:txBody>
      </p:sp>
    </p:spTree>
    <p:extLst>
      <p:ext uri="{BB962C8B-B14F-4D97-AF65-F5344CB8AC3E}">
        <p14:creationId xmlns:p14="http://schemas.microsoft.com/office/powerpoint/2010/main" val="326022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Reflection (reflection log)</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506894"/>
            <a:ext cx="8111921" cy="3898388"/>
          </a:xfrm>
          <a:noFill/>
        </p:spPr>
        <p:txBody>
          <a:bodyPr>
            <a:normAutofit/>
          </a:bodyPr>
          <a:lstStyle/>
          <a:p>
            <a:pPr marL="0" indent="0">
              <a:buClr>
                <a:srgbClr val="C00000"/>
              </a:buClr>
              <a:buNone/>
            </a:pPr>
            <a:endParaRPr lang="en-US" altLang="ja-JP" sz="3200" dirty="0">
              <a:latin typeface="Cambria" panose="02040503050406030204" pitchFamily="18" charset="0"/>
              <a:cs typeface="Arial" charset="0"/>
            </a:endParaRPr>
          </a:p>
          <a:p>
            <a:pPr>
              <a:buClr>
                <a:srgbClr val="C00000"/>
              </a:buClr>
            </a:pPr>
            <a:r>
              <a:rPr lang="en-US" altLang="ja-JP" sz="3200" dirty="0">
                <a:latin typeface="Cambria" panose="02040503050406030204" pitchFamily="18" charset="0"/>
                <a:cs typeface="Arial" charset="0"/>
              </a:rPr>
              <a:t>What has been your most heartwarming facilitation moment?</a:t>
            </a:r>
          </a:p>
          <a:p>
            <a:pPr>
              <a:buClr>
                <a:srgbClr val="C00000"/>
              </a:buClr>
            </a:pPr>
            <a:endParaRPr lang="en-US" altLang="ja-JP" sz="3200" dirty="0">
              <a:latin typeface="Cambria" panose="02040503050406030204" pitchFamily="18" charset="0"/>
              <a:cs typeface="Arial" charset="0"/>
            </a:endParaRPr>
          </a:p>
          <a:p>
            <a:pPr>
              <a:buClr>
                <a:srgbClr val="C00000"/>
              </a:buClr>
            </a:pPr>
            <a:r>
              <a:rPr lang="en-US" altLang="ja-JP" dirty="0">
                <a:latin typeface="Cambria" panose="02040503050406030204" pitchFamily="18" charset="0"/>
                <a:cs typeface="Arial" charset="0"/>
              </a:rPr>
              <a:t>What has been your most frustrating facilitation moment?</a:t>
            </a:r>
            <a:endParaRPr lang="en-US" altLang="ja-JP" sz="3200" dirty="0">
              <a:latin typeface="Cambria" panose="02040503050406030204" pitchFamily="18" charset="0"/>
              <a:cs typeface="Arial" charset="0"/>
            </a:endParaRPr>
          </a:p>
          <a:p>
            <a:pPr marL="0" indent="0">
              <a:buClr>
                <a:srgbClr val="C00000"/>
              </a:buClr>
              <a:buNone/>
            </a:pPr>
            <a:endParaRPr lang="en-US" altLang="ja-JP" dirty="0">
              <a:latin typeface="Cambria" panose="02040503050406030204" pitchFamily="18" charset="0"/>
              <a:cs typeface="Arial" charset="0"/>
            </a:endParaRPr>
          </a:p>
          <a:p>
            <a:pPr marL="0" indent="0">
              <a:buClr>
                <a:srgbClr val="C00000"/>
              </a:buClr>
              <a:buNone/>
            </a:pPr>
            <a:endParaRPr lang="en-US" altLang="ja-JP" sz="3200" dirty="0">
              <a:latin typeface="Cambria" panose="02040503050406030204" pitchFamily="18" charset="0"/>
              <a:cs typeface="Arial" charset="0"/>
            </a:endParaRPr>
          </a:p>
        </p:txBody>
      </p:sp>
    </p:spTree>
    <p:extLst>
      <p:ext uri="{BB962C8B-B14F-4D97-AF65-F5344CB8AC3E}">
        <p14:creationId xmlns:p14="http://schemas.microsoft.com/office/powerpoint/2010/main" val="300533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a:solidFill>
                  <a:srgbClr val="FFFFFF"/>
                </a:solidFill>
                <a:latin typeface="Cambria" panose="02040503050406030204" pitchFamily="18" charset="0"/>
              </a:rPr>
              <a:t>Martin Luther King, Jr. </a:t>
            </a:r>
            <a:endParaRPr lang="en-US" b="1" dirty="0">
              <a:solidFill>
                <a:srgbClr val="FFFFFF"/>
              </a:solidFill>
              <a:latin typeface="Cambria" panose="02040503050406030204" pitchFamily="18" charset="0"/>
            </a:endParaRP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1914" y="2404820"/>
            <a:ext cx="8111921" cy="4270198"/>
          </a:xfrm>
          <a:noFill/>
        </p:spPr>
        <p:txBody>
          <a:bodyPr>
            <a:normAutofit fontScale="92500" lnSpcReduction="10000"/>
          </a:bodyPr>
          <a:lstStyle/>
          <a:p>
            <a:pPr marL="0" indent="0">
              <a:buClr>
                <a:srgbClr val="C00000"/>
              </a:buClr>
              <a:buNone/>
            </a:pPr>
            <a:r>
              <a:rPr lang="en-US" sz="3200" dirty="0">
                <a:latin typeface="Cambria" panose="02040503050406030204" pitchFamily="18" charset="0"/>
              </a:rPr>
              <a:t>“I have almost reached the regrettable conclusion that the Negro's great stumbling block in his stride toward freedom is not the White Citizen's </a:t>
            </a:r>
            <a:r>
              <a:rPr lang="en-US" sz="3200" dirty="0" err="1">
                <a:latin typeface="Cambria" panose="02040503050406030204" pitchFamily="18" charset="0"/>
              </a:rPr>
              <a:t>Counciler</a:t>
            </a:r>
            <a:r>
              <a:rPr lang="en-US" sz="3200" dirty="0">
                <a:latin typeface="Cambria" panose="02040503050406030204" pitchFamily="18" charset="0"/>
              </a:rPr>
              <a:t> or the Ku Klux </a:t>
            </a:r>
            <a:r>
              <a:rPr lang="en-US" sz="3200" dirty="0" err="1">
                <a:latin typeface="Cambria" panose="02040503050406030204" pitchFamily="18" charset="0"/>
              </a:rPr>
              <a:t>Klanner</a:t>
            </a:r>
            <a:r>
              <a:rPr lang="en-US" sz="3200" dirty="0">
                <a:latin typeface="Cambria" panose="02040503050406030204" pitchFamily="18" charset="0"/>
              </a:rPr>
              <a:t>, but the white moderate, who is more devoted to ‘order’ than to justice; </a:t>
            </a:r>
            <a:r>
              <a:rPr lang="en-US" sz="3200" b="1" i="1" dirty="0">
                <a:solidFill>
                  <a:srgbClr val="C00000"/>
                </a:solidFill>
                <a:latin typeface="Cambria" panose="02040503050406030204" pitchFamily="18" charset="0"/>
              </a:rPr>
              <a:t>who prefers a negative peace which is the absence of tension to a positive peace which is the presence of justice</a:t>
            </a:r>
            <a:r>
              <a:rPr lang="en-US" sz="3200" dirty="0">
                <a:latin typeface="Cambria" panose="02040503050406030204" pitchFamily="18" charset="0"/>
              </a:rPr>
              <a:t>; who constantly says: ‘I agree with you in the goal you seek, but I cannot agree with your methods of direct action’; </a:t>
            </a:r>
            <a:r>
              <a:rPr lang="is-IS" sz="3200" dirty="0">
                <a:latin typeface="Cambria" panose="02040503050406030204" pitchFamily="18" charset="0"/>
              </a:rPr>
              <a:t>…</a:t>
            </a:r>
            <a:endParaRPr lang="en-US" altLang="ja-JP" sz="3200" i="1" dirty="0">
              <a:latin typeface="Cambria" panose="02040503050406030204" pitchFamily="18" charset="0"/>
              <a:cs typeface="Arial" charset="0"/>
            </a:endParaRPr>
          </a:p>
          <a:p>
            <a:pPr marL="0" indent="0">
              <a:buClr>
                <a:srgbClr val="C00000"/>
              </a:buClr>
              <a:buNone/>
            </a:pPr>
            <a:endParaRPr lang="en-US" altLang="ja-JP" sz="3000" dirty="0">
              <a:latin typeface="Cambria" panose="02040503050406030204" pitchFamily="18" charset="0"/>
              <a:cs typeface="Arial" charset="0"/>
            </a:endParaRPr>
          </a:p>
        </p:txBody>
      </p:sp>
      <p:pic>
        <p:nvPicPr>
          <p:cNvPr id="4" name="Picture 3">
            <a:extLst>
              <a:ext uri="{FF2B5EF4-FFF2-40B4-BE49-F238E27FC236}">
                <a16:creationId xmlns:a16="http://schemas.microsoft.com/office/drawing/2014/main" id="{1A9D5234-1904-DA4F-A997-DD35610019FD}"/>
              </a:ext>
            </a:extLst>
          </p:cNvPr>
          <p:cNvPicPr>
            <a:picLocks noChangeAspect="1"/>
          </p:cNvPicPr>
          <p:nvPr/>
        </p:nvPicPr>
        <p:blipFill>
          <a:blip r:embed="rId2"/>
          <a:stretch>
            <a:fillRect/>
          </a:stretch>
        </p:blipFill>
        <p:spPr>
          <a:xfrm>
            <a:off x="8514919" y="0"/>
            <a:ext cx="3677081" cy="1853248"/>
          </a:xfrm>
          <a:prstGeom prst="rect">
            <a:avLst/>
          </a:prstGeom>
        </p:spPr>
      </p:pic>
    </p:spTree>
    <p:extLst>
      <p:ext uri="{BB962C8B-B14F-4D97-AF65-F5344CB8AC3E}">
        <p14:creationId xmlns:p14="http://schemas.microsoft.com/office/powerpoint/2010/main" val="322612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b="1" dirty="0">
                <a:solidFill>
                  <a:srgbClr val="FFFFFF"/>
                </a:solidFill>
                <a:latin typeface="Cambria" panose="02040503050406030204" pitchFamily="18" charset="0"/>
              </a:rPr>
              <a:t>Back to Martin Luther King, Jr. </a:t>
            </a:r>
          </a:p>
        </p:txBody>
      </p:sp>
      <p:sp>
        <p:nvSpPr>
          <p:cNvPr id="3" name="Content Placeholder 2">
            <a:extLst>
              <a:ext uri="{FF2B5EF4-FFF2-40B4-BE49-F238E27FC236}">
                <a16:creationId xmlns:a16="http://schemas.microsoft.com/office/drawing/2014/main" id="{9759001C-96DD-D34D-B099-4FD5500E3279}"/>
              </a:ext>
            </a:extLst>
          </p:cNvPr>
          <p:cNvSpPr>
            <a:spLocks noGrp="1"/>
          </p:cNvSpPr>
          <p:nvPr>
            <p:ph idx="1"/>
          </p:nvPr>
        </p:nvSpPr>
        <p:spPr>
          <a:xfrm>
            <a:off x="480934" y="2680570"/>
            <a:ext cx="8111921" cy="3895593"/>
          </a:xfrm>
          <a:noFill/>
        </p:spPr>
        <p:txBody>
          <a:bodyPr>
            <a:normAutofit/>
          </a:bodyPr>
          <a:lstStyle/>
          <a:p>
            <a:pPr marL="0" indent="0">
              <a:buNone/>
            </a:pPr>
            <a:endParaRPr lang="en-US" sz="3200" dirty="0">
              <a:latin typeface="Cambria" panose="02040503050406030204" pitchFamily="18" charset="0"/>
            </a:endParaRPr>
          </a:p>
          <a:p>
            <a:pPr marL="0" indent="0">
              <a:buNone/>
            </a:pPr>
            <a:r>
              <a:rPr lang="en-US" sz="3200" dirty="0">
                <a:latin typeface="Cambria" panose="02040503050406030204" pitchFamily="18" charset="0"/>
              </a:rPr>
              <a:t>…</a:t>
            </a:r>
            <a:r>
              <a:rPr lang="en-US" sz="3200" b="1" i="1" dirty="0">
                <a:solidFill>
                  <a:srgbClr val="C00000"/>
                </a:solidFill>
                <a:latin typeface="Cambria" panose="02040503050406030204" pitchFamily="18" charset="0"/>
              </a:rPr>
              <a:t>Shallow understanding from people of good will is more frustrating than absolute misunderstanding from people of ill will</a:t>
            </a:r>
            <a:r>
              <a:rPr lang="en-US" sz="3200" dirty="0">
                <a:latin typeface="Cambria" panose="02040503050406030204" pitchFamily="18" charset="0"/>
              </a:rPr>
              <a:t>. Lukewarm acceptance is much more bewildering than outright rejection.</a:t>
            </a:r>
            <a:r>
              <a:rPr lang="ja-JP" altLang="en-US" sz="3200">
                <a:latin typeface="Cambria" panose="02040503050406030204" pitchFamily="18" charset="0"/>
                <a:cs typeface="Arial" charset="0"/>
              </a:rPr>
              <a:t>”</a:t>
            </a:r>
            <a:endParaRPr lang="en-US" altLang="ja-JP" sz="3200" dirty="0">
              <a:latin typeface="Cambria" panose="02040503050406030204" pitchFamily="18" charset="0"/>
              <a:cs typeface="Arial" charset="0"/>
            </a:endParaRPr>
          </a:p>
          <a:p>
            <a:pPr marL="0" indent="0">
              <a:buClr>
                <a:srgbClr val="C00000"/>
              </a:buClr>
              <a:buNone/>
            </a:pPr>
            <a:endParaRPr lang="en-US" altLang="ja-JP" sz="3000" dirty="0">
              <a:latin typeface="Cambria" panose="02040503050406030204" pitchFamily="18" charset="0"/>
              <a:cs typeface="Arial" charset="0"/>
            </a:endParaRPr>
          </a:p>
        </p:txBody>
      </p:sp>
    </p:spTree>
    <p:extLst>
      <p:ext uri="{BB962C8B-B14F-4D97-AF65-F5344CB8AC3E}">
        <p14:creationId xmlns:p14="http://schemas.microsoft.com/office/powerpoint/2010/main" val="319892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DAC8ED-48F8-7B43-A2EC-D3A8959CA24A}"/>
              </a:ext>
            </a:extLst>
          </p:cNvPr>
          <p:cNvSpPr txBox="1"/>
          <p:nvPr/>
        </p:nvSpPr>
        <p:spPr>
          <a:xfrm>
            <a:off x="1136822" y="2916194"/>
            <a:ext cx="7426410" cy="769441"/>
          </a:xfrm>
          <a:prstGeom prst="rect">
            <a:avLst/>
          </a:prstGeom>
          <a:noFill/>
        </p:spPr>
        <p:txBody>
          <a:bodyPr wrap="square" rtlCol="0">
            <a:spAutoFit/>
          </a:bodyPr>
          <a:lstStyle/>
          <a:p>
            <a:r>
              <a:rPr lang="en-US" sz="4400" b="1" dirty="0">
                <a:solidFill>
                  <a:schemeClr val="bg1"/>
                </a:solidFill>
              </a:rPr>
              <a:t>Racism</a:t>
            </a:r>
          </a:p>
        </p:txBody>
      </p:sp>
    </p:spTree>
    <p:extLst>
      <p:ext uri="{BB962C8B-B14F-4D97-AF65-F5344CB8AC3E}">
        <p14:creationId xmlns:p14="http://schemas.microsoft.com/office/powerpoint/2010/main" val="226383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B6CA-392E-C84C-8B4A-B233271B03C0}"/>
              </a:ext>
            </a:extLst>
          </p:cNvPr>
          <p:cNvSpPr>
            <a:spLocks noGrp="1"/>
          </p:cNvSpPr>
          <p:nvPr>
            <p:ph type="title"/>
          </p:nvPr>
        </p:nvSpPr>
        <p:spPr>
          <a:xfrm>
            <a:off x="481914" y="452718"/>
            <a:ext cx="9774194" cy="1400530"/>
          </a:xfrm>
        </p:spPr>
        <p:txBody>
          <a:bodyPr anchor="ctr">
            <a:normAutofit/>
          </a:bodyPr>
          <a:lstStyle/>
          <a:p>
            <a:r>
              <a:rPr lang="en-US" dirty="0">
                <a:solidFill>
                  <a:srgbClr val="FFFFFF"/>
                </a:solidFill>
                <a:latin typeface="Cambria" panose="02040503050406030204" pitchFamily="18" charset="0"/>
              </a:rPr>
              <a:t>Dismantling Racism Works (</a:t>
            </a:r>
            <a:r>
              <a:rPr lang="en-US" dirty="0" err="1">
                <a:solidFill>
                  <a:srgbClr val="FFFFFF"/>
                </a:solidFill>
                <a:latin typeface="Cambria" panose="02040503050406030204" pitchFamily="18" charset="0"/>
              </a:rPr>
              <a:t>DismantlingRacism.org</a:t>
            </a:r>
            <a:r>
              <a:rPr lang="en-US" dirty="0">
                <a:solidFill>
                  <a:srgbClr val="FFFFFF"/>
                </a:solidFill>
                <a:latin typeface="Cambria" panose="02040503050406030204" pitchFamily="18" charset="0"/>
              </a:rPr>
              <a:t>)</a:t>
            </a:r>
            <a:endParaRPr lang="en-US" b="1" dirty="0">
              <a:solidFill>
                <a:srgbClr val="FFFFFF"/>
              </a:solidFill>
              <a:latin typeface="Cambria" panose="02040503050406030204" pitchFamily="18" charset="0"/>
            </a:endParaRPr>
          </a:p>
        </p:txBody>
      </p:sp>
      <p:pic>
        <p:nvPicPr>
          <p:cNvPr id="5" name="Picture 4" descr="A screenshot of a cell phone&#10;&#10;Description automatically generated">
            <a:extLst>
              <a:ext uri="{FF2B5EF4-FFF2-40B4-BE49-F238E27FC236}">
                <a16:creationId xmlns:a16="http://schemas.microsoft.com/office/drawing/2014/main" id="{EF27BADC-6F50-B743-8B05-4DCFCC0F2C26}"/>
              </a:ext>
            </a:extLst>
          </p:cNvPr>
          <p:cNvPicPr>
            <a:picLocks noChangeAspect="1"/>
          </p:cNvPicPr>
          <p:nvPr/>
        </p:nvPicPr>
        <p:blipFill>
          <a:blip r:embed="rId2"/>
          <a:stretch>
            <a:fillRect/>
          </a:stretch>
        </p:blipFill>
        <p:spPr>
          <a:xfrm>
            <a:off x="0" y="2328582"/>
            <a:ext cx="8902700" cy="4529418"/>
          </a:xfrm>
          <a:prstGeom prst="rect">
            <a:avLst/>
          </a:prstGeom>
        </p:spPr>
      </p:pic>
    </p:spTree>
    <p:extLst>
      <p:ext uri="{BB962C8B-B14F-4D97-AF65-F5344CB8AC3E}">
        <p14:creationId xmlns:p14="http://schemas.microsoft.com/office/powerpoint/2010/main" val="136117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8554</TotalTime>
  <Words>1526</Words>
  <Application>Microsoft Office PowerPoint</Application>
  <PresentationFormat>Widescreen</PresentationFormat>
  <Paragraphs>246</Paragraphs>
  <Slides>43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Cambria</vt:lpstr>
      <vt:lpstr>Office Theme</vt:lpstr>
      <vt:lpstr>Welcome!</vt:lpstr>
      <vt:lpstr>Racial Equity Facilitator Training, Day 1</vt:lpstr>
      <vt:lpstr>Welcome</vt:lpstr>
      <vt:lpstr>A Few Notes</vt:lpstr>
      <vt:lpstr>Reflection (reflection log)</vt:lpstr>
      <vt:lpstr>Martin Luther King, Jr. </vt:lpstr>
      <vt:lpstr>Back to Martin Luther King, Jr. </vt:lpstr>
      <vt:lpstr>PowerPoint Presentation</vt:lpstr>
      <vt:lpstr>Dismantling Racism Works (DismantlingRacism.org)</vt:lpstr>
      <vt:lpstr>Belief or Accumulative Impact of Social Conditions?</vt:lpstr>
      <vt:lpstr>PowerPoint Presentation</vt:lpstr>
      <vt:lpstr>The Layers</vt:lpstr>
      <vt:lpstr>Shift One</vt:lpstr>
      <vt:lpstr>Shift Two</vt:lpstr>
      <vt:lpstr>Shift Three</vt:lpstr>
      <vt:lpstr>PowerPoint Presentation</vt:lpstr>
      <vt:lpstr>What you know: (reflection log)</vt:lpstr>
      <vt:lpstr>Defining Inequity</vt:lpstr>
      <vt:lpstr>Defining Inequity: “material and non-material"</vt:lpstr>
      <vt:lpstr>Defining Inequity: “outcome and experience disparities"</vt:lpstr>
      <vt:lpstr>Defining Equity:</vt:lpstr>
      <vt:lpstr>Defining Equity</vt:lpstr>
      <vt:lpstr>Equity feels like: </vt:lpstr>
      <vt:lpstr>A Basic Equity Lens… </vt:lpstr>
      <vt:lpstr>So:</vt:lpstr>
      <vt:lpstr>Components of Equity</vt:lpstr>
      <vt:lpstr>1. Distinguishing Equity and Equality</vt:lpstr>
      <vt:lpstr>1. Distinguishing Equity and       Equality: Awareness Activity  (in the chat)</vt:lpstr>
      <vt:lpstr>2. Identify and Eliminate Inequity</vt:lpstr>
      <vt:lpstr>3. Fairly Distribute Access and      Opportunity</vt:lpstr>
      <vt:lpstr>Bit of Reflection</vt:lpstr>
      <vt:lpstr>Equity Literacy Framing Questions</vt:lpstr>
      <vt:lpstr>Racial Equity Facilitation: Considerations and Reflections  (a backstage discussion)</vt:lpstr>
      <vt:lpstr>PowerPoint Presentation</vt:lpstr>
      <vt:lpstr>Illustration: Addressing “Homelessness”</vt:lpstr>
      <vt:lpstr>Parable 1: The Starfish</vt:lpstr>
      <vt:lpstr>Parable 2: The Babies in the River</vt:lpstr>
      <vt:lpstr>Illustration: Addressing “Homelessness”</vt:lpstr>
      <vt:lpstr>Reflections (reflection log)</vt:lpstr>
      <vt:lpstr>Case Study…</vt:lpstr>
      <vt:lpstr>Question/Answer Comments/Ideas</vt:lpstr>
      <vt:lpstr>Closing…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 Gorski</dc:creator>
  <cp:lastModifiedBy>Marceline DuBose</cp:lastModifiedBy>
  <cp:revision>60</cp:revision>
  <dcterms:created xsi:type="dcterms:W3CDTF">2020-04-06T16:23:03Z</dcterms:created>
  <dcterms:modified xsi:type="dcterms:W3CDTF">2021-02-04T20:38:05Z</dcterms:modified>
</cp:coreProperties>
</file>