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4"/>
  </p:notesMasterIdLst>
  <p:sldIdLst>
    <p:sldId id="730" r:id="rId2"/>
    <p:sldId id="731" r:id="rId3"/>
    <p:sldId id="732" r:id="rId4"/>
    <p:sldId id="751" r:id="rId5"/>
    <p:sldId id="774" r:id="rId6"/>
    <p:sldId id="776" r:id="rId7"/>
    <p:sldId id="316" r:id="rId8"/>
    <p:sldId id="317" r:id="rId9"/>
    <p:sldId id="777" r:id="rId10"/>
    <p:sldId id="319" r:id="rId11"/>
    <p:sldId id="320" r:id="rId12"/>
    <p:sldId id="778" r:id="rId13"/>
    <p:sldId id="779" r:id="rId14"/>
    <p:sldId id="780" r:id="rId15"/>
    <p:sldId id="326" r:id="rId16"/>
    <p:sldId id="327" r:id="rId17"/>
    <p:sldId id="328" r:id="rId18"/>
    <p:sldId id="783" r:id="rId19"/>
    <p:sldId id="781" r:id="rId20"/>
    <p:sldId id="329" r:id="rId21"/>
    <p:sldId id="331" r:id="rId22"/>
    <p:sldId id="332" r:id="rId23"/>
    <p:sldId id="333" r:id="rId24"/>
    <p:sldId id="334" r:id="rId25"/>
    <p:sldId id="335" r:id="rId26"/>
    <p:sldId id="337" r:id="rId27"/>
    <p:sldId id="782" r:id="rId28"/>
    <p:sldId id="784" r:id="rId29"/>
    <p:sldId id="706" r:id="rId30"/>
    <p:sldId id="345" r:id="rId31"/>
    <p:sldId id="341" r:id="rId32"/>
    <p:sldId id="346" r:id="rId33"/>
    <p:sldId id="786" r:id="rId34"/>
    <p:sldId id="768" r:id="rId35"/>
    <p:sldId id="787" r:id="rId36"/>
    <p:sldId id="788" r:id="rId37"/>
    <p:sldId id="789" r:id="rId38"/>
    <p:sldId id="494" r:id="rId39"/>
    <p:sldId id="790" r:id="rId40"/>
    <p:sldId id="791" r:id="rId41"/>
    <p:sldId id="792" r:id="rId42"/>
    <p:sldId id="793" r:id="rId43"/>
    <p:sldId id="794" r:id="rId44"/>
    <p:sldId id="324" r:id="rId45"/>
    <p:sldId id="775" r:id="rId46"/>
    <p:sldId id="785" r:id="rId47"/>
    <p:sldId id="737" r:id="rId48"/>
    <p:sldId id="769" r:id="rId49"/>
    <p:sldId id="770" r:id="rId50"/>
    <p:sldId id="795" r:id="rId51"/>
    <p:sldId id="796" r:id="rId52"/>
    <p:sldId id="309"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85578"/>
  </p:normalViewPr>
  <p:slideViewPr>
    <p:cSldViewPr snapToGrid="0" snapToObjects="1">
      <p:cViewPr varScale="1">
        <p:scale>
          <a:sx n="57" d="100"/>
          <a:sy n="57" d="100"/>
        </p:scale>
        <p:origin x="992"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sv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sv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svg"/></Relationships>
</file>

<file path=ppt/diagrams/colors1.xml><?xml version="1.0" encoding="utf-8"?>
<dgm:colorsDef xmlns:dgm="http://schemas.openxmlformats.org/drawingml/2006/diagram" xmlns:a="http://schemas.openxmlformats.org/drawingml/2006/main" uniqueId="urn:microsoft.com/office/officeart/2018/5/colors/Iconchunking_coloredoutline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0"/>
      </a:schemeClr>
    </dgm:fillClrLst>
    <dgm:linClrLst>
      <a:schemeClr val="accent2"/>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F1F23E-4A65-4D54-8E8D-B85D2E310EFA}" type="doc">
      <dgm:prSet loTypeId="urn:microsoft.com/office/officeart/2018/5/layout/IconCircleOutlineLabelList" loCatId="icon" qsTypeId="urn:microsoft.com/office/officeart/2005/8/quickstyle/simple4" qsCatId="simple" csTypeId="urn:microsoft.com/office/officeart/2018/5/colors/Iconchunking_coloredoutline_colorful2" csCatId="colorful" phldr="1"/>
      <dgm:spPr/>
      <dgm:t>
        <a:bodyPr/>
        <a:lstStyle/>
        <a:p>
          <a:endParaRPr lang="en-US"/>
        </a:p>
      </dgm:t>
    </dgm:pt>
    <dgm:pt modelId="{21C9CF0D-9199-4434-8AE9-85C40CB3FBA1}">
      <dgm:prSet/>
      <dgm:spPr/>
      <dgm:t>
        <a:bodyPr/>
        <a:lstStyle/>
        <a:p>
          <a:pPr>
            <a:lnSpc>
              <a:spcPct val="100000"/>
            </a:lnSpc>
            <a:defRPr cap="all"/>
          </a:pPr>
          <a:r>
            <a:rPr lang="en-US" b="1"/>
            <a:t>Positional Power </a:t>
          </a:r>
          <a:r>
            <a:rPr lang="en-US"/>
            <a:t>– The authority granted to someone stemming from their position in a group or organization.</a:t>
          </a:r>
        </a:p>
      </dgm:t>
    </dgm:pt>
    <dgm:pt modelId="{3421D2A5-1CE4-4EB8-9C26-A95B78D7834A}" type="parTrans" cxnId="{9448A875-682E-4503-AE1C-E7C6AF8A58E8}">
      <dgm:prSet/>
      <dgm:spPr/>
      <dgm:t>
        <a:bodyPr/>
        <a:lstStyle/>
        <a:p>
          <a:endParaRPr lang="en-US"/>
        </a:p>
      </dgm:t>
    </dgm:pt>
    <dgm:pt modelId="{F9D2ACBA-2660-48F1-A648-AB12E31BF3D8}" type="sibTrans" cxnId="{9448A875-682E-4503-AE1C-E7C6AF8A58E8}">
      <dgm:prSet/>
      <dgm:spPr/>
      <dgm:t>
        <a:bodyPr/>
        <a:lstStyle/>
        <a:p>
          <a:endParaRPr lang="en-US"/>
        </a:p>
      </dgm:t>
    </dgm:pt>
    <dgm:pt modelId="{C92EBEE6-F441-4FEC-BE39-35CC16D957E3}">
      <dgm:prSet/>
      <dgm:spPr/>
      <dgm:t>
        <a:bodyPr/>
        <a:lstStyle/>
        <a:p>
          <a:pPr>
            <a:lnSpc>
              <a:spcPct val="100000"/>
            </a:lnSpc>
            <a:defRPr cap="all"/>
          </a:pPr>
          <a:r>
            <a:rPr lang="en-US" b="1"/>
            <a:t>Reward Power</a:t>
          </a:r>
          <a:r>
            <a:rPr lang="en-US"/>
            <a:t> – The ability to reward</a:t>
          </a:r>
        </a:p>
      </dgm:t>
    </dgm:pt>
    <dgm:pt modelId="{A8D3B22D-C53B-41DD-BB99-6C2632BD71D5}" type="parTrans" cxnId="{C7DD76CB-A0E2-41A4-BF62-51DD17E42612}">
      <dgm:prSet/>
      <dgm:spPr/>
      <dgm:t>
        <a:bodyPr/>
        <a:lstStyle/>
        <a:p>
          <a:endParaRPr lang="en-US"/>
        </a:p>
      </dgm:t>
    </dgm:pt>
    <dgm:pt modelId="{8D90AA74-9AFD-41FD-82BF-85979F8F2270}" type="sibTrans" cxnId="{C7DD76CB-A0E2-41A4-BF62-51DD17E42612}">
      <dgm:prSet/>
      <dgm:spPr/>
      <dgm:t>
        <a:bodyPr/>
        <a:lstStyle/>
        <a:p>
          <a:endParaRPr lang="en-US"/>
        </a:p>
      </dgm:t>
    </dgm:pt>
    <dgm:pt modelId="{19EC0EDB-D1E5-4E6A-AF8D-1B0BC2E04D2D}">
      <dgm:prSet/>
      <dgm:spPr/>
      <dgm:t>
        <a:bodyPr/>
        <a:lstStyle/>
        <a:p>
          <a:pPr>
            <a:lnSpc>
              <a:spcPct val="100000"/>
            </a:lnSpc>
            <a:defRPr cap="all"/>
          </a:pPr>
          <a:r>
            <a:rPr lang="en-US" b="1"/>
            <a:t>Coercive Power – </a:t>
          </a:r>
          <a:r>
            <a:rPr lang="en-US"/>
            <a:t>The ability to punish if expectations are not met.</a:t>
          </a:r>
        </a:p>
      </dgm:t>
    </dgm:pt>
    <dgm:pt modelId="{5B5887EE-E1E7-4AE2-B82B-ADCAA5103B38}" type="parTrans" cxnId="{144F63CB-335C-411E-B96C-701F579A6329}">
      <dgm:prSet/>
      <dgm:spPr/>
      <dgm:t>
        <a:bodyPr/>
        <a:lstStyle/>
        <a:p>
          <a:endParaRPr lang="en-US"/>
        </a:p>
      </dgm:t>
    </dgm:pt>
    <dgm:pt modelId="{12EBE70E-2D4A-4DCB-96E9-438C1E1B0DE1}" type="sibTrans" cxnId="{144F63CB-335C-411E-B96C-701F579A6329}">
      <dgm:prSet/>
      <dgm:spPr/>
      <dgm:t>
        <a:bodyPr/>
        <a:lstStyle/>
        <a:p>
          <a:endParaRPr lang="en-US"/>
        </a:p>
      </dgm:t>
    </dgm:pt>
    <dgm:pt modelId="{D660F811-1D59-4BCF-9011-00738F8CC455}">
      <dgm:prSet/>
      <dgm:spPr/>
      <dgm:t>
        <a:bodyPr/>
        <a:lstStyle/>
        <a:p>
          <a:pPr>
            <a:lnSpc>
              <a:spcPct val="100000"/>
            </a:lnSpc>
            <a:defRPr cap="all"/>
          </a:pPr>
          <a:r>
            <a:rPr lang="en-US" b="1"/>
            <a:t>Expert Power </a:t>
          </a:r>
          <a:r>
            <a:rPr lang="en-US"/>
            <a:t>– The extent of specialized skills or knowledge attributed to a leader.</a:t>
          </a:r>
        </a:p>
      </dgm:t>
    </dgm:pt>
    <dgm:pt modelId="{9803F598-47E8-4FBE-9EC5-CF746FF8F386}" type="parTrans" cxnId="{39ACBF66-0443-4A8D-96E2-866A520DF21A}">
      <dgm:prSet/>
      <dgm:spPr/>
      <dgm:t>
        <a:bodyPr/>
        <a:lstStyle/>
        <a:p>
          <a:endParaRPr lang="en-US"/>
        </a:p>
      </dgm:t>
    </dgm:pt>
    <dgm:pt modelId="{52FE76A4-8CAD-4AFC-9851-8C3D8A4AD84D}" type="sibTrans" cxnId="{39ACBF66-0443-4A8D-96E2-866A520DF21A}">
      <dgm:prSet/>
      <dgm:spPr/>
      <dgm:t>
        <a:bodyPr/>
        <a:lstStyle/>
        <a:p>
          <a:endParaRPr lang="en-US"/>
        </a:p>
      </dgm:t>
    </dgm:pt>
    <dgm:pt modelId="{7B244A12-6FD8-4399-B00C-671F9B08E2C5}">
      <dgm:prSet/>
      <dgm:spPr/>
      <dgm:t>
        <a:bodyPr/>
        <a:lstStyle/>
        <a:p>
          <a:pPr>
            <a:lnSpc>
              <a:spcPct val="100000"/>
            </a:lnSpc>
            <a:defRPr cap="all"/>
          </a:pPr>
          <a:r>
            <a:rPr lang="en-US" b="1"/>
            <a:t>Referent Power – </a:t>
          </a:r>
          <a:r>
            <a:rPr lang="en-US"/>
            <a:t>The desire for a feeling of oneness and acceptance in a valued relationship. </a:t>
          </a:r>
        </a:p>
      </dgm:t>
    </dgm:pt>
    <dgm:pt modelId="{A46F068C-8889-44F4-85A3-E3C9FF8C165B}" type="parTrans" cxnId="{7782269C-2BD2-4B6F-91EC-02D14FA58D0D}">
      <dgm:prSet/>
      <dgm:spPr/>
      <dgm:t>
        <a:bodyPr/>
        <a:lstStyle/>
        <a:p>
          <a:endParaRPr lang="en-US"/>
        </a:p>
      </dgm:t>
    </dgm:pt>
    <dgm:pt modelId="{0AB89066-6A64-4A62-862A-B65907688C1E}" type="sibTrans" cxnId="{7782269C-2BD2-4B6F-91EC-02D14FA58D0D}">
      <dgm:prSet/>
      <dgm:spPr/>
      <dgm:t>
        <a:bodyPr/>
        <a:lstStyle/>
        <a:p>
          <a:endParaRPr lang="en-US"/>
        </a:p>
      </dgm:t>
    </dgm:pt>
    <dgm:pt modelId="{B59FC71F-E97E-4060-9FC9-7F019D0148F7}" type="pres">
      <dgm:prSet presAssocID="{0DF1F23E-4A65-4D54-8E8D-B85D2E310EFA}" presName="root" presStyleCnt="0">
        <dgm:presLayoutVars>
          <dgm:dir/>
          <dgm:resizeHandles val="exact"/>
        </dgm:presLayoutVars>
      </dgm:prSet>
      <dgm:spPr/>
    </dgm:pt>
    <dgm:pt modelId="{9C062BBE-E8B9-4BB6-A232-78652310EFDD}" type="pres">
      <dgm:prSet presAssocID="{21C9CF0D-9199-4434-8AE9-85C40CB3FBA1}" presName="compNode" presStyleCnt="0"/>
      <dgm:spPr/>
    </dgm:pt>
    <dgm:pt modelId="{50820A92-CF40-4DBC-BF7B-5658FBFAF8E9}" type="pres">
      <dgm:prSet presAssocID="{21C9CF0D-9199-4434-8AE9-85C40CB3FBA1}" presName="iconBgRect" presStyleLbl="trAlignAcc1" presStyleIdx="0" presStyleCnt="5"/>
      <dgm:spPr>
        <a:solidFill>
          <a:schemeClr val="lt1">
            <a:alpha val="0"/>
            <a:hueOff val="0"/>
            <a:satOff val="0"/>
            <a:lumOff val="0"/>
            <a:alphaOff val="0"/>
          </a:schemeClr>
        </a:solidFill>
        <a:ln w="47625" cap="flat" cmpd="sng" algn="ctr">
          <a:solidFill>
            <a:schemeClr val="accent2">
              <a:hueOff val="0"/>
              <a:satOff val="0"/>
              <a:lumOff val="0"/>
              <a:alphaOff val="0"/>
            </a:schemeClr>
          </a:solidFill>
          <a:prstDash val="solid"/>
        </a:ln>
        <a:effectLst/>
      </dgm:spPr>
    </dgm:pt>
    <dgm:pt modelId="{BF338FFE-54E6-4DE7-B605-777C7BDB76DC}" type="pres">
      <dgm:prSet presAssocID="{21C9CF0D-9199-4434-8AE9-85C40CB3FBA1}"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uilding"/>
        </a:ext>
      </dgm:extLst>
    </dgm:pt>
    <dgm:pt modelId="{4A47D92F-2223-4D5A-805E-7C4377620385}" type="pres">
      <dgm:prSet presAssocID="{21C9CF0D-9199-4434-8AE9-85C40CB3FBA1}" presName="spaceRect" presStyleCnt="0"/>
      <dgm:spPr/>
    </dgm:pt>
    <dgm:pt modelId="{6F9F060C-3F3F-497F-B0EE-8B5E74C35E90}" type="pres">
      <dgm:prSet presAssocID="{21C9CF0D-9199-4434-8AE9-85C40CB3FBA1}" presName="textRect" presStyleLbl="revTx" presStyleIdx="0" presStyleCnt="5">
        <dgm:presLayoutVars>
          <dgm:chMax val="1"/>
          <dgm:chPref val="1"/>
        </dgm:presLayoutVars>
      </dgm:prSet>
      <dgm:spPr/>
    </dgm:pt>
    <dgm:pt modelId="{874840F9-4EEA-4F57-87B7-B5B1CDEBE056}" type="pres">
      <dgm:prSet presAssocID="{F9D2ACBA-2660-48F1-A648-AB12E31BF3D8}" presName="sibTrans" presStyleCnt="0"/>
      <dgm:spPr/>
    </dgm:pt>
    <dgm:pt modelId="{2CF9C1F4-531F-42CE-8063-79FBB5FB3FD2}" type="pres">
      <dgm:prSet presAssocID="{C92EBEE6-F441-4FEC-BE39-35CC16D957E3}" presName="compNode" presStyleCnt="0"/>
      <dgm:spPr/>
    </dgm:pt>
    <dgm:pt modelId="{6FA2BC04-9890-4433-AE38-F9588C659CD3}" type="pres">
      <dgm:prSet presAssocID="{C92EBEE6-F441-4FEC-BE39-35CC16D957E3}" presName="iconBgRect" presStyleLbl="trAlignAcc1" presStyleIdx="1" presStyleCnt="5"/>
      <dgm:spPr>
        <a:solidFill>
          <a:schemeClr val="lt1">
            <a:alpha val="0"/>
            <a:hueOff val="0"/>
            <a:satOff val="0"/>
            <a:lumOff val="0"/>
            <a:alphaOff val="0"/>
          </a:schemeClr>
        </a:solidFill>
        <a:ln w="47625" cap="flat" cmpd="sng" algn="ctr">
          <a:solidFill>
            <a:schemeClr val="accent2">
              <a:hueOff val="-678595"/>
              <a:satOff val="2237"/>
              <a:lumOff val="2392"/>
              <a:alphaOff val="0"/>
            </a:schemeClr>
          </a:solidFill>
          <a:prstDash val="solid"/>
        </a:ln>
        <a:effectLst/>
      </dgm:spPr>
    </dgm:pt>
    <dgm:pt modelId="{11F9AE5D-43DF-47CB-99A7-B8F1032C899C}" type="pres">
      <dgm:prSet presAssocID="{C92EBEE6-F441-4FEC-BE39-35CC16D957E3}"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ullseye"/>
        </a:ext>
      </dgm:extLst>
    </dgm:pt>
    <dgm:pt modelId="{5BC4451C-BBF9-4A01-A785-042C94B7E30B}" type="pres">
      <dgm:prSet presAssocID="{C92EBEE6-F441-4FEC-BE39-35CC16D957E3}" presName="spaceRect" presStyleCnt="0"/>
      <dgm:spPr/>
    </dgm:pt>
    <dgm:pt modelId="{1ABA2A24-3742-4C8E-8CF5-C12D3A0342DB}" type="pres">
      <dgm:prSet presAssocID="{C92EBEE6-F441-4FEC-BE39-35CC16D957E3}" presName="textRect" presStyleLbl="revTx" presStyleIdx="1" presStyleCnt="5">
        <dgm:presLayoutVars>
          <dgm:chMax val="1"/>
          <dgm:chPref val="1"/>
        </dgm:presLayoutVars>
      </dgm:prSet>
      <dgm:spPr/>
    </dgm:pt>
    <dgm:pt modelId="{D3F9686B-37D0-4C91-9559-60517CE66416}" type="pres">
      <dgm:prSet presAssocID="{8D90AA74-9AFD-41FD-82BF-85979F8F2270}" presName="sibTrans" presStyleCnt="0"/>
      <dgm:spPr/>
    </dgm:pt>
    <dgm:pt modelId="{586F84D1-B745-4B1A-9805-994881934662}" type="pres">
      <dgm:prSet presAssocID="{19EC0EDB-D1E5-4E6A-AF8D-1B0BC2E04D2D}" presName="compNode" presStyleCnt="0"/>
      <dgm:spPr/>
    </dgm:pt>
    <dgm:pt modelId="{4AC6C136-845D-4FB1-B9B6-5ED5DDB8F476}" type="pres">
      <dgm:prSet presAssocID="{19EC0EDB-D1E5-4E6A-AF8D-1B0BC2E04D2D}" presName="iconBgRect" presStyleLbl="trAlignAcc1" presStyleIdx="2" presStyleCnt="5"/>
      <dgm:spPr>
        <a:solidFill>
          <a:schemeClr val="lt1">
            <a:alpha val="0"/>
            <a:hueOff val="0"/>
            <a:satOff val="0"/>
            <a:lumOff val="0"/>
            <a:alphaOff val="0"/>
          </a:schemeClr>
        </a:solidFill>
        <a:ln w="47625" cap="flat" cmpd="sng" algn="ctr">
          <a:solidFill>
            <a:schemeClr val="accent2">
              <a:hueOff val="-1357190"/>
              <a:satOff val="4474"/>
              <a:lumOff val="4784"/>
              <a:alphaOff val="0"/>
            </a:schemeClr>
          </a:solidFill>
          <a:prstDash val="solid"/>
        </a:ln>
        <a:effectLst/>
      </dgm:spPr>
    </dgm:pt>
    <dgm:pt modelId="{6B83A9AB-2FBB-4CBA-A7E5-AE4BB8D6FBB5}" type="pres">
      <dgm:prSet presAssocID="{19EC0EDB-D1E5-4E6A-AF8D-1B0BC2E04D2D}" presName="iconRect" presStyleLbl="node1" presStyleIdx="2" presStyleCnt="5"/>
      <dgm:spPr>
        <a:blipFill rotWithShape="1">
          <a:blip xmlns:r="http://schemas.openxmlformats.org/officeDocument/2006/relationships" r:embed="rId5"/>
          <a:srcRect/>
          <a:stretch>
            <a:fillRect/>
          </a:stretch>
        </a:blipFill>
        <a:ln>
          <a:noFill/>
        </a:ln>
      </dgm:spPr>
      <dgm:extLst>
        <a:ext uri="{E40237B7-FDA0-4F09-8148-C483321AD2D9}">
          <dgm14:cNvPr xmlns:dgm14="http://schemas.microsoft.com/office/drawing/2010/diagram" id="0" name="" descr="Checkmark"/>
        </a:ext>
      </dgm:extLst>
    </dgm:pt>
    <dgm:pt modelId="{A4B5ED85-847E-4892-865D-DFFF28E16952}" type="pres">
      <dgm:prSet presAssocID="{19EC0EDB-D1E5-4E6A-AF8D-1B0BC2E04D2D}" presName="spaceRect" presStyleCnt="0"/>
      <dgm:spPr/>
    </dgm:pt>
    <dgm:pt modelId="{C5A3C87F-D840-4819-92DE-ADCFF8597356}" type="pres">
      <dgm:prSet presAssocID="{19EC0EDB-D1E5-4E6A-AF8D-1B0BC2E04D2D}" presName="textRect" presStyleLbl="revTx" presStyleIdx="2" presStyleCnt="5">
        <dgm:presLayoutVars>
          <dgm:chMax val="1"/>
          <dgm:chPref val="1"/>
        </dgm:presLayoutVars>
      </dgm:prSet>
      <dgm:spPr/>
    </dgm:pt>
    <dgm:pt modelId="{2EB4E6A6-24DC-4518-80E5-D519CEB5BFD6}" type="pres">
      <dgm:prSet presAssocID="{12EBE70E-2D4A-4DCB-96E9-438C1E1B0DE1}" presName="sibTrans" presStyleCnt="0"/>
      <dgm:spPr/>
    </dgm:pt>
    <dgm:pt modelId="{1C727D76-23F3-4654-B706-53152E4B7C30}" type="pres">
      <dgm:prSet presAssocID="{D660F811-1D59-4BCF-9011-00738F8CC455}" presName="compNode" presStyleCnt="0"/>
      <dgm:spPr/>
    </dgm:pt>
    <dgm:pt modelId="{47D56C82-0A93-453C-B850-59431B0AD66D}" type="pres">
      <dgm:prSet presAssocID="{D660F811-1D59-4BCF-9011-00738F8CC455}" presName="iconBgRect" presStyleLbl="trAlignAcc1" presStyleIdx="3" presStyleCnt="5"/>
      <dgm:spPr>
        <a:solidFill>
          <a:schemeClr val="lt1">
            <a:alpha val="0"/>
            <a:hueOff val="0"/>
            <a:satOff val="0"/>
            <a:lumOff val="0"/>
            <a:alphaOff val="0"/>
          </a:schemeClr>
        </a:solidFill>
        <a:ln w="47625" cap="flat" cmpd="sng" algn="ctr">
          <a:solidFill>
            <a:schemeClr val="accent2">
              <a:hueOff val="-2035785"/>
              <a:satOff val="6711"/>
              <a:lumOff val="7177"/>
              <a:alphaOff val="0"/>
            </a:schemeClr>
          </a:solidFill>
          <a:prstDash val="solid"/>
        </a:ln>
        <a:effectLst/>
      </dgm:spPr>
    </dgm:pt>
    <dgm:pt modelId="{BFB3EEBC-093E-4D4C-A7ED-0F19620C2D4B}" type="pres">
      <dgm:prSet presAssocID="{D660F811-1D59-4BCF-9011-00738F8CC455}" presName="iconRect" presStyleLbl="node1" presStyleIdx="3" presStyleCnt="5"/>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Head with Gears"/>
        </a:ext>
      </dgm:extLst>
    </dgm:pt>
    <dgm:pt modelId="{45384263-0151-4300-B3DF-24B7BFD45600}" type="pres">
      <dgm:prSet presAssocID="{D660F811-1D59-4BCF-9011-00738F8CC455}" presName="spaceRect" presStyleCnt="0"/>
      <dgm:spPr/>
    </dgm:pt>
    <dgm:pt modelId="{7D553237-6826-4504-B228-7C513DC7C0E8}" type="pres">
      <dgm:prSet presAssocID="{D660F811-1D59-4BCF-9011-00738F8CC455}" presName="textRect" presStyleLbl="revTx" presStyleIdx="3" presStyleCnt="5">
        <dgm:presLayoutVars>
          <dgm:chMax val="1"/>
          <dgm:chPref val="1"/>
        </dgm:presLayoutVars>
      </dgm:prSet>
      <dgm:spPr/>
    </dgm:pt>
    <dgm:pt modelId="{875A7DD4-CF78-46FB-AC06-227D4B2183D9}" type="pres">
      <dgm:prSet presAssocID="{52FE76A4-8CAD-4AFC-9851-8C3D8A4AD84D}" presName="sibTrans" presStyleCnt="0"/>
      <dgm:spPr/>
    </dgm:pt>
    <dgm:pt modelId="{F05BE60E-5BE8-4F1F-8620-581A0595E19C}" type="pres">
      <dgm:prSet presAssocID="{7B244A12-6FD8-4399-B00C-671F9B08E2C5}" presName="compNode" presStyleCnt="0"/>
      <dgm:spPr/>
    </dgm:pt>
    <dgm:pt modelId="{76E4226E-167F-4538-A39F-8B73BAB4B5F3}" type="pres">
      <dgm:prSet presAssocID="{7B244A12-6FD8-4399-B00C-671F9B08E2C5}" presName="iconBgRect" presStyleLbl="trAlignAcc1" presStyleIdx="4" presStyleCnt="5"/>
      <dgm:spPr>
        <a:solidFill>
          <a:schemeClr val="lt1">
            <a:alpha val="0"/>
            <a:hueOff val="0"/>
            <a:satOff val="0"/>
            <a:lumOff val="0"/>
            <a:alphaOff val="0"/>
          </a:schemeClr>
        </a:solidFill>
        <a:ln w="47625" cap="flat" cmpd="sng" algn="ctr">
          <a:solidFill>
            <a:schemeClr val="accent2">
              <a:hueOff val="-2714380"/>
              <a:satOff val="8948"/>
              <a:lumOff val="9569"/>
              <a:alphaOff val="0"/>
            </a:schemeClr>
          </a:solidFill>
          <a:prstDash val="solid"/>
        </a:ln>
        <a:effectLst/>
      </dgm:spPr>
    </dgm:pt>
    <dgm:pt modelId="{66910315-609F-4C69-AC02-0C5B5778D1AF}" type="pres">
      <dgm:prSet presAssocID="{7B244A12-6FD8-4399-B00C-671F9B08E2C5}" presName="iconRect" presStyleLbl="node1" presStyleIdx="4" presStyleCnt="5"/>
      <dgm:spPr>
        <a:blipFill rotWithShape="1">
          <a:blip xmlns:r="http://schemas.openxmlformats.org/officeDocument/2006/relationships" r:embed="rId8"/>
          <a:srcRect/>
          <a:stretch>
            <a:fillRect/>
          </a:stretch>
        </a:blipFill>
        <a:ln>
          <a:noFill/>
        </a:ln>
      </dgm:spPr>
      <dgm:extLst>
        <a:ext uri="{E40237B7-FDA0-4F09-8148-C483321AD2D9}">
          <dgm14:cNvPr xmlns:dgm14="http://schemas.microsoft.com/office/drawing/2010/diagram" id="0" name="" descr="Angry Face with No Fill"/>
        </a:ext>
      </dgm:extLst>
    </dgm:pt>
    <dgm:pt modelId="{1C2752CB-5312-4DDE-AF9D-01B339A8B0F3}" type="pres">
      <dgm:prSet presAssocID="{7B244A12-6FD8-4399-B00C-671F9B08E2C5}" presName="spaceRect" presStyleCnt="0"/>
      <dgm:spPr/>
    </dgm:pt>
    <dgm:pt modelId="{948AAD89-060F-4E26-B917-921B973CF590}" type="pres">
      <dgm:prSet presAssocID="{7B244A12-6FD8-4399-B00C-671F9B08E2C5}" presName="textRect" presStyleLbl="revTx" presStyleIdx="4" presStyleCnt="5">
        <dgm:presLayoutVars>
          <dgm:chMax val="1"/>
          <dgm:chPref val="1"/>
        </dgm:presLayoutVars>
      </dgm:prSet>
      <dgm:spPr/>
    </dgm:pt>
  </dgm:ptLst>
  <dgm:cxnLst>
    <dgm:cxn modelId="{976A1323-6B16-4553-8EB3-AB764F2919D0}" type="presOf" srcId="{D660F811-1D59-4BCF-9011-00738F8CC455}" destId="{7D553237-6826-4504-B228-7C513DC7C0E8}" srcOrd="0" destOrd="0" presId="urn:microsoft.com/office/officeart/2018/5/layout/IconCircleOutlineLabelList"/>
    <dgm:cxn modelId="{39ACBF66-0443-4A8D-96E2-866A520DF21A}" srcId="{0DF1F23E-4A65-4D54-8E8D-B85D2E310EFA}" destId="{D660F811-1D59-4BCF-9011-00738F8CC455}" srcOrd="3" destOrd="0" parTransId="{9803F598-47E8-4FBE-9EC5-CF746FF8F386}" sibTransId="{52FE76A4-8CAD-4AFC-9851-8C3D8A4AD84D}"/>
    <dgm:cxn modelId="{9448A875-682E-4503-AE1C-E7C6AF8A58E8}" srcId="{0DF1F23E-4A65-4D54-8E8D-B85D2E310EFA}" destId="{21C9CF0D-9199-4434-8AE9-85C40CB3FBA1}" srcOrd="0" destOrd="0" parTransId="{3421D2A5-1CE4-4EB8-9C26-A95B78D7834A}" sibTransId="{F9D2ACBA-2660-48F1-A648-AB12E31BF3D8}"/>
    <dgm:cxn modelId="{71672559-EA17-4E67-9264-691342FA1507}" type="presOf" srcId="{19EC0EDB-D1E5-4E6A-AF8D-1B0BC2E04D2D}" destId="{C5A3C87F-D840-4819-92DE-ADCFF8597356}" srcOrd="0" destOrd="0" presId="urn:microsoft.com/office/officeart/2018/5/layout/IconCircleOutlineLabelList"/>
    <dgm:cxn modelId="{2FD9D385-6C78-4B55-B5D8-9A103E35F59F}" type="presOf" srcId="{0DF1F23E-4A65-4D54-8E8D-B85D2E310EFA}" destId="{B59FC71F-E97E-4060-9FC9-7F019D0148F7}" srcOrd="0" destOrd="0" presId="urn:microsoft.com/office/officeart/2018/5/layout/IconCircleOutlineLabelList"/>
    <dgm:cxn modelId="{7782269C-2BD2-4B6F-91EC-02D14FA58D0D}" srcId="{0DF1F23E-4A65-4D54-8E8D-B85D2E310EFA}" destId="{7B244A12-6FD8-4399-B00C-671F9B08E2C5}" srcOrd="4" destOrd="0" parTransId="{A46F068C-8889-44F4-85A3-E3C9FF8C165B}" sibTransId="{0AB89066-6A64-4A62-862A-B65907688C1E}"/>
    <dgm:cxn modelId="{531467AE-48B6-4769-BA1D-7C607D7CA883}" type="presOf" srcId="{21C9CF0D-9199-4434-8AE9-85C40CB3FBA1}" destId="{6F9F060C-3F3F-497F-B0EE-8B5E74C35E90}" srcOrd="0" destOrd="0" presId="urn:microsoft.com/office/officeart/2018/5/layout/IconCircleOutlineLabelList"/>
    <dgm:cxn modelId="{149BACC0-9120-4AD2-9022-212A15B918DD}" type="presOf" srcId="{C92EBEE6-F441-4FEC-BE39-35CC16D957E3}" destId="{1ABA2A24-3742-4C8E-8CF5-C12D3A0342DB}" srcOrd="0" destOrd="0" presId="urn:microsoft.com/office/officeart/2018/5/layout/IconCircleOutlineLabelList"/>
    <dgm:cxn modelId="{2F5EAFC8-1F6D-49EA-871D-D11C1E0D01FB}" type="presOf" srcId="{7B244A12-6FD8-4399-B00C-671F9B08E2C5}" destId="{948AAD89-060F-4E26-B917-921B973CF590}" srcOrd="0" destOrd="0" presId="urn:microsoft.com/office/officeart/2018/5/layout/IconCircleOutlineLabelList"/>
    <dgm:cxn modelId="{144F63CB-335C-411E-B96C-701F579A6329}" srcId="{0DF1F23E-4A65-4D54-8E8D-B85D2E310EFA}" destId="{19EC0EDB-D1E5-4E6A-AF8D-1B0BC2E04D2D}" srcOrd="2" destOrd="0" parTransId="{5B5887EE-E1E7-4AE2-B82B-ADCAA5103B38}" sibTransId="{12EBE70E-2D4A-4DCB-96E9-438C1E1B0DE1}"/>
    <dgm:cxn modelId="{C7DD76CB-A0E2-41A4-BF62-51DD17E42612}" srcId="{0DF1F23E-4A65-4D54-8E8D-B85D2E310EFA}" destId="{C92EBEE6-F441-4FEC-BE39-35CC16D957E3}" srcOrd="1" destOrd="0" parTransId="{A8D3B22D-C53B-41DD-BB99-6C2632BD71D5}" sibTransId="{8D90AA74-9AFD-41FD-82BF-85979F8F2270}"/>
    <dgm:cxn modelId="{9D34FA46-1BE4-4BF9-B6E7-666329214697}" type="presParOf" srcId="{B59FC71F-E97E-4060-9FC9-7F019D0148F7}" destId="{9C062BBE-E8B9-4BB6-A232-78652310EFDD}" srcOrd="0" destOrd="0" presId="urn:microsoft.com/office/officeart/2018/5/layout/IconCircleOutlineLabelList"/>
    <dgm:cxn modelId="{D0181C53-617B-4C74-A628-C7E6A3EBE91D}" type="presParOf" srcId="{9C062BBE-E8B9-4BB6-A232-78652310EFDD}" destId="{50820A92-CF40-4DBC-BF7B-5658FBFAF8E9}" srcOrd="0" destOrd="0" presId="urn:microsoft.com/office/officeart/2018/5/layout/IconCircleOutlineLabelList"/>
    <dgm:cxn modelId="{67BAD159-714D-45C8-BD56-4C86F39300F7}" type="presParOf" srcId="{9C062BBE-E8B9-4BB6-A232-78652310EFDD}" destId="{BF338FFE-54E6-4DE7-B605-777C7BDB76DC}" srcOrd="1" destOrd="0" presId="urn:microsoft.com/office/officeart/2018/5/layout/IconCircleOutlineLabelList"/>
    <dgm:cxn modelId="{67B6201A-CC82-4FCB-AAAD-4B57AD0809B6}" type="presParOf" srcId="{9C062BBE-E8B9-4BB6-A232-78652310EFDD}" destId="{4A47D92F-2223-4D5A-805E-7C4377620385}" srcOrd="2" destOrd="0" presId="urn:microsoft.com/office/officeart/2018/5/layout/IconCircleOutlineLabelList"/>
    <dgm:cxn modelId="{B5B9AC64-AF60-4537-850D-44E92C3E2DC2}" type="presParOf" srcId="{9C062BBE-E8B9-4BB6-A232-78652310EFDD}" destId="{6F9F060C-3F3F-497F-B0EE-8B5E74C35E90}" srcOrd="3" destOrd="0" presId="urn:microsoft.com/office/officeart/2018/5/layout/IconCircleOutlineLabelList"/>
    <dgm:cxn modelId="{9499A6D4-2BE7-46A4-A890-720C6023695A}" type="presParOf" srcId="{B59FC71F-E97E-4060-9FC9-7F019D0148F7}" destId="{874840F9-4EEA-4F57-87B7-B5B1CDEBE056}" srcOrd="1" destOrd="0" presId="urn:microsoft.com/office/officeart/2018/5/layout/IconCircleOutlineLabelList"/>
    <dgm:cxn modelId="{92701D43-4CAE-41EE-920A-0905B455D843}" type="presParOf" srcId="{B59FC71F-E97E-4060-9FC9-7F019D0148F7}" destId="{2CF9C1F4-531F-42CE-8063-79FBB5FB3FD2}" srcOrd="2" destOrd="0" presId="urn:microsoft.com/office/officeart/2018/5/layout/IconCircleOutlineLabelList"/>
    <dgm:cxn modelId="{C4B996D7-33AF-4C6A-A518-49DB06C02BCC}" type="presParOf" srcId="{2CF9C1F4-531F-42CE-8063-79FBB5FB3FD2}" destId="{6FA2BC04-9890-4433-AE38-F9588C659CD3}" srcOrd="0" destOrd="0" presId="urn:microsoft.com/office/officeart/2018/5/layout/IconCircleOutlineLabelList"/>
    <dgm:cxn modelId="{281552D1-1F02-4115-B489-5048BC24F53F}" type="presParOf" srcId="{2CF9C1F4-531F-42CE-8063-79FBB5FB3FD2}" destId="{11F9AE5D-43DF-47CB-99A7-B8F1032C899C}" srcOrd="1" destOrd="0" presId="urn:microsoft.com/office/officeart/2018/5/layout/IconCircleOutlineLabelList"/>
    <dgm:cxn modelId="{DBAB3E84-CE46-4CAA-A85D-E5C3AA6EB2B6}" type="presParOf" srcId="{2CF9C1F4-531F-42CE-8063-79FBB5FB3FD2}" destId="{5BC4451C-BBF9-4A01-A785-042C94B7E30B}" srcOrd="2" destOrd="0" presId="urn:microsoft.com/office/officeart/2018/5/layout/IconCircleOutlineLabelList"/>
    <dgm:cxn modelId="{D9A24CBE-2394-436C-BEF2-EAAA7A22C2D0}" type="presParOf" srcId="{2CF9C1F4-531F-42CE-8063-79FBB5FB3FD2}" destId="{1ABA2A24-3742-4C8E-8CF5-C12D3A0342DB}" srcOrd="3" destOrd="0" presId="urn:microsoft.com/office/officeart/2018/5/layout/IconCircleOutlineLabelList"/>
    <dgm:cxn modelId="{DF90BF93-832B-4544-9F42-8BA64FF0524F}" type="presParOf" srcId="{B59FC71F-E97E-4060-9FC9-7F019D0148F7}" destId="{D3F9686B-37D0-4C91-9559-60517CE66416}" srcOrd="3" destOrd="0" presId="urn:microsoft.com/office/officeart/2018/5/layout/IconCircleOutlineLabelList"/>
    <dgm:cxn modelId="{34EB424A-6717-41D2-B566-C79242AC2BF9}" type="presParOf" srcId="{B59FC71F-E97E-4060-9FC9-7F019D0148F7}" destId="{586F84D1-B745-4B1A-9805-994881934662}" srcOrd="4" destOrd="0" presId="urn:microsoft.com/office/officeart/2018/5/layout/IconCircleOutlineLabelList"/>
    <dgm:cxn modelId="{F64E1123-D3FD-4D01-AB62-63FC3DB0C471}" type="presParOf" srcId="{586F84D1-B745-4B1A-9805-994881934662}" destId="{4AC6C136-845D-4FB1-B9B6-5ED5DDB8F476}" srcOrd="0" destOrd="0" presId="urn:microsoft.com/office/officeart/2018/5/layout/IconCircleOutlineLabelList"/>
    <dgm:cxn modelId="{372F4459-0050-4AD8-B136-8DDBF73F7DEF}" type="presParOf" srcId="{586F84D1-B745-4B1A-9805-994881934662}" destId="{6B83A9AB-2FBB-4CBA-A7E5-AE4BB8D6FBB5}" srcOrd="1" destOrd="0" presId="urn:microsoft.com/office/officeart/2018/5/layout/IconCircleOutlineLabelList"/>
    <dgm:cxn modelId="{C62C7732-B670-4BE8-B378-764147818C3B}" type="presParOf" srcId="{586F84D1-B745-4B1A-9805-994881934662}" destId="{A4B5ED85-847E-4892-865D-DFFF28E16952}" srcOrd="2" destOrd="0" presId="urn:microsoft.com/office/officeart/2018/5/layout/IconCircleOutlineLabelList"/>
    <dgm:cxn modelId="{D343B854-08CF-468A-A03B-6D9D545162FC}" type="presParOf" srcId="{586F84D1-B745-4B1A-9805-994881934662}" destId="{C5A3C87F-D840-4819-92DE-ADCFF8597356}" srcOrd="3" destOrd="0" presId="urn:microsoft.com/office/officeart/2018/5/layout/IconCircleOutlineLabelList"/>
    <dgm:cxn modelId="{C4204349-199B-4152-8DCD-38A33F509585}" type="presParOf" srcId="{B59FC71F-E97E-4060-9FC9-7F019D0148F7}" destId="{2EB4E6A6-24DC-4518-80E5-D519CEB5BFD6}" srcOrd="5" destOrd="0" presId="urn:microsoft.com/office/officeart/2018/5/layout/IconCircleOutlineLabelList"/>
    <dgm:cxn modelId="{AC3DB688-DFCE-4281-B25E-D3C91FDB15C9}" type="presParOf" srcId="{B59FC71F-E97E-4060-9FC9-7F019D0148F7}" destId="{1C727D76-23F3-4654-B706-53152E4B7C30}" srcOrd="6" destOrd="0" presId="urn:microsoft.com/office/officeart/2018/5/layout/IconCircleOutlineLabelList"/>
    <dgm:cxn modelId="{18E4C4DD-C75B-4158-896F-040B5B0B1316}" type="presParOf" srcId="{1C727D76-23F3-4654-B706-53152E4B7C30}" destId="{47D56C82-0A93-453C-B850-59431B0AD66D}" srcOrd="0" destOrd="0" presId="urn:microsoft.com/office/officeart/2018/5/layout/IconCircleOutlineLabelList"/>
    <dgm:cxn modelId="{FF92F077-8E0A-40DB-8EF9-204D32FD4976}" type="presParOf" srcId="{1C727D76-23F3-4654-B706-53152E4B7C30}" destId="{BFB3EEBC-093E-4D4C-A7ED-0F19620C2D4B}" srcOrd="1" destOrd="0" presId="urn:microsoft.com/office/officeart/2018/5/layout/IconCircleOutlineLabelList"/>
    <dgm:cxn modelId="{791A7034-D3E2-470E-BBA2-D06F3DFCBC24}" type="presParOf" srcId="{1C727D76-23F3-4654-B706-53152E4B7C30}" destId="{45384263-0151-4300-B3DF-24B7BFD45600}" srcOrd="2" destOrd="0" presId="urn:microsoft.com/office/officeart/2018/5/layout/IconCircleOutlineLabelList"/>
    <dgm:cxn modelId="{ABEFA21E-CAEF-4169-96D4-4B087B0CF4BE}" type="presParOf" srcId="{1C727D76-23F3-4654-B706-53152E4B7C30}" destId="{7D553237-6826-4504-B228-7C513DC7C0E8}" srcOrd="3" destOrd="0" presId="urn:microsoft.com/office/officeart/2018/5/layout/IconCircleOutlineLabelList"/>
    <dgm:cxn modelId="{CA9BB3B4-D408-4703-8E79-A94B52305D76}" type="presParOf" srcId="{B59FC71F-E97E-4060-9FC9-7F019D0148F7}" destId="{875A7DD4-CF78-46FB-AC06-227D4B2183D9}" srcOrd="7" destOrd="0" presId="urn:microsoft.com/office/officeart/2018/5/layout/IconCircleOutlineLabelList"/>
    <dgm:cxn modelId="{39B75D8F-D15D-4347-94FA-E64DC6B6A86B}" type="presParOf" srcId="{B59FC71F-E97E-4060-9FC9-7F019D0148F7}" destId="{F05BE60E-5BE8-4F1F-8620-581A0595E19C}" srcOrd="8" destOrd="0" presId="urn:microsoft.com/office/officeart/2018/5/layout/IconCircleOutlineLabelList"/>
    <dgm:cxn modelId="{22A89584-DF12-414C-8C67-509D4B868C5D}" type="presParOf" srcId="{F05BE60E-5BE8-4F1F-8620-581A0595E19C}" destId="{76E4226E-167F-4538-A39F-8B73BAB4B5F3}" srcOrd="0" destOrd="0" presId="urn:microsoft.com/office/officeart/2018/5/layout/IconCircleOutlineLabelList"/>
    <dgm:cxn modelId="{EAD53099-EE48-4F7F-BDC4-24859E78A3D9}" type="presParOf" srcId="{F05BE60E-5BE8-4F1F-8620-581A0595E19C}" destId="{66910315-609F-4C69-AC02-0C5B5778D1AF}" srcOrd="1" destOrd="0" presId="urn:microsoft.com/office/officeart/2018/5/layout/IconCircleOutlineLabelList"/>
    <dgm:cxn modelId="{1B26DAEF-E2FD-4B26-8D08-B4F77A803BE5}" type="presParOf" srcId="{F05BE60E-5BE8-4F1F-8620-581A0595E19C}" destId="{1C2752CB-5312-4DDE-AF9D-01B339A8B0F3}" srcOrd="2" destOrd="0" presId="urn:microsoft.com/office/officeart/2018/5/layout/IconCircleOutlineLabelList"/>
    <dgm:cxn modelId="{A7F6370B-7863-4964-AFA8-B1297FF4A54C}" type="presParOf" srcId="{F05BE60E-5BE8-4F1F-8620-581A0595E19C}" destId="{948AAD89-060F-4E26-B917-921B973CF590}" srcOrd="3" destOrd="0" presId="urn:microsoft.com/office/officeart/2018/5/layout/IconCircleOutlin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820A92-CF40-4DBC-BF7B-5658FBFAF8E9}">
      <dsp:nvSpPr>
        <dsp:cNvPr id="0" name=""/>
        <dsp:cNvSpPr/>
      </dsp:nvSpPr>
      <dsp:spPr>
        <a:xfrm>
          <a:off x="331208" y="599231"/>
          <a:ext cx="1027230" cy="1027230"/>
        </a:xfrm>
        <a:prstGeom prst="ellipse">
          <a:avLst/>
        </a:prstGeom>
        <a:solidFill>
          <a:schemeClr val="lt1">
            <a:alpha val="0"/>
            <a:hueOff val="0"/>
            <a:satOff val="0"/>
            <a:lumOff val="0"/>
            <a:alphaOff val="0"/>
          </a:schemeClr>
        </a:solidFill>
        <a:ln w="47625"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F338FFE-54E6-4DE7-B605-777C7BDB76DC}">
      <dsp:nvSpPr>
        <dsp:cNvPr id="0" name=""/>
        <dsp:cNvSpPr/>
      </dsp:nvSpPr>
      <dsp:spPr>
        <a:xfrm>
          <a:off x="550126" y="818149"/>
          <a:ext cx="589394" cy="58939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6F9F060C-3F3F-497F-B0EE-8B5E74C35E90}">
      <dsp:nvSpPr>
        <dsp:cNvPr id="0" name=""/>
        <dsp:cNvSpPr/>
      </dsp:nvSpPr>
      <dsp:spPr>
        <a:xfrm>
          <a:off x="2832" y="1946419"/>
          <a:ext cx="1683984" cy="7788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1" kern="1200"/>
            <a:t>Positional Power </a:t>
          </a:r>
          <a:r>
            <a:rPr lang="en-US" sz="1100" kern="1200"/>
            <a:t>– The authority granted to someone stemming from their position in a group or organization.</a:t>
          </a:r>
        </a:p>
      </dsp:txBody>
      <dsp:txXfrm>
        <a:off x="2832" y="1946419"/>
        <a:ext cx="1683984" cy="778842"/>
      </dsp:txXfrm>
    </dsp:sp>
    <dsp:sp modelId="{6FA2BC04-9890-4433-AE38-F9588C659CD3}">
      <dsp:nvSpPr>
        <dsp:cNvPr id="0" name=""/>
        <dsp:cNvSpPr/>
      </dsp:nvSpPr>
      <dsp:spPr>
        <a:xfrm>
          <a:off x="2309890" y="599231"/>
          <a:ext cx="1027230" cy="1027230"/>
        </a:xfrm>
        <a:prstGeom prst="ellipse">
          <a:avLst/>
        </a:prstGeom>
        <a:solidFill>
          <a:schemeClr val="lt1">
            <a:alpha val="0"/>
            <a:hueOff val="0"/>
            <a:satOff val="0"/>
            <a:lumOff val="0"/>
            <a:alphaOff val="0"/>
          </a:schemeClr>
        </a:solidFill>
        <a:ln w="47625" cap="flat" cmpd="sng" algn="ctr">
          <a:solidFill>
            <a:schemeClr val="accent2">
              <a:hueOff val="-678595"/>
              <a:satOff val="2237"/>
              <a:lumOff val="2392"/>
              <a:alphaOff val="0"/>
            </a:schemeClr>
          </a:solidFill>
          <a:prstDash val="solid"/>
          <a:miter lim="800000"/>
        </a:ln>
        <a:effectLst/>
      </dsp:spPr>
      <dsp:style>
        <a:lnRef idx="1">
          <a:scrgbClr r="0" g="0" b="0"/>
        </a:lnRef>
        <a:fillRef idx="1">
          <a:scrgbClr r="0" g="0" b="0"/>
        </a:fillRef>
        <a:effectRef idx="0">
          <a:scrgbClr r="0" g="0" b="0"/>
        </a:effectRef>
        <a:fontRef idx="minor"/>
      </dsp:style>
    </dsp:sp>
    <dsp:sp modelId="{11F9AE5D-43DF-47CB-99A7-B8F1032C899C}">
      <dsp:nvSpPr>
        <dsp:cNvPr id="0" name=""/>
        <dsp:cNvSpPr/>
      </dsp:nvSpPr>
      <dsp:spPr>
        <a:xfrm>
          <a:off x="2528808" y="818149"/>
          <a:ext cx="589394" cy="58939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1ABA2A24-3742-4C8E-8CF5-C12D3A0342DB}">
      <dsp:nvSpPr>
        <dsp:cNvPr id="0" name=""/>
        <dsp:cNvSpPr/>
      </dsp:nvSpPr>
      <dsp:spPr>
        <a:xfrm>
          <a:off x="1981513" y="1946419"/>
          <a:ext cx="1683984" cy="7788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1" kern="1200"/>
            <a:t>Reward Power</a:t>
          </a:r>
          <a:r>
            <a:rPr lang="en-US" sz="1100" kern="1200"/>
            <a:t> – The ability to reward</a:t>
          </a:r>
        </a:p>
      </dsp:txBody>
      <dsp:txXfrm>
        <a:off x="1981513" y="1946419"/>
        <a:ext cx="1683984" cy="778842"/>
      </dsp:txXfrm>
    </dsp:sp>
    <dsp:sp modelId="{4AC6C136-845D-4FB1-B9B6-5ED5DDB8F476}">
      <dsp:nvSpPr>
        <dsp:cNvPr id="0" name=""/>
        <dsp:cNvSpPr/>
      </dsp:nvSpPr>
      <dsp:spPr>
        <a:xfrm>
          <a:off x="4288572" y="599231"/>
          <a:ext cx="1027230" cy="1027230"/>
        </a:xfrm>
        <a:prstGeom prst="ellipse">
          <a:avLst/>
        </a:prstGeom>
        <a:solidFill>
          <a:schemeClr val="lt1">
            <a:alpha val="0"/>
            <a:hueOff val="0"/>
            <a:satOff val="0"/>
            <a:lumOff val="0"/>
            <a:alphaOff val="0"/>
          </a:schemeClr>
        </a:solidFill>
        <a:ln w="47625" cap="flat" cmpd="sng" algn="ctr">
          <a:solidFill>
            <a:schemeClr val="accent2">
              <a:hueOff val="-1357190"/>
              <a:satOff val="4474"/>
              <a:lumOff val="4784"/>
              <a:alphaOff val="0"/>
            </a:schemeClr>
          </a:solidFill>
          <a:prstDash val="solid"/>
          <a:miter lim="800000"/>
        </a:ln>
        <a:effectLst/>
      </dsp:spPr>
      <dsp:style>
        <a:lnRef idx="1">
          <a:scrgbClr r="0" g="0" b="0"/>
        </a:lnRef>
        <a:fillRef idx="1">
          <a:scrgbClr r="0" g="0" b="0"/>
        </a:fillRef>
        <a:effectRef idx="0">
          <a:scrgbClr r="0" g="0" b="0"/>
        </a:effectRef>
        <a:fontRef idx="minor"/>
      </dsp:style>
    </dsp:sp>
    <dsp:sp modelId="{6B83A9AB-2FBB-4CBA-A7E5-AE4BB8D6FBB5}">
      <dsp:nvSpPr>
        <dsp:cNvPr id="0" name=""/>
        <dsp:cNvSpPr/>
      </dsp:nvSpPr>
      <dsp:spPr>
        <a:xfrm>
          <a:off x="4507490" y="818149"/>
          <a:ext cx="589394" cy="589394"/>
        </a:xfrm>
        <a:prstGeom prst="rect">
          <a:avLst/>
        </a:prstGeom>
        <a:blipFill rotWithShape="1">
          <a:blip xmlns:r="http://schemas.openxmlformats.org/officeDocument/2006/relationships" r:embed="rId5"/>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C5A3C87F-D840-4819-92DE-ADCFF8597356}">
      <dsp:nvSpPr>
        <dsp:cNvPr id="0" name=""/>
        <dsp:cNvSpPr/>
      </dsp:nvSpPr>
      <dsp:spPr>
        <a:xfrm>
          <a:off x="3960195" y="1946419"/>
          <a:ext cx="1683984" cy="7788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1" kern="1200"/>
            <a:t>Coercive Power – </a:t>
          </a:r>
          <a:r>
            <a:rPr lang="en-US" sz="1100" kern="1200"/>
            <a:t>The ability to punish if expectations are not met.</a:t>
          </a:r>
        </a:p>
      </dsp:txBody>
      <dsp:txXfrm>
        <a:off x="3960195" y="1946419"/>
        <a:ext cx="1683984" cy="778842"/>
      </dsp:txXfrm>
    </dsp:sp>
    <dsp:sp modelId="{47D56C82-0A93-453C-B850-59431B0AD66D}">
      <dsp:nvSpPr>
        <dsp:cNvPr id="0" name=""/>
        <dsp:cNvSpPr/>
      </dsp:nvSpPr>
      <dsp:spPr>
        <a:xfrm>
          <a:off x="6267253" y="599231"/>
          <a:ext cx="1027230" cy="1027230"/>
        </a:xfrm>
        <a:prstGeom prst="ellipse">
          <a:avLst/>
        </a:prstGeom>
        <a:solidFill>
          <a:schemeClr val="lt1">
            <a:alpha val="0"/>
            <a:hueOff val="0"/>
            <a:satOff val="0"/>
            <a:lumOff val="0"/>
            <a:alphaOff val="0"/>
          </a:schemeClr>
        </a:solidFill>
        <a:ln w="47625" cap="flat" cmpd="sng" algn="ctr">
          <a:solidFill>
            <a:schemeClr val="accent2">
              <a:hueOff val="-2035785"/>
              <a:satOff val="6711"/>
              <a:lumOff val="7177"/>
              <a:alphaOff val="0"/>
            </a:schemeClr>
          </a:solidFill>
          <a:prstDash val="solid"/>
          <a:miter lim="800000"/>
        </a:ln>
        <a:effectLst/>
      </dsp:spPr>
      <dsp:style>
        <a:lnRef idx="1">
          <a:scrgbClr r="0" g="0" b="0"/>
        </a:lnRef>
        <a:fillRef idx="1">
          <a:scrgbClr r="0" g="0" b="0"/>
        </a:fillRef>
        <a:effectRef idx="0">
          <a:scrgbClr r="0" g="0" b="0"/>
        </a:effectRef>
        <a:fontRef idx="minor"/>
      </dsp:style>
    </dsp:sp>
    <dsp:sp modelId="{BFB3EEBC-093E-4D4C-A7ED-0F19620C2D4B}">
      <dsp:nvSpPr>
        <dsp:cNvPr id="0" name=""/>
        <dsp:cNvSpPr/>
      </dsp:nvSpPr>
      <dsp:spPr>
        <a:xfrm>
          <a:off x="6486171" y="818149"/>
          <a:ext cx="589394" cy="589394"/>
        </a:xfrm>
        <a:prstGeom prst="rect">
          <a:avLst/>
        </a:prstGeom>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7D553237-6826-4504-B228-7C513DC7C0E8}">
      <dsp:nvSpPr>
        <dsp:cNvPr id="0" name=""/>
        <dsp:cNvSpPr/>
      </dsp:nvSpPr>
      <dsp:spPr>
        <a:xfrm>
          <a:off x="5938876" y="1946419"/>
          <a:ext cx="1683984" cy="7788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1" kern="1200"/>
            <a:t>Expert Power </a:t>
          </a:r>
          <a:r>
            <a:rPr lang="en-US" sz="1100" kern="1200"/>
            <a:t>– The extent of specialized skills or knowledge attributed to a leader.</a:t>
          </a:r>
        </a:p>
      </dsp:txBody>
      <dsp:txXfrm>
        <a:off x="5938876" y="1946419"/>
        <a:ext cx="1683984" cy="778842"/>
      </dsp:txXfrm>
    </dsp:sp>
    <dsp:sp modelId="{76E4226E-167F-4538-A39F-8B73BAB4B5F3}">
      <dsp:nvSpPr>
        <dsp:cNvPr id="0" name=""/>
        <dsp:cNvSpPr/>
      </dsp:nvSpPr>
      <dsp:spPr>
        <a:xfrm>
          <a:off x="8245935" y="599231"/>
          <a:ext cx="1027230" cy="1027230"/>
        </a:xfrm>
        <a:prstGeom prst="ellipse">
          <a:avLst/>
        </a:prstGeom>
        <a:solidFill>
          <a:schemeClr val="lt1">
            <a:alpha val="0"/>
            <a:hueOff val="0"/>
            <a:satOff val="0"/>
            <a:lumOff val="0"/>
            <a:alphaOff val="0"/>
          </a:schemeClr>
        </a:solidFill>
        <a:ln w="47625" cap="flat" cmpd="sng" algn="ctr">
          <a:solidFill>
            <a:schemeClr val="accent2">
              <a:hueOff val="-2714380"/>
              <a:satOff val="8948"/>
              <a:lumOff val="9569"/>
              <a:alphaOff val="0"/>
            </a:schemeClr>
          </a:solidFill>
          <a:prstDash val="solid"/>
          <a:miter lim="800000"/>
        </a:ln>
        <a:effectLst/>
      </dsp:spPr>
      <dsp:style>
        <a:lnRef idx="1">
          <a:scrgbClr r="0" g="0" b="0"/>
        </a:lnRef>
        <a:fillRef idx="1">
          <a:scrgbClr r="0" g="0" b="0"/>
        </a:fillRef>
        <a:effectRef idx="0">
          <a:scrgbClr r="0" g="0" b="0"/>
        </a:effectRef>
        <a:fontRef idx="minor"/>
      </dsp:style>
    </dsp:sp>
    <dsp:sp modelId="{66910315-609F-4C69-AC02-0C5B5778D1AF}">
      <dsp:nvSpPr>
        <dsp:cNvPr id="0" name=""/>
        <dsp:cNvSpPr/>
      </dsp:nvSpPr>
      <dsp:spPr>
        <a:xfrm>
          <a:off x="8464853" y="818149"/>
          <a:ext cx="589394" cy="589394"/>
        </a:xfrm>
        <a:prstGeom prst="rect">
          <a:avLst/>
        </a:prstGeom>
        <a:blipFill rotWithShape="1">
          <a:blip xmlns:r="http://schemas.openxmlformats.org/officeDocument/2006/relationships" r:embed="rId8"/>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948AAD89-060F-4E26-B917-921B973CF590}">
      <dsp:nvSpPr>
        <dsp:cNvPr id="0" name=""/>
        <dsp:cNvSpPr/>
      </dsp:nvSpPr>
      <dsp:spPr>
        <a:xfrm>
          <a:off x="7917558" y="1946419"/>
          <a:ext cx="1683984" cy="7788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1" kern="1200"/>
            <a:t>Referent Power – </a:t>
          </a:r>
          <a:r>
            <a:rPr lang="en-US" sz="1100" kern="1200"/>
            <a:t>The desire for a feeling of oneness and acceptance in a valued relationship. </a:t>
          </a:r>
        </a:p>
      </dsp:txBody>
      <dsp:txXfrm>
        <a:off x="7917558" y="1946419"/>
        <a:ext cx="1683984" cy="778842"/>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OutlineLabelList">
  <dgm:title val="Icon Circle Outlin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trAlignAcc1">
          <dgm:alg type="sp"/>
          <dgm:choose name="Name9">
            <dgm:if name="Name10" axis="root des" ptType="all norm" func="cnt" op="lte" val="3">
              <dgm:shape xmlns:r="http://schemas.openxmlformats.org/officeDocument/2006/relationships" type="ellipse" r:blip="">
                <dgm:adjLst/>
                <dgm:extLst>
                  <a:ext uri="{B698B0E9-8C71-41B9-8309-B3DCBF30829C}">
                    <dgm1612:spPr xmlns:dgm1612="http://schemas.microsoft.com/office/drawing/2016/12/diagram">
                      <a:ln w="79375"/>
                    </dgm1612:spPr>
                  </a:ext>
                </dgm:extLst>
              </dgm:shape>
            </dgm:if>
            <dgm:if name="Name11" axis="root des" ptType="all norm" func="cnt" op="lte" val="5">
              <dgm:shape xmlns:r="http://schemas.openxmlformats.org/officeDocument/2006/relationships" type="ellipse" r:blip="">
                <dgm:adjLst/>
                <dgm:extLst>
                  <a:ext uri="{B698B0E9-8C71-41B9-8309-B3DCBF30829C}">
                    <dgm1612:spPr xmlns:dgm1612="http://schemas.microsoft.com/office/drawing/2016/12/diagram">
                      <a:ln w="50800"/>
                    </dgm1612:spPr>
                  </a:ext>
                </dgm:extLst>
              </dgm:shape>
            </dgm:if>
            <dgm:if name="Name12" axis="root des" ptType="all norm" func="cnt" op="lte" val="10">
              <dgm:shape xmlns:r="http://schemas.openxmlformats.org/officeDocument/2006/relationships" type="ellipse" r:blip="">
                <dgm:adjLst/>
                <dgm:extLst>
                  <a:ext uri="{B698B0E9-8C71-41B9-8309-B3DCBF30829C}">
                    <dgm1612:spPr xmlns:dgm1612="http://schemas.microsoft.com/office/drawing/2016/12/diagram">
                      <a:ln w="47625"/>
                    </dgm1612:spPr>
                  </a:ext>
                </dgm:extLst>
              </dgm:shape>
            </dgm:if>
            <dgm:else name="Name13">
              <dgm:shape xmlns:r="http://schemas.openxmlformats.org/officeDocument/2006/relationships" type="ellipse" r:blip="">
                <dgm:adjLst/>
                <dgm:extLst>
                  <a:ext uri="{B698B0E9-8C71-41B9-8309-B3DCBF30829C}">
                    <dgm1612:spPr xmlns:dgm1612="http://schemas.microsoft.com/office/drawing/2016/12/diagram">
                      <a:ln w="38100"/>
                    </dgm1612:spPr>
                  </a:ext>
                </dgm:extLst>
              </dgm:shape>
            </dgm:else>
          </dgm:choos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1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AA3DE5-FCAA-C542-86D5-87BB2074469B}" type="datetimeFigureOut">
              <a:rPr lang="en-US" smtClean="0"/>
              <a:t>10/27/2020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A010B6-8064-1F4F-86F3-4F72825823CE}" type="slidenum">
              <a:rPr lang="en-US" smtClean="0"/>
              <a:t>‹#›</a:t>
            </a:fld>
            <a:endParaRPr lang="en-US"/>
          </a:p>
        </p:txBody>
      </p:sp>
    </p:spTree>
    <p:extLst>
      <p:ext uri="{BB962C8B-B14F-4D97-AF65-F5344CB8AC3E}">
        <p14:creationId xmlns:p14="http://schemas.microsoft.com/office/powerpoint/2010/main" val="2567776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A010B6-8064-1F4F-86F3-4F72825823CE}" type="slidenum">
              <a:rPr lang="en-US" smtClean="0"/>
              <a:t>2</a:t>
            </a:fld>
            <a:endParaRPr lang="en-US"/>
          </a:p>
        </p:txBody>
      </p:sp>
    </p:spTree>
    <p:extLst>
      <p:ext uri="{BB962C8B-B14F-4D97-AF65-F5344CB8AC3E}">
        <p14:creationId xmlns:p14="http://schemas.microsoft.com/office/powerpoint/2010/main" val="944658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A010B6-8064-1F4F-86F3-4F72825823CE}" type="slidenum">
              <a:rPr lang="en-US" smtClean="0"/>
              <a:t>15</a:t>
            </a:fld>
            <a:endParaRPr lang="en-US"/>
          </a:p>
        </p:txBody>
      </p:sp>
    </p:spTree>
    <p:extLst>
      <p:ext uri="{BB962C8B-B14F-4D97-AF65-F5344CB8AC3E}">
        <p14:creationId xmlns:p14="http://schemas.microsoft.com/office/powerpoint/2010/main" val="3123295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A010B6-8064-1F4F-86F3-4F72825823CE}" type="slidenum">
              <a:rPr lang="en-US" smtClean="0"/>
              <a:t>16</a:t>
            </a:fld>
            <a:endParaRPr lang="en-US"/>
          </a:p>
        </p:txBody>
      </p:sp>
    </p:spTree>
    <p:extLst>
      <p:ext uri="{BB962C8B-B14F-4D97-AF65-F5344CB8AC3E}">
        <p14:creationId xmlns:p14="http://schemas.microsoft.com/office/powerpoint/2010/main" val="18063600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A010B6-8064-1F4F-86F3-4F72825823CE}" type="slidenum">
              <a:rPr lang="en-US" smtClean="0"/>
              <a:t>17</a:t>
            </a:fld>
            <a:endParaRPr lang="en-US"/>
          </a:p>
        </p:txBody>
      </p:sp>
    </p:spTree>
    <p:extLst>
      <p:ext uri="{BB962C8B-B14F-4D97-AF65-F5344CB8AC3E}">
        <p14:creationId xmlns:p14="http://schemas.microsoft.com/office/powerpoint/2010/main" val="1820772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A010B6-8064-1F4F-86F3-4F72825823CE}" type="slidenum">
              <a:rPr lang="en-US" smtClean="0"/>
              <a:t>18</a:t>
            </a:fld>
            <a:endParaRPr lang="en-US"/>
          </a:p>
        </p:txBody>
      </p:sp>
    </p:spTree>
    <p:extLst>
      <p:ext uri="{BB962C8B-B14F-4D97-AF65-F5344CB8AC3E}">
        <p14:creationId xmlns:p14="http://schemas.microsoft.com/office/powerpoint/2010/main" val="16718067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Putting the Radical Back into Social Justice Activism</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94D33B-F048-4857-8E64-472EB1F929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93018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C6E3A-5839-441E-8B90-30D7BE88ABE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p:txBody>
          <a:bodyPr/>
          <a:lstStyle/>
          <a:p>
            <a:r>
              <a:rPr lang="en-US" dirty="0">
                <a:solidFill>
                  <a:srgbClr val="000000"/>
                </a:solidFill>
                <a:latin typeface="Times" charset="0"/>
              </a:rPr>
              <a:t>A review of the vast literature base reveals that though the term power is used prolifically, definitions moderately vary.  McClelland and Burnham</a:t>
            </a:r>
            <a:r>
              <a:rPr lang="en-US" dirty="0">
                <a:solidFill>
                  <a:srgbClr val="000000"/>
                </a:solidFill>
                <a:latin typeface="Arial"/>
              </a:rPr>
              <a:t>’</a:t>
            </a:r>
            <a:r>
              <a:rPr lang="en-US" dirty="0">
                <a:solidFill>
                  <a:srgbClr val="000000"/>
                </a:solidFill>
                <a:latin typeface="Times" charset="0"/>
              </a:rPr>
              <a:t>s simply define power as </a:t>
            </a:r>
            <a:r>
              <a:rPr lang="en-US" dirty="0">
                <a:solidFill>
                  <a:srgbClr val="000000"/>
                </a:solidFill>
                <a:latin typeface="Arial"/>
              </a:rPr>
              <a:t>“</a:t>
            </a:r>
            <a:r>
              <a:rPr lang="en-US" dirty="0">
                <a:solidFill>
                  <a:srgbClr val="000000"/>
                </a:solidFill>
                <a:latin typeface="Times" charset="0"/>
              </a:rPr>
              <a:t>influencing others</a:t>
            </a:r>
            <a:r>
              <a:rPr lang="en-US" dirty="0">
                <a:solidFill>
                  <a:srgbClr val="000000"/>
                </a:solidFill>
                <a:latin typeface="Arial"/>
              </a:rPr>
              <a:t>”</a:t>
            </a:r>
            <a:r>
              <a:rPr lang="en-US" dirty="0">
                <a:solidFill>
                  <a:srgbClr val="000000"/>
                </a:solidFill>
                <a:latin typeface="Times" charset="0"/>
              </a:rPr>
              <a:t> (McClelland and Burnham 1976, 101).  In a similar vein, Miner defines power as </a:t>
            </a:r>
            <a:r>
              <a:rPr lang="en-US" dirty="0">
                <a:solidFill>
                  <a:srgbClr val="000000"/>
                </a:solidFill>
                <a:latin typeface="Arial"/>
              </a:rPr>
              <a:t>“</a:t>
            </a:r>
            <a:r>
              <a:rPr lang="en-US" dirty="0">
                <a:solidFill>
                  <a:srgbClr val="000000"/>
                </a:solidFill>
                <a:latin typeface="Times" charset="0"/>
              </a:rPr>
              <a:t>the ability to induce a person to do something he or she would not have other wise done.</a:t>
            </a:r>
            <a:r>
              <a:rPr lang="en-US" dirty="0">
                <a:solidFill>
                  <a:srgbClr val="000000"/>
                </a:solidFill>
                <a:latin typeface="Arial"/>
              </a:rPr>
              <a:t>”</a:t>
            </a:r>
            <a:r>
              <a:rPr lang="en-US" dirty="0">
                <a:solidFill>
                  <a:srgbClr val="000000"/>
                </a:solidFill>
                <a:latin typeface="Times" charset="0"/>
              </a:rPr>
              <a:t>  Yet he makes a distinction between power and influence.  </a:t>
            </a:r>
            <a:r>
              <a:rPr lang="en-US" dirty="0">
                <a:solidFill>
                  <a:srgbClr val="000000"/>
                </a:solidFill>
                <a:latin typeface="Arial"/>
              </a:rPr>
              <a:t>“</a:t>
            </a:r>
            <a:r>
              <a:rPr lang="en-US" dirty="0">
                <a:solidFill>
                  <a:srgbClr val="000000"/>
                </a:solidFill>
                <a:latin typeface="Times" charset="0"/>
              </a:rPr>
              <a:t>Influence is a broader concept, referring to anything a person does to alter the behavior, attitudes, values, feelings and such of another person.</a:t>
            </a:r>
            <a:r>
              <a:rPr lang="en-US" dirty="0">
                <a:solidFill>
                  <a:srgbClr val="000000"/>
                </a:solidFill>
                <a:latin typeface="Arial"/>
              </a:rPr>
              <a:t>”</a:t>
            </a:r>
            <a:r>
              <a:rPr lang="en-US" dirty="0">
                <a:solidFill>
                  <a:srgbClr val="000000"/>
                </a:solidFill>
                <a:latin typeface="Times" charset="0"/>
              </a:rPr>
              <a:t>  Thus, according to Miner, power is one of many other forms of influence (Miner 1988, 481).</a:t>
            </a:r>
          </a:p>
          <a:p>
            <a:r>
              <a:rPr lang="en-US" dirty="0">
                <a:solidFill>
                  <a:srgbClr val="000000"/>
                </a:solidFill>
                <a:latin typeface="Times" charset="0"/>
              </a:rPr>
              <a:t>Others are intentional about emphasizing the belief that power is intimately connected to potential or capacity.  In his textbook, Robbins says that power </a:t>
            </a:r>
            <a:r>
              <a:rPr lang="en-US" dirty="0">
                <a:solidFill>
                  <a:srgbClr val="000000"/>
                </a:solidFill>
                <a:latin typeface="Arial"/>
              </a:rPr>
              <a:t>“</a:t>
            </a:r>
            <a:r>
              <a:rPr lang="en-US" dirty="0">
                <a:solidFill>
                  <a:srgbClr val="000000"/>
                </a:solidFill>
                <a:latin typeface="Times" charset="0"/>
              </a:rPr>
              <a:t>refers to a capacity that A has to influence the capacity of B, so that B does something that he or she would not otherwise do.  This definition implies a potential that need not be actualized to be effective, a dependence relationship, and that B has some discretion over his or her own behavior</a:t>
            </a:r>
            <a:r>
              <a:rPr lang="en-US" dirty="0">
                <a:solidFill>
                  <a:srgbClr val="000000"/>
                </a:solidFill>
                <a:latin typeface="Arial"/>
              </a:rPr>
              <a:t>”</a:t>
            </a:r>
            <a:r>
              <a:rPr lang="en-US" dirty="0">
                <a:solidFill>
                  <a:srgbClr val="000000"/>
                </a:solidFill>
                <a:latin typeface="Times" charset="0"/>
              </a:rPr>
              <a:t> (Robbins 1994, 152).  </a:t>
            </a:r>
            <a:r>
              <a:rPr lang="en-US" dirty="0" err="1">
                <a:solidFill>
                  <a:srgbClr val="000000"/>
                </a:solidFill>
                <a:latin typeface="Times" charset="0"/>
              </a:rPr>
              <a:t>Yukl</a:t>
            </a:r>
            <a:r>
              <a:rPr lang="en-US" dirty="0">
                <a:solidFill>
                  <a:srgbClr val="000000"/>
                </a:solidFill>
                <a:latin typeface="Times" charset="0"/>
              </a:rPr>
              <a:t> agrees with his definition:  </a:t>
            </a:r>
            <a:r>
              <a:rPr lang="en-US" dirty="0">
                <a:solidFill>
                  <a:srgbClr val="000000"/>
                </a:solidFill>
                <a:latin typeface="Arial"/>
              </a:rPr>
              <a:t>“</a:t>
            </a:r>
            <a:r>
              <a:rPr lang="en-US" dirty="0">
                <a:solidFill>
                  <a:srgbClr val="000000"/>
                </a:solidFill>
                <a:latin typeface="Times" charset="0"/>
              </a:rPr>
              <a:t>power involves the capacity of one party (the agent) to influence another party (the target)</a:t>
            </a:r>
            <a:r>
              <a:rPr lang="en-US" dirty="0">
                <a:solidFill>
                  <a:srgbClr val="000000"/>
                </a:solidFill>
                <a:latin typeface="Arial"/>
              </a:rPr>
              <a:t>”</a:t>
            </a:r>
            <a:r>
              <a:rPr lang="en-US" dirty="0">
                <a:solidFill>
                  <a:srgbClr val="000000"/>
                </a:solidFill>
                <a:latin typeface="Times" charset="0"/>
              </a:rPr>
              <a:t> (</a:t>
            </a:r>
            <a:r>
              <a:rPr lang="en-US" dirty="0" err="1">
                <a:solidFill>
                  <a:srgbClr val="000000"/>
                </a:solidFill>
                <a:latin typeface="Times" charset="0"/>
              </a:rPr>
              <a:t>Yukl</a:t>
            </a:r>
            <a:r>
              <a:rPr lang="en-US" dirty="0">
                <a:solidFill>
                  <a:srgbClr val="000000"/>
                </a:solidFill>
                <a:latin typeface="Times" charset="0"/>
              </a:rPr>
              <a:t> 2006, 146).</a:t>
            </a:r>
          </a:p>
          <a:p>
            <a:r>
              <a:rPr lang="en-US" dirty="0">
                <a:solidFill>
                  <a:srgbClr val="000000"/>
                </a:solidFill>
                <a:latin typeface="Times" charset="0"/>
              </a:rPr>
              <a:t>Hillman states that power is </a:t>
            </a:r>
            <a:r>
              <a:rPr lang="en-US" dirty="0">
                <a:solidFill>
                  <a:srgbClr val="000000"/>
                </a:solidFill>
                <a:latin typeface="Arial"/>
              </a:rPr>
              <a:t>“</a:t>
            </a:r>
            <a:r>
              <a:rPr lang="en-US" dirty="0">
                <a:solidFill>
                  <a:srgbClr val="000000"/>
                </a:solidFill>
                <a:latin typeface="Times" charset="0"/>
              </a:rPr>
              <a:t>the agency to act, to do, to be, coming from the Latin </a:t>
            </a:r>
            <a:r>
              <a:rPr lang="en-US" dirty="0" err="1">
                <a:solidFill>
                  <a:srgbClr val="000000"/>
                </a:solidFill>
                <a:latin typeface="Times" charset="0"/>
              </a:rPr>
              <a:t>potere</a:t>
            </a:r>
            <a:r>
              <a:rPr lang="en-US" dirty="0">
                <a:solidFill>
                  <a:srgbClr val="000000"/>
                </a:solidFill>
                <a:latin typeface="Times" charset="0"/>
              </a:rPr>
              <a:t>.</a:t>
            </a:r>
            <a:r>
              <a:rPr lang="en-US" dirty="0">
                <a:solidFill>
                  <a:srgbClr val="000000"/>
                </a:solidFill>
                <a:latin typeface="Arial"/>
              </a:rPr>
              <a:t>”</a:t>
            </a:r>
            <a:r>
              <a:rPr lang="en-US" dirty="0">
                <a:solidFill>
                  <a:srgbClr val="000000"/>
                </a:solidFill>
                <a:latin typeface="Times" charset="0"/>
              </a:rPr>
              <a:t>  He concludes that power should be defined as </a:t>
            </a:r>
            <a:r>
              <a:rPr lang="en-US" dirty="0">
                <a:solidFill>
                  <a:srgbClr val="000000"/>
                </a:solidFill>
                <a:latin typeface="Arial"/>
              </a:rPr>
              <a:t>“</a:t>
            </a:r>
            <a:r>
              <a:rPr lang="en-US" dirty="0">
                <a:solidFill>
                  <a:srgbClr val="000000"/>
                </a:solidFill>
                <a:latin typeface="Times" charset="0"/>
              </a:rPr>
              <a:t>sheer potency or potentiality, not the doing, but the capacity to do</a:t>
            </a:r>
            <a:r>
              <a:rPr lang="en-US" dirty="0">
                <a:solidFill>
                  <a:srgbClr val="000000"/>
                </a:solidFill>
                <a:latin typeface="Arial"/>
              </a:rPr>
              <a:t>”</a:t>
            </a:r>
            <a:r>
              <a:rPr lang="en-US" dirty="0">
                <a:solidFill>
                  <a:srgbClr val="000000"/>
                </a:solidFill>
                <a:latin typeface="Times" charset="0"/>
              </a:rPr>
              <a:t> (Hillman 1995, 97).  Likewise, Rogers simply defines power as </a:t>
            </a:r>
            <a:r>
              <a:rPr lang="en-US" dirty="0">
                <a:solidFill>
                  <a:srgbClr val="000000"/>
                </a:solidFill>
                <a:latin typeface="Arial"/>
              </a:rPr>
              <a:t>“</a:t>
            </a:r>
            <a:r>
              <a:rPr lang="en-US" dirty="0">
                <a:solidFill>
                  <a:srgbClr val="000000"/>
                </a:solidFill>
                <a:latin typeface="Times" charset="0"/>
              </a:rPr>
              <a:t>the potential for influence</a:t>
            </a:r>
            <a:r>
              <a:rPr lang="en-US" dirty="0">
                <a:solidFill>
                  <a:srgbClr val="000000"/>
                </a:solidFill>
                <a:latin typeface="Arial"/>
              </a:rPr>
              <a:t>”</a:t>
            </a:r>
            <a:r>
              <a:rPr lang="en-US" dirty="0">
                <a:solidFill>
                  <a:srgbClr val="000000"/>
                </a:solidFill>
                <a:latin typeface="Times" charset="0"/>
              </a:rPr>
              <a:t> (Rogers 1973, 1420).  Hersey, Blanchard and Johnson concur:  </a:t>
            </a:r>
            <a:r>
              <a:rPr lang="en-US" dirty="0">
                <a:solidFill>
                  <a:srgbClr val="000000"/>
                </a:solidFill>
                <a:latin typeface="Arial"/>
              </a:rPr>
              <a:t>“</a:t>
            </a:r>
            <a:r>
              <a:rPr lang="en-US" dirty="0">
                <a:solidFill>
                  <a:srgbClr val="000000"/>
                </a:solidFill>
                <a:latin typeface="Times" charset="0"/>
              </a:rPr>
              <a:t>Power is influence potential </a:t>
            </a:r>
            <a:r>
              <a:rPr lang="en-US" dirty="0">
                <a:solidFill>
                  <a:srgbClr val="000000"/>
                </a:solidFill>
                <a:latin typeface="Arial"/>
              </a:rPr>
              <a:t>–</a:t>
            </a:r>
            <a:r>
              <a:rPr lang="en-US" dirty="0">
                <a:solidFill>
                  <a:srgbClr val="000000"/>
                </a:solidFill>
                <a:latin typeface="Times" charset="0"/>
              </a:rPr>
              <a:t> the resource that enables a leader to gain compliance or commitment from others</a:t>
            </a:r>
            <a:r>
              <a:rPr lang="en-US" dirty="0">
                <a:solidFill>
                  <a:srgbClr val="000000"/>
                </a:solidFill>
                <a:latin typeface="Arial"/>
              </a:rPr>
              <a:t>”</a:t>
            </a:r>
            <a:r>
              <a:rPr lang="en-US" dirty="0">
                <a:solidFill>
                  <a:srgbClr val="000000"/>
                </a:solidFill>
                <a:latin typeface="Times" charset="0"/>
              </a:rPr>
              <a:t> (Hersey, Blanchard and Johnson 2001, 204).</a:t>
            </a:r>
          </a:p>
          <a:p>
            <a:r>
              <a:rPr lang="en-US" dirty="0">
                <a:solidFill>
                  <a:srgbClr val="000000"/>
                </a:solidFill>
                <a:latin typeface="Times" charset="0"/>
              </a:rPr>
              <a:t>The varying definitions of power are not significant enough to render its study an exercise in futility.  Whether power is influence or the ability to influence, its definition does not impact the means by which power is manifested and practiced.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4104B0-0FAC-42D1-B020-5AF452F839F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3EAB44-B364-4E6B-8E39-9792200431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2798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C7E62-EE2F-DE40-9DB6-703D3285F051}"/>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2407D3D7-9774-E542-8BF8-126F2647E009}"/>
              </a:ext>
            </a:extLst>
          </p:cNvPr>
          <p:cNvSpPr>
            <a:spLocks noGrp="1"/>
          </p:cNvSpPr>
          <p:nvPr>
            <p:ph type="subTitle" idx="1" hasCustomPrompt="1"/>
          </p:nvPr>
        </p:nvSpPr>
        <p:spPr>
          <a:xfrm>
            <a:off x="2929246" y="4739594"/>
            <a:ext cx="6333507" cy="1992086"/>
          </a:xfrm>
        </p:spPr>
        <p:txBody>
          <a:bodyPr>
            <a:noAutofit/>
          </a:bodyPr>
          <a:lstStyle>
            <a:lvl1pPr marL="0" indent="0" algn="ctr">
              <a:buNone/>
              <a:defRPr sz="28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Paul C. Gorski</a:t>
            </a:r>
          </a:p>
          <a:p>
            <a:r>
              <a:rPr lang="en-US" dirty="0"/>
              <a:t>Founder, Equity Literacy Institute</a:t>
            </a:r>
          </a:p>
          <a:p>
            <a:r>
              <a:rPr lang="en-US" dirty="0"/>
              <a:t>Tweet: @</a:t>
            </a:r>
            <a:r>
              <a:rPr lang="en-US" dirty="0" err="1"/>
              <a:t>pgorski</a:t>
            </a:r>
            <a:r>
              <a:rPr lang="en-US" dirty="0"/>
              <a:t> / @</a:t>
            </a:r>
            <a:r>
              <a:rPr lang="en-US" dirty="0" err="1"/>
              <a:t>EquityLiteracy</a:t>
            </a:r>
            <a:endParaRPr lang="en-US" dirty="0"/>
          </a:p>
          <a:p>
            <a:r>
              <a:rPr lang="en-US" dirty="0"/>
              <a:t>http://</a:t>
            </a:r>
            <a:r>
              <a:rPr lang="en-US" dirty="0" err="1"/>
              <a:t>EquityLiteracy.org</a:t>
            </a:r>
            <a:endParaRPr lang="en-US" dirty="0"/>
          </a:p>
        </p:txBody>
      </p:sp>
    </p:spTree>
    <p:extLst>
      <p:ext uri="{BB962C8B-B14F-4D97-AF65-F5344CB8AC3E}">
        <p14:creationId xmlns:p14="http://schemas.microsoft.com/office/powerpoint/2010/main" val="3085984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4951E-34B7-5D41-A294-D3EB546A56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CA307B-018A-FD46-977B-97F649838DF5}"/>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0925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AD898-D580-8C43-897E-30E0FCB06D7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45127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7B823-2D7D-884E-8CD4-7B210F45B8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81380D-FAD8-1540-861A-422B57BA9B96}"/>
              </a:ext>
            </a:extLst>
          </p:cNvPr>
          <p:cNvSpPr>
            <a:spLocks noGrp="1"/>
          </p:cNvSpPr>
          <p:nvPr>
            <p:ph sz="half" idx="1"/>
          </p:nvPr>
        </p:nvSpPr>
        <p:spPr>
          <a:xfrm>
            <a:off x="350729" y="2141537"/>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F619C6-77DD-EB4E-BE32-434DB19066FB}"/>
              </a:ext>
            </a:extLst>
          </p:cNvPr>
          <p:cNvSpPr>
            <a:spLocks noGrp="1"/>
          </p:cNvSpPr>
          <p:nvPr>
            <p:ph sz="half" idx="2"/>
          </p:nvPr>
        </p:nvSpPr>
        <p:spPr>
          <a:xfrm>
            <a:off x="5884101" y="21969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63773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67734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30712-A268-4BE8-B038-F95F9F9ED3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D089B54-2C2B-4D49-A9CD-0F77A2595D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7B99C63-DC9D-46A5-BBBE-9EFD2ED713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6BA38C-CA01-47F0-9E57-1F1A07AF87CC}"/>
              </a:ext>
            </a:extLst>
          </p:cNvPr>
          <p:cNvSpPr>
            <a:spLocks noGrp="1"/>
          </p:cNvSpPr>
          <p:nvPr>
            <p:ph type="dt" sz="half" idx="10"/>
          </p:nvPr>
        </p:nvSpPr>
        <p:spPr/>
        <p:txBody>
          <a:bodyPr/>
          <a:lstStyle/>
          <a:p>
            <a:fld id="{42A54C80-263E-416B-A8E0-580EDEADCBDC}" type="datetimeFigureOut">
              <a:rPr lang="en-US" smtClean="0"/>
              <a:t>10/27/2020</a:t>
            </a:fld>
            <a:endParaRPr lang="en-US" dirty="0"/>
          </a:p>
        </p:txBody>
      </p:sp>
      <p:sp>
        <p:nvSpPr>
          <p:cNvPr id="6" name="Footer Placeholder 5">
            <a:extLst>
              <a:ext uri="{FF2B5EF4-FFF2-40B4-BE49-F238E27FC236}">
                <a16:creationId xmlns:a16="http://schemas.microsoft.com/office/drawing/2014/main" id="{FEA2745D-0855-4199-A08E-F32B01AB178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5B55C52-EA3C-49E1-947A-CD3400205923}"/>
              </a:ext>
            </a:extLst>
          </p:cNvPr>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41330128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BF6B1D-7A3C-5240-89F5-836D06B52D37}"/>
              </a:ext>
            </a:extLst>
          </p:cNvPr>
          <p:cNvSpPr>
            <a:spLocks noGrp="1"/>
          </p:cNvSpPr>
          <p:nvPr>
            <p:ph type="title"/>
          </p:nvPr>
        </p:nvSpPr>
        <p:spPr>
          <a:xfrm>
            <a:off x="350729" y="365125"/>
            <a:ext cx="8530224" cy="1325563"/>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F296C888-2E04-7240-8BD3-0EFD6002CC51}"/>
              </a:ext>
            </a:extLst>
          </p:cNvPr>
          <p:cNvSpPr>
            <a:spLocks noGrp="1"/>
          </p:cNvSpPr>
          <p:nvPr>
            <p:ph type="body" idx="1"/>
          </p:nvPr>
        </p:nvSpPr>
        <p:spPr>
          <a:xfrm>
            <a:off x="350730" y="2455101"/>
            <a:ext cx="8530224" cy="42212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1245542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2" r:id="rId4"/>
    <p:sldLayoutId id="2147483655" r:id="rId5"/>
    <p:sldLayoutId id="2147483656" r:id="rId6"/>
  </p:sldLayoutIdLst>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www.kitchenistadiaries.com/2014/07/smoked-gouda-grits.html" TargetMode="External"/><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hyperlink" Target="https://www.equityliteracy.org/toolbox"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pixabay.com/en/barrier-construction-road-street-1292873/"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www.scp-wiki.net/letters-to-a-prophet-2-scry-harder"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E6C4C-1C89-184E-9BAF-E37FFFE92D1B}"/>
              </a:ext>
            </a:extLst>
          </p:cNvPr>
          <p:cNvSpPr>
            <a:spLocks noGrp="1"/>
          </p:cNvSpPr>
          <p:nvPr>
            <p:ph type="ctrTitle"/>
          </p:nvPr>
        </p:nvSpPr>
        <p:spPr>
          <a:xfrm>
            <a:off x="1523999" y="830660"/>
            <a:ext cx="9144000" cy="2703372"/>
          </a:xfrm>
        </p:spPr>
        <p:txBody>
          <a:bodyPr>
            <a:normAutofit/>
          </a:bodyPr>
          <a:lstStyle/>
          <a:p>
            <a:r>
              <a:rPr lang="en-US" dirty="0"/>
              <a:t>Racial Equity Facilitator Training, Day 3</a:t>
            </a:r>
          </a:p>
        </p:txBody>
      </p:sp>
      <p:sp>
        <p:nvSpPr>
          <p:cNvPr id="5" name="Subtitle 4">
            <a:extLst>
              <a:ext uri="{FF2B5EF4-FFF2-40B4-BE49-F238E27FC236}">
                <a16:creationId xmlns:a16="http://schemas.microsoft.com/office/drawing/2014/main" id="{EDC472F3-C41D-7344-A2D4-AB89526A6AF6}"/>
              </a:ext>
            </a:extLst>
          </p:cNvPr>
          <p:cNvSpPr>
            <a:spLocks noGrp="1"/>
          </p:cNvSpPr>
          <p:nvPr>
            <p:ph type="subTitle" idx="1"/>
          </p:nvPr>
        </p:nvSpPr>
        <p:spPr>
          <a:xfrm>
            <a:off x="2929246" y="4732638"/>
            <a:ext cx="6333507" cy="1999042"/>
          </a:xfrm>
        </p:spPr>
        <p:txBody>
          <a:bodyPr/>
          <a:lstStyle/>
          <a:p>
            <a:endParaRPr lang="en-US" dirty="0"/>
          </a:p>
          <a:p>
            <a:r>
              <a:rPr lang="en-US" sz="3200" dirty="0"/>
              <a:t>Marceline DuBose &amp; Paul Gorski</a:t>
            </a:r>
          </a:p>
          <a:p>
            <a:r>
              <a:rPr lang="en-US" sz="3200" dirty="0"/>
              <a:t>http://</a:t>
            </a:r>
            <a:r>
              <a:rPr lang="en-US" sz="3200" dirty="0" err="1"/>
              <a:t>EquityLiteracy.org</a:t>
            </a:r>
            <a:endParaRPr lang="en-US" sz="3200" dirty="0"/>
          </a:p>
        </p:txBody>
      </p:sp>
    </p:spTree>
    <p:extLst>
      <p:ext uri="{BB962C8B-B14F-4D97-AF65-F5344CB8AC3E}">
        <p14:creationId xmlns:p14="http://schemas.microsoft.com/office/powerpoint/2010/main" val="11448323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AB6CA-392E-C84C-8B4A-B233271B03C0}"/>
              </a:ext>
            </a:extLst>
          </p:cNvPr>
          <p:cNvSpPr>
            <a:spLocks noGrp="1"/>
          </p:cNvSpPr>
          <p:nvPr>
            <p:ph type="title"/>
          </p:nvPr>
        </p:nvSpPr>
        <p:spPr>
          <a:xfrm>
            <a:off x="481914" y="452718"/>
            <a:ext cx="9774194" cy="1400530"/>
          </a:xfrm>
        </p:spPr>
        <p:txBody>
          <a:bodyPr anchor="ctr">
            <a:normAutofit/>
          </a:bodyPr>
          <a:lstStyle/>
          <a:p>
            <a:r>
              <a:rPr lang="en-US" b="1" dirty="0">
                <a:solidFill>
                  <a:srgbClr val="FFFFFF"/>
                </a:solidFill>
                <a:latin typeface="Cambria" panose="02040503050406030204" pitchFamily="18" charset="0"/>
              </a:rPr>
              <a:t>Because Some of You </a:t>
            </a:r>
            <a:r>
              <a:rPr lang="en-US" b="1">
                <a:solidFill>
                  <a:srgbClr val="FFFFFF"/>
                </a:solidFill>
                <a:latin typeface="Cambria" panose="02040503050406030204" pitchFamily="18" charset="0"/>
              </a:rPr>
              <a:t>Are Doubting</a:t>
            </a:r>
            <a:endParaRPr lang="en-US" b="1" dirty="0">
              <a:solidFill>
                <a:srgbClr val="FFFFFF"/>
              </a:solidFill>
              <a:latin typeface="Cambria" panose="02040503050406030204" pitchFamily="18" charset="0"/>
            </a:endParaRPr>
          </a:p>
        </p:txBody>
      </p:sp>
      <p:sp>
        <p:nvSpPr>
          <p:cNvPr id="3" name="Content Placeholder 2">
            <a:extLst>
              <a:ext uri="{FF2B5EF4-FFF2-40B4-BE49-F238E27FC236}">
                <a16:creationId xmlns:a16="http://schemas.microsoft.com/office/drawing/2014/main" id="{9759001C-96DD-D34D-B099-4FD5500E3279}"/>
              </a:ext>
            </a:extLst>
          </p:cNvPr>
          <p:cNvSpPr>
            <a:spLocks noGrp="1"/>
          </p:cNvSpPr>
          <p:nvPr>
            <p:ph idx="1"/>
          </p:nvPr>
        </p:nvSpPr>
        <p:spPr>
          <a:xfrm>
            <a:off x="480934" y="2580362"/>
            <a:ext cx="8111921" cy="4104642"/>
          </a:xfrm>
          <a:noFill/>
        </p:spPr>
        <p:txBody>
          <a:bodyPr>
            <a:normAutofit/>
          </a:bodyPr>
          <a:lstStyle/>
          <a:p>
            <a:pPr marL="0" indent="0">
              <a:buClr>
                <a:srgbClr val="C00000"/>
              </a:buClr>
              <a:buNone/>
            </a:pPr>
            <a:r>
              <a:rPr lang="en-US" altLang="ja-JP" dirty="0">
                <a:latin typeface="Cambria" panose="02040503050406030204" pitchFamily="18" charset="0"/>
                <a:cs typeface="Arial" charset="0"/>
              </a:rPr>
              <a:t>Girvan et al. (2017): Based on office discipline referral (ODR) records of 1,154,686 students in 1,824 US schools: </a:t>
            </a:r>
          </a:p>
          <a:p>
            <a:pPr marL="0" indent="0">
              <a:buClr>
                <a:srgbClr val="C00000"/>
              </a:buClr>
              <a:buNone/>
            </a:pPr>
            <a:endParaRPr lang="en-US" altLang="ja-JP" dirty="0">
              <a:latin typeface="Cambria" panose="02040503050406030204" pitchFamily="18" charset="0"/>
              <a:cs typeface="Arial" charset="0"/>
            </a:endParaRPr>
          </a:p>
          <a:p>
            <a:pPr marL="0" indent="0">
              <a:buClr>
                <a:srgbClr val="C00000"/>
              </a:buClr>
              <a:buNone/>
            </a:pPr>
            <a:r>
              <a:rPr lang="en-US" altLang="ja-JP" dirty="0">
                <a:latin typeface="Cambria" panose="02040503050406030204" pitchFamily="18" charset="0"/>
                <a:cs typeface="Arial" charset="0"/>
              </a:rPr>
              <a:t>“Results showed that disproportionality in subjective ODRs </a:t>
            </a:r>
            <a:r>
              <a:rPr lang="en-US" altLang="ja-JP" b="1" i="1" dirty="0">
                <a:latin typeface="Cambria" panose="02040503050406030204" pitchFamily="18" charset="0"/>
                <a:cs typeface="Arial" charset="0"/>
              </a:rPr>
              <a:t>explained the vast majority of variance</a:t>
            </a:r>
            <a:r>
              <a:rPr lang="en-US" altLang="ja-JP" dirty="0">
                <a:latin typeface="Cambria" panose="02040503050406030204" pitchFamily="18" charset="0"/>
                <a:cs typeface="Arial" charset="0"/>
              </a:rPr>
              <a:t> in total disproportionality.” </a:t>
            </a:r>
          </a:p>
          <a:p>
            <a:pPr>
              <a:buClr>
                <a:srgbClr val="C00000"/>
              </a:buClr>
            </a:pPr>
            <a:endParaRPr lang="en-US" altLang="ja-JP" sz="3200" dirty="0">
              <a:latin typeface="Cambria" panose="02040503050406030204" pitchFamily="18" charset="0"/>
              <a:cs typeface="Arial" charset="0"/>
            </a:endParaRPr>
          </a:p>
          <a:p>
            <a:pPr>
              <a:buClr>
                <a:srgbClr val="C00000"/>
              </a:buClr>
            </a:pPr>
            <a:endParaRPr lang="en-US" altLang="ja-JP" dirty="0">
              <a:latin typeface="Cambria" panose="02040503050406030204" pitchFamily="18" charset="0"/>
              <a:cs typeface="Arial" charset="0"/>
            </a:endParaRPr>
          </a:p>
          <a:p>
            <a:pPr marL="0" indent="0">
              <a:buClr>
                <a:srgbClr val="C00000"/>
              </a:buClr>
              <a:buNone/>
            </a:pPr>
            <a:endParaRPr lang="en-US" altLang="ja-JP" sz="3200" dirty="0">
              <a:latin typeface="Cambria" panose="02040503050406030204" pitchFamily="18" charset="0"/>
              <a:cs typeface="Arial" charset="0"/>
            </a:endParaRPr>
          </a:p>
        </p:txBody>
      </p:sp>
      <p:sp>
        <p:nvSpPr>
          <p:cNvPr id="4" name="TextBox 3">
            <a:extLst>
              <a:ext uri="{FF2B5EF4-FFF2-40B4-BE49-F238E27FC236}">
                <a16:creationId xmlns:a16="http://schemas.microsoft.com/office/drawing/2014/main" id="{8C8331BD-CED2-A242-9969-1A1F88153E44}"/>
              </a:ext>
            </a:extLst>
          </p:cNvPr>
          <p:cNvSpPr txBox="1"/>
          <p:nvPr/>
        </p:nvSpPr>
        <p:spPr>
          <a:xfrm>
            <a:off x="3657600" y="408348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7515156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AB6CA-392E-C84C-8B4A-B233271B03C0}"/>
              </a:ext>
            </a:extLst>
          </p:cNvPr>
          <p:cNvSpPr>
            <a:spLocks noGrp="1"/>
          </p:cNvSpPr>
          <p:nvPr>
            <p:ph type="title"/>
          </p:nvPr>
        </p:nvSpPr>
        <p:spPr>
          <a:xfrm>
            <a:off x="480934" y="348175"/>
            <a:ext cx="9774194" cy="1400530"/>
          </a:xfrm>
        </p:spPr>
        <p:txBody>
          <a:bodyPr anchor="ctr">
            <a:normAutofit/>
          </a:bodyPr>
          <a:lstStyle/>
          <a:p>
            <a:r>
              <a:rPr lang="en-US" b="1" dirty="0">
                <a:solidFill>
                  <a:srgbClr val="FFFFFF"/>
                </a:solidFill>
                <a:latin typeface="Cambria" panose="02040503050406030204" pitchFamily="18" charset="0"/>
              </a:rPr>
              <a:t>However…</a:t>
            </a:r>
          </a:p>
        </p:txBody>
      </p:sp>
      <p:sp>
        <p:nvSpPr>
          <p:cNvPr id="3" name="Content Placeholder 2">
            <a:extLst>
              <a:ext uri="{FF2B5EF4-FFF2-40B4-BE49-F238E27FC236}">
                <a16:creationId xmlns:a16="http://schemas.microsoft.com/office/drawing/2014/main" id="{9759001C-96DD-D34D-B099-4FD5500E3279}"/>
              </a:ext>
            </a:extLst>
          </p:cNvPr>
          <p:cNvSpPr>
            <a:spLocks noGrp="1"/>
          </p:cNvSpPr>
          <p:nvPr>
            <p:ph idx="1"/>
          </p:nvPr>
        </p:nvSpPr>
        <p:spPr>
          <a:xfrm>
            <a:off x="480934" y="2379945"/>
            <a:ext cx="8111921" cy="4305059"/>
          </a:xfrm>
          <a:noFill/>
        </p:spPr>
        <p:txBody>
          <a:bodyPr>
            <a:normAutofit fontScale="92500" lnSpcReduction="10000"/>
          </a:bodyPr>
          <a:lstStyle/>
          <a:p>
            <a:pPr>
              <a:buClr>
                <a:srgbClr val="C00000"/>
              </a:buClr>
            </a:pPr>
            <a:r>
              <a:rPr lang="en-US" altLang="ja-JP" sz="3200" dirty="0">
                <a:latin typeface="Cambria" panose="02040503050406030204" pitchFamily="18" charset="0"/>
                <a:cs typeface="Arial" charset="0"/>
              </a:rPr>
              <a:t>When we map out what schools are doing in response to this disparity, are they:</a:t>
            </a:r>
          </a:p>
          <a:p>
            <a:pPr lvl="1">
              <a:buClr>
                <a:srgbClr val="C00000"/>
              </a:buClr>
            </a:pPr>
            <a:endParaRPr lang="en-US" altLang="ja-JP" dirty="0">
              <a:latin typeface="Cambria" panose="02040503050406030204" pitchFamily="18" charset="0"/>
              <a:cs typeface="Arial" charset="0"/>
            </a:endParaRPr>
          </a:p>
          <a:p>
            <a:pPr lvl="1">
              <a:buClr>
                <a:srgbClr val="C00000"/>
              </a:buClr>
            </a:pPr>
            <a:r>
              <a:rPr lang="en-US" altLang="ja-JP" dirty="0">
                <a:latin typeface="Cambria" panose="02040503050406030204" pitchFamily="18" charset="0"/>
                <a:cs typeface="Arial" charset="0"/>
              </a:rPr>
              <a:t>Eliminating the racism?</a:t>
            </a:r>
          </a:p>
          <a:p>
            <a:pPr marL="457200" lvl="1" indent="0">
              <a:buClr>
                <a:srgbClr val="C00000"/>
              </a:buClr>
              <a:buNone/>
            </a:pPr>
            <a:endParaRPr lang="en-US" altLang="ja-JP" dirty="0">
              <a:latin typeface="Cambria" panose="02040503050406030204" pitchFamily="18" charset="0"/>
              <a:cs typeface="Arial" charset="0"/>
            </a:endParaRPr>
          </a:p>
          <a:p>
            <a:pPr lvl="1">
              <a:buClr>
                <a:srgbClr val="C00000"/>
              </a:buClr>
            </a:pPr>
            <a:r>
              <a:rPr lang="en-US" altLang="ja-JP" dirty="0">
                <a:latin typeface="Cambria" panose="02040503050406030204" pitchFamily="18" charset="0"/>
                <a:cs typeface="Arial" charset="0"/>
              </a:rPr>
              <a:t>Attempting to adjust the behaviors, mindsets, and emotions of Black students?</a:t>
            </a:r>
          </a:p>
          <a:p>
            <a:pPr>
              <a:buClr>
                <a:srgbClr val="C00000"/>
              </a:buClr>
            </a:pPr>
            <a:endParaRPr lang="en-US" altLang="ja-JP" dirty="0">
              <a:latin typeface="Cambria" panose="02040503050406030204" pitchFamily="18" charset="0"/>
              <a:cs typeface="Arial" charset="0"/>
            </a:endParaRPr>
          </a:p>
          <a:p>
            <a:pPr>
              <a:buClr>
                <a:srgbClr val="C00000"/>
              </a:buClr>
            </a:pPr>
            <a:r>
              <a:rPr lang="en-US" altLang="ja-JP" dirty="0">
                <a:latin typeface="Cambria" panose="02040503050406030204" pitchFamily="18" charset="0"/>
                <a:cs typeface="Arial" charset="0"/>
              </a:rPr>
              <a:t>Not about the </a:t>
            </a:r>
            <a:r>
              <a:rPr lang="en-US" altLang="ja-JP" b="1" i="1" dirty="0">
                <a:latin typeface="Cambria" panose="02040503050406030204" pitchFamily="18" charset="0"/>
                <a:cs typeface="Arial" charset="0"/>
              </a:rPr>
              <a:t>right practice</a:t>
            </a:r>
            <a:r>
              <a:rPr lang="en-US" altLang="ja-JP" dirty="0">
                <a:latin typeface="Cambria" panose="02040503050406030204" pitchFamily="18" charset="0"/>
                <a:cs typeface="Arial" charset="0"/>
              </a:rPr>
              <a:t>, but about the </a:t>
            </a:r>
            <a:r>
              <a:rPr lang="en-US" altLang="ja-JP" b="1" i="1" dirty="0">
                <a:latin typeface="Cambria" panose="02040503050406030204" pitchFamily="18" charset="0"/>
                <a:cs typeface="Arial" charset="0"/>
              </a:rPr>
              <a:t>right ideology</a:t>
            </a:r>
          </a:p>
          <a:p>
            <a:pPr marL="0" indent="0">
              <a:buClr>
                <a:srgbClr val="C00000"/>
              </a:buClr>
              <a:buNone/>
            </a:pPr>
            <a:endParaRPr lang="en-US" altLang="ja-JP" sz="3200" dirty="0">
              <a:latin typeface="Cambria" panose="02040503050406030204" pitchFamily="18" charset="0"/>
              <a:cs typeface="Arial" charset="0"/>
            </a:endParaRPr>
          </a:p>
        </p:txBody>
      </p:sp>
      <p:sp>
        <p:nvSpPr>
          <p:cNvPr id="4" name="TextBox 3">
            <a:extLst>
              <a:ext uri="{FF2B5EF4-FFF2-40B4-BE49-F238E27FC236}">
                <a16:creationId xmlns:a16="http://schemas.microsoft.com/office/drawing/2014/main" id="{8C8331BD-CED2-A242-9969-1A1F88153E44}"/>
              </a:ext>
            </a:extLst>
          </p:cNvPr>
          <p:cNvSpPr txBox="1"/>
          <p:nvPr/>
        </p:nvSpPr>
        <p:spPr>
          <a:xfrm>
            <a:off x="3657600" y="408348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2255332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AB6CA-392E-C84C-8B4A-B233271B03C0}"/>
              </a:ext>
            </a:extLst>
          </p:cNvPr>
          <p:cNvSpPr>
            <a:spLocks noGrp="1"/>
          </p:cNvSpPr>
          <p:nvPr>
            <p:ph type="title"/>
          </p:nvPr>
        </p:nvSpPr>
        <p:spPr>
          <a:xfrm>
            <a:off x="481914" y="452718"/>
            <a:ext cx="9774194" cy="1400530"/>
          </a:xfrm>
        </p:spPr>
        <p:txBody>
          <a:bodyPr anchor="ctr">
            <a:normAutofit/>
          </a:bodyPr>
          <a:lstStyle/>
          <a:p>
            <a:endParaRPr lang="en-US" b="1" dirty="0">
              <a:solidFill>
                <a:srgbClr val="FFFFFF"/>
              </a:solidFill>
              <a:latin typeface="Cambria" panose="02040503050406030204" pitchFamily="18" charset="0"/>
            </a:endParaRPr>
          </a:p>
        </p:txBody>
      </p:sp>
      <p:sp>
        <p:nvSpPr>
          <p:cNvPr id="3" name="Content Placeholder 2">
            <a:extLst>
              <a:ext uri="{FF2B5EF4-FFF2-40B4-BE49-F238E27FC236}">
                <a16:creationId xmlns:a16="http://schemas.microsoft.com/office/drawing/2014/main" id="{9759001C-96DD-D34D-B099-4FD5500E3279}"/>
              </a:ext>
            </a:extLst>
          </p:cNvPr>
          <p:cNvSpPr>
            <a:spLocks noGrp="1"/>
          </p:cNvSpPr>
          <p:nvPr>
            <p:ph idx="1"/>
          </p:nvPr>
        </p:nvSpPr>
        <p:spPr>
          <a:xfrm>
            <a:off x="480934" y="2506893"/>
            <a:ext cx="8111921" cy="4178111"/>
          </a:xfrm>
          <a:noFill/>
        </p:spPr>
        <p:txBody>
          <a:bodyPr>
            <a:normAutofit/>
          </a:bodyPr>
          <a:lstStyle/>
          <a:p>
            <a:pPr marL="0" indent="0">
              <a:buClr>
                <a:srgbClr val="C00000"/>
              </a:buClr>
              <a:buNone/>
            </a:pPr>
            <a:endParaRPr lang="en-US" altLang="ja-JP" sz="3200" dirty="0">
              <a:latin typeface="Cambria" panose="02040503050406030204" pitchFamily="18" charset="0"/>
              <a:cs typeface="Arial" charset="0"/>
            </a:endParaRPr>
          </a:p>
          <a:p>
            <a:pPr marL="0" indent="0">
              <a:buClr>
                <a:srgbClr val="C00000"/>
              </a:buClr>
              <a:buNone/>
            </a:pPr>
            <a:endParaRPr lang="en-US" altLang="ja-JP" dirty="0">
              <a:latin typeface="Cambria" panose="02040503050406030204" pitchFamily="18" charset="0"/>
              <a:cs typeface="Arial" charset="0"/>
            </a:endParaRPr>
          </a:p>
          <a:p>
            <a:pPr marL="0" indent="0">
              <a:buClr>
                <a:srgbClr val="C00000"/>
              </a:buClr>
              <a:buNone/>
            </a:pPr>
            <a:r>
              <a:rPr lang="en-US" altLang="ja-JP" sz="4800" b="1" i="1" dirty="0">
                <a:latin typeface="Cambria" panose="02040503050406030204" pitchFamily="18" charset="0"/>
                <a:cs typeface="Arial" charset="0"/>
              </a:rPr>
              <a:t>What is deficit ideology?</a:t>
            </a:r>
          </a:p>
          <a:p>
            <a:pPr>
              <a:buClr>
                <a:srgbClr val="C00000"/>
              </a:buClr>
            </a:pPr>
            <a:endParaRPr lang="en-US" altLang="ja-JP" dirty="0">
              <a:latin typeface="Cambria" panose="02040503050406030204" pitchFamily="18" charset="0"/>
              <a:cs typeface="Arial" charset="0"/>
            </a:endParaRPr>
          </a:p>
          <a:p>
            <a:pPr marL="0" indent="0">
              <a:buClr>
                <a:srgbClr val="C00000"/>
              </a:buClr>
              <a:buNone/>
            </a:pPr>
            <a:endParaRPr lang="en-US" altLang="ja-JP" sz="3200" dirty="0">
              <a:latin typeface="Cambria" panose="02040503050406030204" pitchFamily="18" charset="0"/>
              <a:cs typeface="Arial" charset="0"/>
            </a:endParaRPr>
          </a:p>
        </p:txBody>
      </p:sp>
    </p:spTree>
    <p:extLst>
      <p:ext uri="{BB962C8B-B14F-4D97-AF65-F5344CB8AC3E}">
        <p14:creationId xmlns:p14="http://schemas.microsoft.com/office/powerpoint/2010/main" val="23315154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AB6CA-392E-C84C-8B4A-B233271B03C0}"/>
              </a:ext>
            </a:extLst>
          </p:cNvPr>
          <p:cNvSpPr>
            <a:spLocks noGrp="1"/>
          </p:cNvSpPr>
          <p:nvPr>
            <p:ph type="title"/>
          </p:nvPr>
        </p:nvSpPr>
        <p:spPr>
          <a:xfrm>
            <a:off x="481914" y="452718"/>
            <a:ext cx="9774194" cy="1400530"/>
          </a:xfrm>
        </p:spPr>
        <p:txBody>
          <a:bodyPr anchor="ctr">
            <a:normAutofit/>
          </a:bodyPr>
          <a:lstStyle/>
          <a:p>
            <a:r>
              <a:rPr lang="en-US" b="1" dirty="0">
                <a:solidFill>
                  <a:srgbClr val="FFFFFF"/>
                </a:solidFill>
                <a:latin typeface="Cambria" panose="02040503050406030204" pitchFamily="18" charset="0"/>
              </a:rPr>
              <a:t>Deficit </a:t>
            </a:r>
            <a:r>
              <a:rPr lang="en-US" b="1" i="1" dirty="0">
                <a:solidFill>
                  <a:srgbClr val="FFFFFF"/>
                </a:solidFill>
                <a:latin typeface="Cambria" panose="02040503050406030204" pitchFamily="18" charset="0"/>
              </a:rPr>
              <a:t>Perspective</a:t>
            </a:r>
            <a:endParaRPr lang="en-US" b="1" dirty="0">
              <a:solidFill>
                <a:srgbClr val="FFFFFF"/>
              </a:solidFill>
              <a:latin typeface="Cambria" panose="02040503050406030204" pitchFamily="18" charset="0"/>
            </a:endParaRPr>
          </a:p>
        </p:txBody>
      </p:sp>
      <p:sp>
        <p:nvSpPr>
          <p:cNvPr id="3" name="Content Placeholder 2">
            <a:extLst>
              <a:ext uri="{FF2B5EF4-FFF2-40B4-BE49-F238E27FC236}">
                <a16:creationId xmlns:a16="http://schemas.microsoft.com/office/drawing/2014/main" id="{9759001C-96DD-D34D-B099-4FD5500E3279}"/>
              </a:ext>
            </a:extLst>
          </p:cNvPr>
          <p:cNvSpPr>
            <a:spLocks noGrp="1"/>
          </p:cNvSpPr>
          <p:nvPr>
            <p:ph idx="1"/>
          </p:nvPr>
        </p:nvSpPr>
        <p:spPr>
          <a:xfrm>
            <a:off x="480934" y="2329841"/>
            <a:ext cx="8111921" cy="4355163"/>
          </a:xfrm>
          <a:noFill/>
        </p:spPr>
        <p:txBody>
          <a:bodyPr>
            <a:normAutofit/>
          </a:bodyPr>
          <a:lstStyle/>
          <a:p>
            <a:pPr>
              <a:buClr>
                <a:srgbClr val="C00000"/>
              </a:buClr>
            </a:pPr>
            <a:endParaRPr lang="en-US" altLang="ja-JP" dirty="0">
              <a:latin typeface="Cambria" panose="02040503050406030204" pitchFamily="18" charset="0"/>
              <a:cs typeface="Arial" charset="0"/>
            </a:endParaRPr>
          </a:p>
          <a:p>
            <a:pPr>
              <a:buClr>
                <a:srgbClr val="C00000"/>
              </a:buClr>
            </a:pPr>
            <a:endParaRPr lang="en-US" altLang="ja-JP" dirty="0">
              <a:latin typeface="Cambria" panose="02040503050406030204" pitchFamily="18" charset="0"/>
              <a:cs typeface="Arial" charset="0"/>
            </a:endParaRPr>
          </a:p>
          <a:p>
            <a:pPr>
              <a:buClr>
                <a:srgbClr val="C00000"/>
              </a:buClr>
            </a:pPr>
            <a:r>
              <a:rPr lang="en-US" altLang="ja-JP" dirty="0">
                <a:latin typeface="Cambria" panose="02040503050406030204" pitchFamily="18" charset="0"/>
                <a:cs typeface="Arial" charset="0"/>
              </a:rPr>
              <a:t>Tendency to focus on people’s weaknesses—what they </a:t>
            </a:r>
            <a:r>
              <a:rPr lang="en-US" altLang="ja-JP" i="1" dirty="0">
                <a:latin typeface="Cambria" panose="02040503050406030204" pitchFamily="18" charset="0"/>
                <a:cs typeface="Arial" charset="0"/>
              </a:rPr>
              <a:t>lack</a:t>
            </a:r>
            <a:r>
              <a:rPr lang="en-US" altLang="ja-JP" dirty="0">
                <a:latin typeface="Cambria" panose="02040503050406030204" pitchFamily="18" charset="0"/>
                <a:cs typeface="Arial" charset="0"/>
              </a:rPr>
              <a:t>—rather than their strengths</a:t>
            </a:r>
          </a:p>
          <a:p>
            <a:pPr marL="0" indent="0">
              <a:buClr>
                <a:srgbClr val="C00000"/>
              </a:buClr>
              <a:buNone/>
            </a:pPr>
            <a:endParaRPr lang="en-US" altLang="ja-JP" dirty="0">
              <a:latin typeface="Cambria" panose="02040503050406030204" pitchFamily="18" charset="0"/>
              <a:cs typeface="Arial" charset="0"/>
            </a:endParaRPr>
          </a:p>
          <a:p>
            <a:pPr>
              <a:buClr>
                <a:srgbClr val="C00000"/>
              </a:buClr>
            </a:pPr>
            <a:endParaRPr lang="en-US" altLang="ja-JP" sz="3200" dirty="0">
              <a:latin typeface="Cambria" panose="02040503050406030204" pitchFamily="18" charset="0"/>
              <a:cs typeface="Arial" charset="0"/>
            </a:endParaRPr>
          </a:p>
          <a:p>
            <a:pPr>
              <a:buClr>
                <a:srgbClr val="C00000"/>
              </a:buClr>
            </a:pPr>
            <a:endParaRPr lang="en-US" altLang="ja-JP" dirty="0">
              <a:latin typeface="Cambria" panose="02040503050406030204" pitchFamily="18" charset="0"/>
              <a:cs typeface="Arial" charset="0"/>
            </a:endParaRPr>
          </a:p>
          <a:p>
            <a:pPr marL="0" indent="0">
              <a:buClr>
                <a:srgbClr val="C00000"/>
              </a:buClr>
              <a:buNone/>
            </a:pPr>
            <a:endParaRPr lang="en-US" altLang="ja-JP" sz="3200" dirty="0">
              <a:latin typeface="Cambria" panose="02040503050406030204" pitchFamily="18" charset="0"/>
              <a:cs typeface="Arial" charset="0"/>
            </a:endParaRPr>
          </a:p>
        </p:txBody>
      </p:sp>
      <p:sp>
        <p:nvSpPr>
          <p:cNvPr id="4" name="TextBox 3">
            <a:extLst>
              <a:ext uri="{FF2B5EF4-FFF2-40B4-BE49-F238E27FC236}">
                <a16:creationId xmlns:a16="http://schemas.microsoft.com/office/drawing/2014/main" id="{8C8331BD-CED2-A242-9969-1A1F88153E44}"/>
              </a:ext>
            </a:extLst>
          </p:cNvPr>
          <p:cNvSpPr txBox="1"/>
          <p:nvPr/>
        </p:nvSpPr>
        <p:spPr>
          <a:xfrm>
            <a:off x="3657600" y="408348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3314858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AB6CA-392E-C84C-8B4A-B233271B03C0}"/>
              </a:ext>
            </a:extLst>
          </p:cNvPr>
          <p:cNvSpPr>
            <a:spLocks noGrp="1"/>
          </p:cNvSpPr>
          <p:nvPr>
            <p:ph type="title"/>
          </p:nvPr>
        </p:nvSpPr>
        <p:spPr>
          <a:xfrm>
            <a:off x="481914" y="452718"/>
            <a:ext cx="9774194" cy="1400530"/>
          </a:xfrm>
        </p:spPr>
        <p:txBody>
          <a:bodyPr anchor="ctr">
            <a:normAutofit/>
          </a:bodyPr>
          <a:lstStyle/>
          <a:p>
            <a:r>
              <a:rPr lang="en-US" b="1" dirty="0">
                <a:solidFill>
                  <a:srgbClr val="FFFFFF"/>
                </a:solidFill>
                <a:latin typeface="Cambria" panose="02040503050406030204" pitchFamily="18" charset="0"/>
              </a:rPr>
              <a:t>Deficit </a:t>
            </a:r>
            <a:r>
              <a:rPr lang="en-US" b="1" i="1" dirty="0">
                <a:solidFill>
                  <a:srgbClr val="FFFFFF"/>
                </a:solidFill>
                <a:latin typeface="Cambria" panose="02040503050406030204" pitchFamily="18" charset="0"/>
              </a:rPr>
              <a:t>Ideology</a:t>
            </a:r>
            <a:endParaRPr lang="en-US" b="1" dirty="0">
              <a:solidFill>
                <a:srgbClr val="FFFFFF"/>
              </a:solidFill>
              <a:latin typeface="Cambria" panose="02040503050406030204" pitchFamily="18" charset="0"/>
            </a:endParaRPr>
          </a:p>
        </p:txBody>
      </p:sp>
      <p:sp>
        <p:nvSpPr>
          <p:cNvPr id="3" name="Content Placeholder 2">
            <a:extLst>
              <a:ext uri="{FF2B5EF4-FFF2-40B4-BE49-F238E27FC236}">
                <a16:creationId xmlns:a16="http://schemas.microsoft.com/office/drawing/2014/main" id="{9759001C-96DD-D34D-B099-4FD5500E3279}"/>
              </a:ext>
            </a:extLst>
          </p:cNvPr>
          <p:cNvSpPr>
            <a:spLocks noGrp="1"/>
          </p:cNvSpPr>
          <p:nvPr>
            <p:ph idx="1"/>
          </p:nvPr>
        </p:nvSpPr>
        <p:spPr>
          <a:xfrm>
            <a:off x="480934" y="2329841"/>
            <a:ext cx="8111921" cy="4355163"/>
          </a:xfrm>
          <a:noFill/>
        </p:spPr>
        <p:txBody>
          <a:bodyPr>
            <a:normAutofit/>
          </a:bodyPr>
          <a:lstStyle/>
          <a:p>
            <a:pPr marL="0" indent="0">
              <a:buClr>
                <a:srgbClr val="C00000"/>
              </a:buClr>
              <a:buNone/>
            </a:pPr>
            <a:endParaRPr lang="en-US" altLang="ja-JP" dirty="0">
              <a:latin typeface="Cambria" panose="02040503050406030204" pitchFamily="18" charset="0"/>
              <a:cs typeface="Arial" charset="0"/>
            </a:endParaRPr>
          </a:p>
          <a:p>
            <a:pPr>
              <a:buClr>
                <a:srgbClr val="C00000"/>
              </a:buClr>
            </a:pPr>
            <a:r>
              <a:rPr lang="en-US" altLang="ja-JP" dirty="0">
                <a:latin typeface="Cambria" panose="02040503050406030204" pitchFamily="18" charset="0"/>
                <a:cs typeface="Arial" charset="0"/>
              </a:rPr>
              <a:t>Belief system that locates the primary cause of disparities—test score gaps, incarceration rates, poverty rates, etc.—</a:t>
            </a:r>
            <a:r>
              <a:rPr lang="en-US" altLang="ja-JP" b="1" i="1" dirty="0">
                <a:latin typeface="Cambria" panose="02040503050406030204" pitchFamily="18" charset="0"/>
                <a:cs typeface="Arial" charset="0"/>
              </a:rPr>
              <a:t>within</a:t>
            </a:r>
            <a:r>
              <a:rPr lang="en-US" altLang="ja-JP" dirty="0">
                <a:latin typeface="Cambria" panose="02040503050406030204" pitchFamily="18" charset="0"/>
                <a:cs typeface="Arial" charset="0"/>
              </a:rPr>
              <a:t> rather than </a:t>
            </a:r>
            <a:r>
              <a:rPr lang="en-US" altLang="ja-JP" b="1" i="1" dirty="0">
                <a:latin typeface="Cambria" panose="02040503050406030204" pitchFamily="18" charset="0"/>
                <a:cs typeface="Arial" charset="0"/>
              </a:rPr>
              <a:t>pressing upon</a:t>
            </a:r>
            <a:r>
              <a:rPr lang="en-US" altLang="ja-JP" i="1" dirty="0">
                <a:latin typeface="Cambria" panose="02040503050406030204" pitchFamily="18" charset="0"/>
                <a:cs typeface="Arial" charset="0"/>
              </a:rPr>
              <a:t> </a:t>
            </a:r>
            <a:r>
              <a:rPr lang="en-US" altLang="ja-JP" dirty="0">
                <a:latin typeface="Cambria" panose="02040503050406030204" pitchFamily="18" charset="0"/>
                <a:cs typeface="Arial" charset="0"/>
              </a:rPr>
              <a:t>the communities of color</a:t>
            </a:r>
          </a:p>
          <a:p>
            <a:pPr marL="0" indent="0">
              <a:buClr>
                <a:srgbClr val="C00000"/>
              </a:buClr>
              <a:buNone/>
            </a:pPr>
            <a:endParaRPr lang="en-US" altLang="ja-JP" dirty="0">
              <a:latin typeface="Cambria" panose="02040503050406030204" pitchFamily="18" charset="0"/>
              <a:cs typeface="Arial" charset="0"/>
            </a:endParaRPr>
          </a:p>
          <a:p>
            <a:pPr>
              <a:buClr>
                <a:srgbClr val="C00000"/>
              </a:buClr>
            </a:pPr>
            <a:endParaRPr lang="en-US" altLang="ja-JP" sz="3200" dirty="0">
              <a:latin typeface="Cambria" panose="02040503050406030204" pitchFamily="18" charset="0"/>
              <a:cs typeface="Arial" charset="0"/>
            </a:endParaRPr>
          </a:p>
          <a:p>
            <a:pPr>
              <a:buClr>
                <a:srgbClr val="C00000"/>
              </a:buClr>
            </a:pPr>
            <a:endParaRPr lang="en-US" altLang="ja-JP" dirty="0">
              <a:latin typeface="Cambria" panose="02040503050406030204" pitchFamily="18" charset="0"/>
              <a:cs typeface="Arial" charset="0"/>
            </a:endParaRPr>
          </a:p>
          <a:p>
            <a:pPr marL="0" indent="0">
              <a:buClr>
                <a:srgbClr val="C00000"/>
              </a:buClr>
              <a:buNone/>
            </a:pPr>
            <a:endParaRPr lang="en-US" altLang="ja-JP" sz="3200" dirty="0">
              <a:latin typeface="Cambria" panose="02040503050406030204" pitchFamily="18" charset="0"/>
              <a:cs typeface="Arial" charset="0"/>
            </a:endParaRPr>
          </a:p>
        </p:txBody>
      </p:sp>
      <p:sp>
        <p:nvSpPr>
          <p:cNvPr id="4" name="TextBox 3">
            <a:extLst>
              <a:ext uri="{FF2B5EF4-FFF2-40B4-BE49-F238E27FC236}">
                <a16:creationId xmlns:a16="http://schemas.microsoft.com/office/drawing/2014/main" id="{8C8331BD-CED2-A242-9969-1A1F88153E44}"/>
              </a:ext>
            </a:extLst>
          </p:cNvPr>
          <p:cNvSpPr txBox="1"/>
          <p:nvPr/>
        </p:nvSpPr>
        <p:spPr>
          <a:xfrm>
            <a:off x="3657600" y="408348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9805960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AB6CA-392E-C84C-8B4A-B233271B03C0}"/>
              </a:ext>
            </a:extLst>
          </p:cNvPr>
          <p:cNvSpPr>
            <a:spLocks noGrp="1"/>
          </p:cNvSpPr>
          <p:nvPr>
            <p:ph type="title"/>
          </p:nvPr>
        </p:nvSpPr>
        <p:spPr>
          <a:xfrm>
            <a:off x="481914" y="452718"/>
            <a:ext cx="9774194" cy="1400530"/>
          </a:xfrm>
        </p:spPr>
        <p:txBody>
          <a:bodyPr anchor="ctr">
            <a:normAutofit/>
          </a:bodyPr>
          <a:lstStyle/>
          <a:p>
            <a:r>
              <a:rPr lang="en-US" dirty="0">
                <a:solidFill>
                  <a:srgbClr val="FFFFFF"/>
                </a:solidFill>
                <a:latin typeface="Cambria" panose="02040503050406030204" pitchFamily="18" charset="0"/>
              </a:rPr>
              <a:t>Hearing Deficit Ideology</a:t>
            </a:r>
            <a:endParaRPr lang="en-US" b="1" dirty="0">
              <a:solidFill>
                <a:srgbClr val="FFFFFF"/>
              </a:solidFill>
              <a:latin typeface="Cambria" panose="02040503050406030204" pitchFamily="18" charset="0"/>
            </a:endParaRPr>
          </a:p>
        </p:txBody>
      </p:sp>
      <p:sp>
        <p:nvSpPr>
          <p:cNvPr id="3" name="Content Placeholder 2">
            <a:extLst>
              <a:ext uri="{FF2B5EF4-FFF2-40B4-BE49-F238E27FC236}">
                <a16:creationId xmlns:a16="http://schemas.microsoft.com/office/drawing/2014/main" id="{9759001C-96DD-D34D-B099-4FD5500E3279}"/>
              </a:ext>
            </a:extLst>
          </p:cNvPr>
          <p:cNvSpPr>
            <a:spLocks noGrp="1"/>
          </p:cNvSpPr>
          <p:nvPr>
            <p:ph idx="1"/>
          </p:nvPr>
        </p:nvSpPr>
        <p:spPr>
          <a:xfrm>
            <a:off x="480934" y="2506893"/>
            <a:ext cx="8111921" cy="4178111"/>
          </a:xfrm>
          <a:noFill/>
        </p:spPr>
        <p:txBody>
          <a:bodyPr>
            <a:normAutofit/>
          </a:bodyPr>
          <a:lstStyle/>
          <a:p>
            <a:pPr marL="0" indent="0">
              <a:buClr>
                <a:srgbClr val="C00000"/>
              </a:buClr>
              <a:buNone/>
            </a:pPr>
            <a:endParaRPr lang="en-US" altLang="ja-JP" dirty="0">
              <a:latin typeface="Cambria" panose="02040503050406030204" pitchFamily="18" charset="0"/>
              <a:cs typeface="Arial" charset="0"/>
            </a:endParaRPr>
          </a:p>
          <a:p>
            <a:pPr marL="0" indent="0">
              <a:buClr>
                <a:srgbClr val="C00000"/>
              </a:buClr>
              <a:buNone/>
            </a:pPr>
            <a:endParaRPr lang="en-US" altLang="ja-JP" dirty="0">
              <a:latin typeface="Cambria" panose="02040503050406030204" pitchFamily="18" charset="0"/>
              <a:cs typeface="Arial" charset="0"/>
            </a:endParaRPr>
          </a:p>
          <a:p>
            <a:pPr marL="0" indent="0">
              <a:buClr>
                <a:srgbClr val="C00000"/>
              </a:buClr>
              <a:buNone/>
            </a:pPr>
            <a:r>
              <a:rPr lang="en-US" altLang="ja-JP" dirty="0">
                <a:latin typeface="Cambria" panose="02040503050406030204" pitchFamily="18" charset="0"/>
                <a:cs typeface="Arial" charset="0"/>
              </a:rPr>
              <a:t>“Those parents don’t care about their children’s education.”</a:t>
            </a:r>
          </a:p>
          <a:p>
            <a:pPr>
              <a:buClr>
                <a:srgbClr val="C00000"/>
              </a:buClr>
            </a:pPr>
            <a:endParaRPr lang="en-US" altLang="ja-JP" sz="3200" dirty="0">
              <a:latin typeface="Cambria" panose="02040503050406030204" pitchFamily="18" charset="0"/>
              <a:cs typeface="Arial" charset="0"/>
            </a:endParaRPr>
          </a:p>
          <a:p>
            <a:pPr>
              <a:buClr>
                <a:srgbClr val="C00000"/>
              </a:buClr>
            </a:pPr>
            <a:endParaRPr lang="en-US" altLang="ja-JP" dirty="0">
              <a:latin typeface="Cambria" panose="02040503050406030204" pitchFamily="18" charset="0"/>
              <a:cs typeface="Arial" charset="0"/>
            </a:endParaRPr>
          </a:p>
          <a:p>
            <a:pPr marL="0" indent="0">
              <a:buClr>
                <a:srgbClr val="C00000"/>
              </a:buClr>
              <a:buNone/>
            </a:pPr>
            <a:endParaRPr lang="en-US" altLang="ja-JP" sz="3200" dirty="0">
              <a:latin typeface="Cambria" panose="02040503050406030204" pitchFamily="18" charset="0"/>
              <a:cs typeface="Arial" charset="0"/>
            </a:endParaRPr>
          </a:p>
        </p:txBody>
      </p:sp>
    </p:spTree>
    <p:extLst>
      <p:ext uri="{BB962C8B-B14F-4D97-AF65-F5344CB8AC3E}">
        <p14:creationId xmlns:p14="http://schemas.microsoft.com/office/powerpoint/2010/main" val="19821156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AB6CA-392E-C84C-8B4A-B233271B03C0}"/>
              </a:ext>
            </a:extLst>
          </p:cNvPr>
          <p:cNvSpPr>
            <a:spLocks noGrp="1"/>
          </p:cNvSpPr>
          <p:nvPr>
            <p:ph type="title"/>
          </p:nvPr>
        </p:nvSpPr>
        <p:spPr>
          <a:xfrm>
            <a:off x="481914" y="452718"/>
            <a:ext cx="9774194" cy="1400530"/>
          </a:xfrm>
        </p:spPr>
        <p:txBody>
          <a:bodyPr anchor="ctr">
            <a:normAutofit/>
          </a:bodyPr>
          <a:lstStyle/>
          <a:p>
            <a:r>
              <a:rPr lang="en-US" dirty="0">
                <a:solidFill>
                  <a:srgbClr val="FFFFFF"/>
                </a:solidFill>
                <a:latin typeface="Cambria" panose="02040503050406030204" pitchFamily="18" charset="0"/>
              </a:rPr>
              <a:t>Hearing Deficit Ideology</a:t>
            </a:r>
            <a:endParaRPr lang="en-US" b="1" dirty="0">
              <a:solidFill>
                <a:srgbClr val="FFFFFF"/>
              </a:solidFill>
              <a:latin typeface="Cambria" panose="02040503050406030204" pitchFamily="18" charset="0"/>
            </a:endParaRPr>
          </a:p>
        </p:txBody>
      </p:sp>
      <p:sp>
        <p:nvSpPr>
          <p:cNvPr id="3" name="Content Placeholder 2">
            <a:extLst>
              <a:ext uri="{FF2B5EF4-FFF2-40B4-BE49-F238E27FC236}">
                <a16:creationId xmlns:a16="http://schemas.microsoft.com/office/drawing/2014/main" id="{9759001C-96DD-D34D-B099-4FD5500E3279}"/>
              </a:ext>
            </a:extLst>
          </p:cNvPr>
          <p:cNvSpPr>
            <a:spLocks noGrp="1"/>
          </p:cNvSpPr>
          <p:nvPr>
            <p:ph idx="1"/>
          </p:nvPr>
        </p:nvSpPr>
        <p:spPr>
          <a:xfrm>
            <a:off x="480934" y="2506893"/>
            <a:ext cx="8111921" cy="4178111"/>
          </a:xfrm>
          <a:noFill/>
        </p:spPr>
        <p:txBody>
          <a:bodyPr>
            <a:normAutofit/>
          </a:bodyPr>
          <a:lstStyle/>
          <a:p>
            <a:pPr marL="0" indent="0">
              <a:buClr>
                <a:srgbClr val="C00000"/>
              </a:buClr>
              <a:buNone/>
            </a:pPr>
            <a:endParaRPr lang="en-US" altLang="ja-JP" dirty="0">
              <a:latin typeface="Cambria" panose="02040503050406030204" pitchFamily="18" charset="0"/>
              <a:cs typeface="Arial" charset="0"/>
            </a:endParaRPr>
          </a:p>
          <a:p>
            <a:pPr marL="0" indent="0">
              <a:buClr>
                <a:srgbClr val="C00000"/>
              </a:buClr>
              <a:buNone/>
            </a:pPr>
            <a:endParaRPr lang="en-US" altLang="ja-JP" dirty="0">
              <a:latin typeface="Cambria" panose="02040503050406030204" pitchFamily="18" charset="0"/>
              <a:cs typeface="Arial" charset="0"/>
            </a:endParaRPr>
          </a:p>
          <a:p>
            <a:pPr marL="0" indent="0">
              <a:buClr>
                <a:srgbClr val="C00000"/>
              </a:buClr>
              <a:buNone/>
            </a:pPr>
            <a:r>
              <a:rPr lang="en-US" altLang="ja-JP" dirty="0">
                <a:latin typeface="Cambria" panose="02040503050406030204" pitchFamily="18" charset="0"/>
                <a:cs typeface="Arial" charset="0"/>
              </a:rPr>
              <a:t>“Those XYZ Neighborhood kids don’t have any role models at home.”</a:t>
            </a:r>
          </a:p>
          <a:p>
            <a:pPr>
              <a:buClr>
                <a:srgbClr val="C00000"/>
              </a:buClr>
            </a:pPr>
            <a:endParaRPr lang="en-US" altLang="ja-JP" sz="3200" dirty="0">
              <a:latin typeface="Cambria" panose="02040503050406030204" pitchFamily="18" charset="0"/>
              <a:cs typeface="Arial" charset="0"/>
            </a:endParaRPr>
          </a:p>
          <a:p>
            <a:pPr>
              <a:buClr>
                <a:srgbClr val="C00000"/>
              </a:buClr>
            </a:pPr>
            <a:endParaRPr lang="en-US" altLang="ja-JP" dirty="0">
              <a:latin typeface="Cambria" panose="02040503050406030204" pitchFamily="18" charset="0"/>
              <a:cs typeface="Arial" charset="0"/>
            </a:endParaRPr>
          </a:p>
          <a:p>
            <a:pPr marL="0" indent="0">
              <a:buClr>
                <a:srgbClr val="C00000"/>
              </a:buClr>
              <a:buNone/>
            </a:pPr>
            <a:endParaRPr lang="en-US" altLang="ja-JP" sz="3200" dirty="0">
              <a:latin typeface="Cambria" panose="02040503050406030204" pitchFamily="18" charset="0"/>
              <a:cs typeface="Arial" charset="0"/>
            </a:endParaRPr>
          </a:p>
        </p:txBody>
      </p:sp>
    </p:spTree>
    <p:extLst>
      <p:ext uri="{BB962C8B-B14F-4D97-AF65-F5344CB8AC3E}">
        <p14:creationId xmlns:p14="http://schemas.microsoft.com/office/powerpoint/2010/main" val="12143833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AB6CA-392E-C84C-8B4A-B233271B03C0}"/>
              </a:ext>
            </a:extLst>
          </p:cNvPr>
          <p:cNvSpPr>
            <a:spLocks noGrp="1"/>
          </p:cNvSpPr>
          <p:nvPr>
            <p:ph type="title"/>
          </p:nvPr>
        </p:nvSpPr>
        <p:spPr>
          <a:xfrm>
            <a:off x="481914" y="452718"/>
            <a:ext cx="9774194" cy="1400530"/>
          </a:xfrm>
        </p:spPr>
        <p:txBody>
          <a:bodyPr anchor="ctr">
            <a:normAutofit/>
          </a:bodyPr>
          <a:lstStyle/>
          <a:p>
            <a:r>
              <a:rPr lang="en-US" dirty="0">
                <a:solidFill>
                  <a:srgbClr val="FFFFFF"/>
                </a:solidFill>
                <a:latin typeface="Cambria" panose="02040503050406030204" pitchFamily="18" charset="0"/>
              </a:rPr>
              <a:t>Hearing Deficit Ideology</a:t>
            </a:r>
            <a:endParaRPr lang="en-US" b="1" dirty="0">
              <a:solidFill>
                <a:srgbClr val="FFFFFF"/>
              </a:solidFill>
              <a:latin typeface="Cambria" panose="02040503050406030204" pitchFamily="18" charset="0"/>
            </a:endParaRPr>
          </a:p>
        </p:txBody>
      </p:sp>
      <p:sp>
        <p:nvSpPr>
          <p:cNvPr id="3" name="Content Placeholder 2">
            <a:extLst>
              <a:ext uri="{FF2B5EF4-FFF2-40B4-BE49-F238E27FC236}">
                <a16:creationId xmlns:a16="http://schemas.microsoft.com/office/drawing/2014/main" id="{9759001C-96DD-D34D-B099-4FD5500E3279}"/>
              </a:ext>
            </a:extLst>
          </p:cNvPr>
          <p:cNvSpPr>
            <a:spLocks noGrp="1"/>
          </p:cNvSpPr>
          <p:nvPr>
            <p:ph idx="1"/>
          </p:nvPr>
        </p:nvSpPr>
        <p:spPr>
          <a:xfrm>
            <a:off x="480934" y="2506893"/>
            <a:ext cx="8111921" cy="4178111"/>
          </a:xfrm>
          <a:noFill/>
        </p:spPr>
        <p:txBody>
          <a:bodyPr>
            <a:normAutofit/>
          </a:bodyPr>
          <a:lstStyle/>
          <a:p>
            <a:pPr marL="0" indent="0">
              <a:buClr>
                <a:srgbClr val="C00000"/>
              </a:buClr>
              <a:buNone/>
            </a:pPr>
            <a:endParaRPr lang="en-US" altLang="ja-JP" dirty="0">
              <a:latin typeface="Cambria" panose="02040503050406030204" pitchFamily="18" charset="0"/>
              <a:cs typeface="Arial" charset="0"/>
            </a:endParaRPr>
          </a:p>
          <a:p>
            <a:pPr marL="0" indent="0">
              <a:buClr>
                <a:srgbClr val="C00000"/>
              </a:buClr>
              <a:buNone/>
            </a:pPr>
            <a:endParaRPr lang="en-US" altLang="ja-JP" dirty="0">
              <a:latin typeface="Cambria" panose="02040503050406030204" pitchFamily="18" charset="0"/>
              <a:cs typeface="Arial" charset="0"/>
            </a:endParaRPr>
          </a:p>
          <a:p>
            <a:pPr marL="0" indent="0">
              <a:buClr>
                <a:srgbClr val="C00000"/>
              </a:buClr>
              <a:buNone/>
            </a:pPr>
            <a:r>
              <a:rPr lang="en-US" altLang="ja-JP" dirty="0">
                <a:latin typeface="Cambria" panose="02040503050406030204" pitchFamily="18" charset="0"/>
                <a:cs typeface="Arial" charset="0"/>
              </a:rPr>
              <a:t>“Some people simply refuse to take advantage of the opportunity presented to them.”</a:t>
            </a:r>
          </a:p>
          <a:p>
            <a:pPr>
              <a:buClr>
                <a:srgbClr val="C00000"/>
              </a:buClr>
            </a:pPr>
            <a:endParaRPr lang="en-US" altLang="ja-JP" sz="3200" dirty="0">
              <a:latin typeface="Cambria" panose="02040503050406030204" pitchFamily="18" charset="0"/>
              <a:cs typeface="Arial" charset="0"/>
            </a:endParaRPr>
          </a:p>
          <a:p>
            <a:pPr>
              <a:buClr>
                <a:srgbClr val="C00000"/>
              </a:buClr>
            </a:pPr>
            <a:endParaRPr lang="en-US" altLang="ja-JP" dirty="0">
              <a:latin typeface="Cambria" panose="02040503050406030204" pitchFamily="18" charset="0"/>
              <a:cs typeface="Arial" charset="0"/>
            </a:endParaRPr>
          </a:p>
          <a:p>
            <a:pPr marL="0" indent="0">
              <a:buClr>
                <a:srgbClr val="C00000"/>
              </a:buClr>
              <a:buNone/>
            </a:pPr>
            <a:endParaRPr lang="en-US" altLang="ja-JP" sz="3200" dirty="0">
              <a:latin typeface="Cambria" panose="02040503050406030204" pitchFamily="18" charset="0"/>
              <a:cs typeface="Arial" charset="0"/>
            </a:endParaRPr>
          </a:p>
        </p:txBody>
      </p:sp>
    </p:spTree>
    <p:extLst>
      <p:ext uri="{BB962C8B-B14F-4D97-AF65-F5344CB8AC3E}">
        <p14:creationId xmlns:p14="http://schemas.microsoft.com/office/powerpoint/2010/main" val="41427575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AB6CA-392E-C84C-8B4A-B233271B03C0}"/>
              </a:ext>
            </a:extLst>
          </p:cNvPr>
          <p:cNvSpPr>
            <a:spLocks noGrp="1"/>
          </p:cNvSpPr>
          <p:nvPr>
            <p:ph type="title"/>
          </p:nvPr>
        </p:nvSpPr>
        <p:spPr>
          <a:xfrm>
            <a:off x="481914" y="452718"/>
            <a:ext cx="9774194" cy="1400530"/>
          </a:xfrm>
        </p:spPr>
        <p:txBody>
          <a:bodyPr anchor="ctr">
            <a:normAutofit/>
          </a:bodyPr>
          <a:lstStyle/>
          <a:p>
            <a:r>
              <a:rPr lang="en-US" dirty="0">
                <a:solidFill>
                  <a:srgbClr val="FFFFFF"/>
                </a:solidFill>
                <a:latin typeface="Cambria" panose="02040503050406030204" pitchFamily="18" charset="0"/>
              </a:rPr>
              <a:t>Hearing Deficit Ideology</a:t>
            </a:r>
            <a:endParaRPr lang="en-US" b="1" dirty="0">
              <a:solidFill>
                <a:srgbClr val="FFFFFF"/>
              </a:solidFill>
              <a:latin typeface="Cambria" panose="02040503050406030204" pitchFamily="18" charset="0"/>
            </a:endParaRPr>
          </a:p>
        </p:txBody>
      </p:sp>
      <p:sp>
        <p:nvSpPr>
          <p:cNvPr id="3" name="Content Placeholder 2">
            <a:extLst>
              <a:ext uri="{FF2B5EF4-FFF2-40B4-BE49-F238E27FC236}">
                <a16:creationId xmlns:a16="http://schemas.microsoft.com/office/drawing/2014/main" id="{9759001C-96DD-D34D-B099-4FD5500E3279}"/>
              </a:ext>
            </a:extLst>
          </p:cNvPr>
          <p:cNvSpPr>
            <a:spLocks noGrp="1"/>
          </p:cNvSpPr>
          <p:nvPr>
            <p:ph idx="1"/>
          </p:nvPr>
        </p:nvSpPr>
        <p:spPr>
          <a:xfrm>
            <a:off x="480934" y="2506893"/>
            <a:ext cx="8111921" cy="4178111"/>
          </a:xfrm>
          <a:noFill/>
        </p:spPr>
        <p:txBody>
          <a:bodyPr>
            <a:normAutofit/>
          </a:bodyPr>
          <a:lstStyle/>
          <a:p>
            <a:pPr marL="0" indent="0">
              <a:buClr>
                <a:srgbClr val="C00000"/>
              </a:buClr>
              <a:buNone/>
            </a:pPr>
            <a:r>
              <a:rPr lang="en-US" altLang="ja-JP" dirty="0">
                <a:latin typeface="Cambria" panose="02040503050406030204" pitchFamily="18" charset="0"/>
                <a:cs typeface="Arial" charset="0"/>
              </a:rPr>
              <a:t>Quick Reflection:</a:t>
            </a:r>
          </a:p>
          <a:p>
            <a:pPr marL="0" indent="0">
              <a:buClr>
                <a:srgbClr val="C00000"/>
              </a:buClr>
              <a:buNone/>
            </a:pPr>
            <a:endParaRPr lang="en-US" altLang="ja-JP" sz="3200" dirty="0">
              <a:latin typeface="Cambria" panose="02040503050406030204" pitchFamily="18" charset="0"/>
              <a:cs typeface="Arial" charset="0"/>
            </a:endParaRPr>
          </a:p>
          <a:p>
            <a:pPr marL="0" indent="0">
              <a:buClr>
                <a:srgbClr val="C00000"/>
              </a:buClr>
              <a:buNone/>
            </a:pPr>
            <a:r>
              <a:rPr lang="en-US" altLang="ja-JP" dirty="0">
                <a:latin typeface="Cambria" panose="02040503050406030204" pitchFamily="18" charset="0"/>
                <a:cs typeface="Arial" charset="0"/>
              </a:rPr>
              <a:t>What are examples of comments you’ve heard or thoughts you’ve had that reflect this sort of racism-infused deficit ideology?</a:t>
            </a:r>
            <a:endParaRPr lang="en-US" altLang="ja-JP" sz="3200" dirty="0">
              <a:latin typeface="Cambria" panose="02040503050406030204" pitchFamily="18" charset="0"/>
              <a:cs typeface="Arial" charset="0"/>
            </a:endParaRPr>
          </a:p>
          <a:p>
            <a:pPr>
              <a:buClr>
                <a:srgbClr val="C00000"/>
              </a:buClr>
            </a:pPr>
            <a:endParaRPr lang="en-US" altLang="ja-JP" dirty="0">
              <a:latin typeface="Cambria" panose="02040503050406030204" pitchFamily="18" charset="0"/>
              <a:cs typeface="Arial" charset="0"/>
            </a:endParaRPr>
          </a:p>
          <a:p>
            <a:pPr marL="0" indent="0">
              <a:buClr>
                <a:srgbClr val="C00000"/>
              </a:buClr>
              <a:buNone/>
            </a:pPr>
            <a:endParaRPr lang="en-US" altLang="ja-JP" sz="3200" dirty="0">
              <a:latin typeface="Cambria" panose="02040503050406030204" pitchFamily="18" charset="0"/>
              <a:cs typeface="Arial" charset="0"/>
            </a:endParaRPr>
          </a:p>
        </p:txBody>
      </p:sp>
    </p:spTree>
    <p:extLst>
      <p:ext uri="{BB962C8B-B14F-4D97-AF65-F5344CB8AC3E}">
        <p14:creationId xmlns:p14="http://schemas.microsoft.com/office/powerpoint/2010/main" val="23800374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AB6CA-392E-C84C-8B4A-B233271B03C0}"/>
              </a:ext>
            </a:extLst>
          </p:cNvPr>
          <p:cNvSpPr>
            <a:spLocks noGrp="1"/>
          </p:cNvSpPr>
          <p:nvPr>
            <p:ph type="title"/>
          </p:nvPr>
        </p:nvSpPr>
        <p:spPr>
          <a:xfrm>
            <a:off x="481914" y="452718"/>
            <a:ext cx="9774194" cy="1400530"/>
          </a:xfrm>
        </p:spPr>
        <p:txBody>
          <a:bodyPr anchor="ctr">
            <a:normAutofit/>
          </a:bodyPr>
          <a:lstStyle/>
          <a:p>
            <a:endParaRPr lang="en-US" b="1" dirty="0">
              <a:solidFill>
                <a:srgbClr val="FFFFFF"/>
              </a:solidFill>
              <a:latin typeface="Cambria" panose="02040503050406030204" pitchFamily="18" charset="0"/>
            </a:endParaRPr>
          </a:p>
        </p:txBody>
      </p:sp>
      <p:sp>
        <p:nvSpPr>
          <p:cNvPr id="3" name="Content Placeholder 2">
            <a:extLst>
              <a:ext uri="{FF2B5EF4-FFF2-40B4-BE49-F238E27FC236}">
                <a16:creationId xmlns:a16="http://schemas.microsoft.com/office/drawing/2014/main" id="{9759001C-96DD-D34D-B099-4FD5500E3279}"/>
              </a:ext>
            </a:extLst>
          </p:cNvPr>
          <p:cNvSpPr>
            <a:spLocks noGrp="1"/>
          </p:cNvSpPr>
          <p:nvPr>
            <p:ph idx="1"/>
          </p:nvPr>
        </p:nvSpPr>
        <p:spPr>
          <a:xfrm>
            <a:off x="480934" y="2506893"/>
            <a:ext cx="8111921" cy="4178111"/>
          </a:xfrm>
          <a:noFill/>
        </p:spPr>
        <p:txBody>
          <a:bodyPr>
            <a:normAutofit/>
          </a:bodyPr>
          <a:lstStyle/>
          <a:p>
            <a:pPr marL="0" indent="0">
              <a:buClr>
                <a:srgbClr val="C00000"/>
              </a:buClr>
              <a:buNone/>
            </a:pPr>
            <a:endParaRPr lang="en-US" altLang="ja-JP" dirty="0">
              <a:latin typeface="Cambria" panose="02040503050406030204" pitchFamily="18" charset="0"/>
              <a:cs typeface="Arial" charset="0"/>
            </a:endParaRPr>
          </a:p>
          <a:p>
            <a:pPr marL="0" indent="0">
              <a:buClr>
                <a:srgbClr val="C00000"/>
              </a:buClr>
              <a:buNone/>
            </a:pPr>
            <a:endParaRPr lang="en-US" altLang="ja-JP" dirty="0">
              <a:latin typeface="Cambria" panose="02040503050406030204" pitchFamily="18" charset="0"/>
              <a:cs typeface="Arial" charset="0"/>
            </a:endParaRPr>
          </a:p>
          <a:p>
            <a:pPr marL="0" indent="0">
              <a:buClr>
                <a:srgbClr val="C00000"/>
              </a:buClr>
              <a:buNone/>
            </a:pPr>
            <a:r>
              <a:rPr lang="en-US" altLang="ja-JP" sz="4000" b="1" i="1" dirty="0">
                <a:latin typeface="Cambria" panose="02040503050406030204" pitchFamily="18" charset="0"/>
                <a:cs typeface="Arial" charset="0"/>
              </a:rPr>
              <a:t>If Not Deficit Ideology, Then What?</a:t>
            </a:r>
          </a:p>
          <a:p>
            <a:pPr marL="0" indent="0">
              <a:buClr>
                <a:srgbClr val="C00000"/>
              </a:buClr>
              <a:buNone/>
            </a:pPr>
            <a:endParaRPr lang="en-US" altLang="ja-JP" dirty="0">
              <a:latin typeface="Cambria" panose="02040503050406030204" pitchFamily="18" charset="0"/>
              <a:cs typeface="Arial" charset="0"/>
            </a:endParaRPr>
          </a:p>
          <a:p>
            <a:pPr>
              <a:buClr>
                <a:srgbClr val="C00000"/>
              </a:buClr>
            </a:pPr>
            <a:endParaRPr lang="en-US" altLang="ja-JP" sz="3200" dirty="0">
              <a:latin typeface="Cambria" panose="02040503050406030204" pitchFamily="18" charset="0"/>
              <a:cs typeface="Arial" charset="0"/>
            </a:endParaRPr>
          </a:p>
          <a:p>
            <a:pPr>
              <a:buClr>
                <a:srgbClr val="C00000"/>
              </a:buClr>
            </a:pPr>
            <a:endParaRPr lang="en-US" altLang="ja-JP" dirty="0">
              <a:latin typeface="Cambria" panose="02040503050406030204" pitchFamily="18" charset="0"/>
              <a:cs typeface="Arial" charset="0"/>
            </a:endParaRPr>
          </a:p>
          <a:p>
            <a:pPr marL="0" indent="0">
              <a:buClr>
                <a:srgbClr val="C00000"/>
              </a:buClr>
              <a:buNone/>
            </a:pPr>
            <a:endParaRPr lang="en-US" altLang="ja-JP" sz="3200" dirty="0">
              <a:latin typeface="Cambria" panose="02040503050406030204" pitchFamily="18" charset="0"/>
              <a:cs typeface="Arial" charset="0"/>
            </a:endParaRPr>
          </a:p>
        </p:txBody>
      </p:sp>
    </p:spTree>
    <p:extLst>
      <p:ext uri="{BB962C8B-B14F-4D97-AF65-F5344CB8AC3E}">
        <p14:creationId xmlns:p14="http://schemas.microsoft.com/office/powerpoint/2010/main" val="18385847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AB6CA-392E-C84C-8B4A-B233271B03C0}"/>
              </a:ext>
            </a:extLst>
          </p:cNvPr>
          <p:cNvSpPr>
            <a:spLocks noGrp="1"/>
          </p:cNvSpPr>
          <p:nvPr>
            <p:ph type="title"/>
          </p:nvPr>
        </p:nvSpPr>
        <p:spPr>
          <a:xfrm>
            <a:off x="481914" y="452718"/>
            <a:ext cx="9774194" cy="1400530"/>
          </a:xfrm>
        </p:spPr>
        <p:txBody>
          <a:bodyPr anchor="ctr">
            <a:normAutofit/>
          </a:bodyPr>
          <a:lstStyle/>
          <a:p>
            <a:r>
              <a:rPr lang="en-US" b="1" dirty="0">
                <a:solidFill>
                  <a:srgbClr val="FFFFFF"/>
                </a:solidFill>
                <a:latin typeface="Cambria" panose="02040503050406030204" pitchFamily="18" charset="0"/>
              </a:rPr>
              <a:t>Welcome</a:t>
            </a:r>
          </a:p>
        </p:txBody>
      </p:sp>
      <p:sp>
        <p:nvSpPr>
          <p:cNvPr id="3" name="Content Placeholder 2">
            <a:extLst>
              <a:ext uri="{FF2B5EF4-FFF2-40B4-BE49-F238E27FC236}">
                <a16:creationId xmlns:a16="http://schemas.microsoft.com/office/drawing/2014/main" id="{9759001C-96DD-D34D-B099-4FD5500E3279}"/>
              </a:ext>
            </a:extLst>
          </p:cNvPr>
          <p:cNvSpPr>
            <a:spLocks noGrp="1"/>
          </p:cNvSpPr>
          <p:nvPr>
            <p:ph idx="1"/>
          </p:nvPr>
        </p:nvSpPr>
        <p:spPr>
          <a:xfrm>
            <a:off x="480934" y="2506894"/>
            <a:ext cx="10380354" cy="3898388"/>
          </a:xfrm>
          <a:noFill/>
        </p:spPr>
        <p:txBody>
          <a:bodyPr>
            <a:normAutofit/>
          </a:bodyPr>
          <a:lstStyle/>
          <a:p>
            <a:pPr marL="0" indent="0">
              <a:buClr>
                <a:srgbClr val="C00000"/>
              </a:buClr>
              <a:buNone/>
            </a:pPr>
            <a:endParaRPr lang="en-US" altLang="ja-JP" sz="3200" dirty="0">
              <a:latin typeface="Cambria" panose="02040503050406030204" pitchFamily="18" charset="0"/>
              <a:cs typeface="Arial" charset="0"/>
            </a:endParaRPr>
          </a:p>
          <a:p>
            <a:pPr>
              <a:buClr>
                <a:srgbClr val="C00000"/>
              </a:buClr>
            </a:pPr>
            <a:r>
              <a:rPr lang="en-US" altLang="ja-JP" sz="4000" dirty="0">
                <a:latin typeface="Cambria" panose="02040503050406030204" pitchFamily="18" charset="0"/>
                <a:cs typeface="Arial" charset="0"/>
              </a:rPr>
              <a:t>Check-in!—the chat…</a:t>
            </a:r>
          </a:p>
          <a:p>
            <a:pPr marL="0" indent="0">
              <a:buClr>
                <a:srgbClr val="C00000"/>
              </a:buClr>
              <a:buNone/>
            </a:pPr>
            <a:endParaRPr lang="en-US" altLang="ja-JP" sz="4000" dirty="0">
              <a:latin typeface="Cambria" panose="02040503050406030204" pitchFamily="18" charset="0"/>
              <a:cs typeface="Arial" charset="0"/>
            </a:endParaRPr>
          </a:p>
          <a:p>
            <a:pPr marL="457200" lvl="1" indent="0" algn="ctr">
              <a:buClr>
                <a:srgbClr val="C00000"/>
              </a:buClr>
              <a:buNone/>
            </a:pPr>
            <a:r>
              <a:rPr lang="en-US" altLang="ja-JP" sz="3600" i="1" dirty="0">
                <a:latin typeface="Cambria" panose="02040503050406030204" pitchFamily="18" charset="0"/>
                <a:cs typeface="Arial" charset="0"/>
              </a:rPr>
              <a:t>What is one new thing you have </a:t>
            </a:r>
            <a:r>
              <a:rPr lang="en-US" altLang="ja-JP" sz="3600" i="1" u="sng" dirty="0">
                <a:latin typeface="Cambria" panose="02040503050406030204" pitchFamily="18" charset="0"/>
                <a:cs typeface="Arial" charset="0"/>
              </a:rPr>
              <a:t>done</a:t>
            </a:r>
            <a:r>
              <a:rPr lang="en-US" altLang="ja-JP" sz="3600" i="1" dirty="0">
                <a:latin typeface="Cambria" panose="02040503050406030204" pitchFamily="18" charset="0"/>
                <a:cs typeface="Arial" charset="0"/>
              </a:rPr>
              <a:t> or </a:t>
            </a:r>
            <a:r>
              <a:rPr lang="en-US" altLang="ja-JP" sz="3600" i="1" u="sng" dirty="0">
                <a:latin typeface="Cambria" panose="02040503050406030204" pitchFamily="18" charset="0"/>
                <a:cs typeface="Arial" charset="0"/>
              </a:rPr>
              <a:t>tried</a:t>
            </a:r>
            <a:r>
              <a:rPr lang="en-US" altLang="ja-JP" sz="3600" i="1" dirty="0">
                <a:latin typeface="Cambria" panose="02040503050406030204" pitchFamily="18" charset="0"/>
                <a:cs typeface="Arial" charset="0"/>
              </a:rPr>
              <a:t> based on your learning from the last two weeks? </a:t>
            </a:r>
          </a:p>
          <a:p>
            <a:pPr marL="0" indent="0">
              <a:buClr>
                <a:srgbClr val="C00000"/>
              </a:buClr>
              <a:buNone/>
            </a:pPr>
            <a:endParaRPr lang="en-US" altLang="ja-JP" dirty="0">
              <a:latin typeface="Cambria" panose="02040503050406030204" pitchFamily="18" charset="0"/>
              <a:cs typeface="Arial" charset="0"/>
            </a:endParaRPr>
          </a:p>
          <a:p>
            <a:pPr marL="0" indent="0">
              <a:buClr>
                <a:srgbClr val="C00000"/>
              </a:buClr>
              <a:buNone/>
            </a:pPr>
            <a:endParaRPr lang="en-US" altLang="ja-JP" sz="3200" dirty="0">
              <a:latin typeface="Cambria" panose="02040503050406030204" pitchFamily="18" charset="0"/>
              <a:cs typeface="Arial" charset="0"/>
            </a:endParaRPr>
          </a:p>
        </p:txBody>
      </p:sp>
    </p:spTree>
    <p:extLst>
      <p:ext uri="{BB962C8B-B14F-4D97-AF65-F5344CB8AC3E}">
        <p14:creationId xmlns:p14="http://schemas.microsoft.com/office/powerpoint/2010/main" val="18626780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AB6CA-392E-C84C-8B4A-B233271B03C0}"/>
              </a:ext>
            </a:extLst>
          </p:cNvPr>
          <p:cNvSpPr>
            <a:spLocks noGrp="1"/>
          </p:cNvSpPr>
          <p:nvPr>
            <p:ph type="title"/>
          </p:nvPr>
        </p:nvSpPr>
        <p:spPr>
          <a:xfrm>
            <a:off x="481914" y="452718"/>
            <a:ext cx="9774194" cy="1400530"/>
          </a:xfrm>
        </p:spPr>
        <p:txBody>
          <a:bodyPr anchor="ctr">
            <a:normAutofit/>
          </a:bodyPr>
          <a:lstStyle/>
          <a:p>
            <a:r>
              <a:rPr lang="en-US" dirty="0">
                <a:solidFill>
                  <a:srgbClr val="FFFFFF"/>
                </a:solidFill>
                <a:latin typeface="Cambria" panose="02040503050406030204" pitchFamily="18" charset="0"/>
              </a:rPr>
              <a:t>The Attribution Ideologies</a:t>
            </a:r>
            <a:endParaRPr lang="en-US" b="1" dirty="0">
              <a:solidFill>
                <a:srgbClr val="FFFFFF"/>
              </a:solidFill>
              <a:latin typeface="Cambria" panose="02040503050406030204" pitchFamily="18" charset="0"/>
            </a:endParaRPr>
          </a:p>
        </p:txBody>
      </p:sp>
      <p:sp>
        <p:nvSpPr>
          <p:cNvPr id="3" name="Content Placeholder 2">
            <a:extLst>
              <a:ext uri="{FF2B5EF4-FFF2-40B4-BE49-F238E27FC236}">
                <a16:creationId xmlns:a16="http://schemas.microsoft.com/office/drawing/2014/main" id="{9759001C-96DD-D34D-B099-4FD5500E3279}"/>
              </a:ext>
            </a:extLst>
          </p:cNvPr>
          <p:cNvSpPr>
            <a:spLocks noGrp="1"/>
          </p:cNvSpPr>
          <p:nvPr>
            <p:ph idx="1"/>
          </p:nvPr>
        </p:nvSpPr>
        <p:spPr>
          <a:xfrm>
            <a:off x="480934" y="2506893"/>
            <a:ext cx="8111921" cy="4178111"/>
          </a:xfrm>
          <a:noFill/>
        </p:spPr>
        <p:txBody>
          <a:bodyPr>
            <a:normAutofit/>
          </a:bodyPr>
          <a:lstStyle/>
          <a:p>
            <a:pPr marL="0" indent="0">
              <a:buClr>
                <a:srgbClr val="C00000"/>
              </a:buClr>
              <a:buNone/>
            </a:pPr>
            <a:endParaRPr lang="en-US" altLang="ja-JP" dirty="0">
              <a:latin typeface="Cambria" panose="02040503050406030204" pitchFamily="18" charset="0"/>
              <a:cs typeface="Arial" charset="0"/>
            </a:endParaRPr>
          </a:p>
          <a:p>
            <a:pPr>
              <a:buClr>
                <a:srgbClr val="C00000"/>
              </a:buClr>
            </a:pPr>
            <a:r>
              <a:rPr lang="en-US" altLang="ja-JP" dirty="0">
                <a:latin typeface="Cambria" panose="02040503050406030204" pitchFamily="18" charset="0"/>
                <a:cs typeface="Arial" charset="0"/>
              </a:rPr>
              <a:t>Deficit ideology</a:t>
            </a:r>
          </a:p>
          <a:p>
            <a:pPr>
              <a:buClr>
                <a:srgbClr val="C00000"/>
              </a:buClr>
            </a:pPr>
            <a:endParaRPr lang="en-US" altLang="ja-JP" dirty="0">
              <a:latin typeface="Cambria" panose="02040503050406030204" pitchFamily="18" charset="0"/>
              <a:cs typeface="Arial" charset="0"/>
            </a:endParaRPr>
          </a:p>
          <a:p>
            <a:pPr>
              <a:buClr>
                <a:srgbClr val="C00000"/>
              </a:buClr>
            </a:pPr>
            <a:r>
              <a:rPr lang="en-US" altLang="ja-JP" dirty="0">
                <a:solidFill>
                  <a:srgbClr val="9B0002"/>
                </a:solidFill>
                <a:latin typeface="Cambria" panose="02040503050406030204" pitchFamily="18" charset="0"/>
                <a:cs typeface="Arial" charset="0"/>
              </a:rPr>
              <a:t>Grit ideology</a:t>
            </a:r>
          </a:p>
          <a:p>
            <a:pPr>
              <a:buClr>
                <a:srgbClr val="C00000"/>
              </a:buClr>
            </a:pPr>
            <a:endParaRPr lang="en-US" altLang="ja-JP" dirty="0">
              <a:latin typeface="Cambria" panose="02040503050406030204" pitchFamily="18" charset="0"/>
              <a:cs typeface="Arial" charset="0"/>
            </a:endParaRPr>
          </a:p>
          <a:p>
            <a:pPr>
              <a:buClr>
                <a:srgbClr val="C00000"/>
              </a:buClr>
            </a:pPr>
            <a:r>
              <a:rPr lang="en-US" altLang="ja-JP" dirty="0">
                <a:latin typeface="Cambria" panose="02040503050406030204" pitchFamily="18" charset="0"/>
                <a:cs typeface="Arial" charset="0"/>
              </a:rPr>
              <a:t>Structural ideology</a:t>
            </a:r>
          </a:p>
          <a:p>
            <a:pPr>
              <a:buClr>
                <a:srgbClr val="C00000"/>
              </a:buClr>
            </a:pPr>
            <a:endParaRPr lang="en-US" altLang="ja-JP" dirty="0">
              <a:latin typeface="Cambria" panose="02040503050406030204" pitchFamily="18" charset="0"/>
              <a:cs typeface="Arial" charset="0"/>
            </a:endParaRPr>
          </a:p>
          <a:p>
            <a:pPr marL="0" indent="0">
              <a:buClr>
                <a:srgbClr val="C00000"/>
              </a:buClr>
              <a:buNone/>
            </a:pPr>
            <a:endParaRPr lang="en-US" altLang="ja-JP" dirty="0">
              <a:latin typeface="Cambria" panose="02040503050406030204" pitchFamily="18" charset="0"/>
              <a:cs typeface="Arial" charset="0"/>
            </a:endParaRPr>
          </a:p>
          <a:p>
            <a:pPr>
              <a:buClr>
                <a:srgbClr val="C00000"/>
              </a:buClr>
            </a:pPr>
            <a:endParaRPr lang="en-US" altLang="ja-JP" sz="3200" dirty="0">
              <a:latin typeface="Cambria" panose="02040503050406030204" pitchFamily="18" charset="0"/>
              <a:cs typeface="Arial" charset="0"/>
            </a:endParaRPr>
          </a:p>
          <a:p>
            <a:pPr>
              <a:buClr>
                <a:srgbClr val="C00000"/>
              </a:buClr>
            </a:pPr>
            <a:endParaRPr lang="en-US" altLang="ja-JP" dirty="0">
              <a:latin typeface="Cambria" panose="02040503050406030204" pitchFamily="18" charset="0"/>
              <a:cs typeface="Arial" charset="0"/>
            </a:endParaRPr>
          </a:p>
          <a:p>
            <a:pPr marL="0" indent="0">
              <a:buClr>
                <a:srgbClr val="C00000"/>
              </a:buClr>
              <a:buNone/>
            </a:pPr>
            <a:endParaRPr lang="en-US" altLang="ja-JP" sz="3200" dirty="0">
              <a:latin typeface="Cambria" panose="02040503050406030204" pitchFamily="18" charset="0"/>
              <a:cs typeface="Arial" charset="0"/>
            </a:endParaRPr>
          </a:p>
        </p:txBody>
      </p:sp>
    </p:spTree>
    <p:extLst>
      <p:ext uri="{BB962C8B-B14F-4D97-AF65-F5344CB8AC3E}">
        <p14:creationId xmlns:p14="http://schemas.microsoft.com/office/powerpoint/2010/main" val="31342217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AB6CA-392E-C84C-8B4A-B233271B03C0}"/>
              </a:ext>
            </a:extLst>
          </p:cNvPr>
          <p:cNvSpPr>
            <a:spLocks noGrp="1"/>
          </p:cNvSpPr>
          <p:nvPr>
            <p:ph type="title"/>
          </p:nvPr>
        </p:nvSpPr>
        <p:spPr>
          <a:xfrm>
            <a:off x="481914" y="452718"/>
            <a:ext cx="9774194" cy="1400530"/>
          </a:xfrm>
        </p:spPr>
        <p:txBody>
          <a:bodyPr anchor="ctr">
            <a:normAutofit/>
          </a:bodyPr>
          <a:lstStyle/>
          <a:p>
            <a:r>
              <a:rPr lang="en-US" dirty="0">
                <a:solidFill>
                  <a:srgbClr val="FFFFFF"/>
                </a:solidFill>
                <a:latin typeface="Cambria" panose="02040503050406030204" pitchFamily="18" charset="0"/>
              </a:rPr>
              <a:t>The Attribution Ideologies</a:t>
            </a:r>
            <a:endParaRPr lang="en-US" b="1" dirty="0">
              <a:solidFill>
                <a:srgbClr val="FFFFFF"/>
              </a:solidFill>
              <a:latin typeface="Cambria" panose="02040503050406030204" pitchFamily="18" charset="0"/>
            </a:endParaRPr>
          </a:p>
        </p:txBody>
      </p:sp>
      <p:sp>
        <p:nvSpPr>
          <p:cNvPr id="3" name="Content Placeholder 2">
            <a:extLst>
              <a:ext uri="{FF2B5EF4-FFF2-40B4-BE49-F238E27FC236}">
                <a16:creationId xmlns:a16="http://schemas.microsoft.com/office/drawing/2014/main" id="{9759001C-96DD-D34D-B099-4FD5500E3279}"/>
              </a:ext>
            </a:extLst>
          </p:cNvPr>
          <p:cNvSpPr>
            <a:spLocks noGrp="1"/>
          </p:cNvSpPr>
          <p:nvPr>
            <p:ph idx="1"/>
          </p:nvPr>
        </p:nvSpPr>
        <p:spPr>
          <a:xfrm>
            <a:off x="480934" y="2506893"/>
            <a:ext cx="8111921" cy="4178111"/>
          </a:xfrm>
          <a:noFill/>
        </p:spPr>
        <p:txBody>
          <a:bodyPr>
            <a:normAutofit/>
          </a:bodyPr>
          <a:lstStyle/>
          <a:p>
            <a:pPr>
              <a:buClr>
                <a:srgbClr val="C00000"/>
              </a:buClr>
            </a:pPr>
            <a:r>
              <a:rPr lang="en-US" altLang="ja-JP" dirty="0">
                <a:latin typeface="Cambria" panose="02040503050406030204" pitchFamily="18" charset="0"/>
                <a:cs typeface="Arial" charset="0"/>
              </a:rPr>
              <a:t>Deficit ideology</a:t>
            </a:r>
          </a:p>
          <a:p>
            <a:pPr>
              <a:buClr>
                <a:srgbClr val="C00000"/>
              </a:buClr>
            </a:pPr>
            <a:r>
              <a:rPr lang="en-US" altLang="ja-JP" dirty="0">
                <a:solidFill>
                  <a:srgbClr val="9B0002"/>
                </a:solidFill>
                <a:latin typeface="Cambria" panose="02040503050406030204" pitchFamily="18" charset="0"/>
                <a:cs typeface="Arial" charset="0"/>
              </a:rPr>
              <a:t>Grit ideology</a:t>
            </a:r>
          </a:p>
          <a:p>
            <a:pPr>
              <a:buClr>
                <a:srgbClr val="C00000"/>
              </a:buClr>
            </a:pPr>
            <a:r>
              <a:rPr lang="en-US" altLang="ja-JP" dirty="0">
                <a:latin typeface="Cambria" panose="02040503050406030204" pitchFamily="18" charset="0"/>
                <a:cs typeface="Arial" charset="0"/>
              </a:rPr>
              <a:t>Structural ideology</a:t>
            </a:r>
          </a:p>
          <a:p>
            <a:pPr marL="0" indent="0">
              <a:buClr>
                <a:srgbClr val="C00000"/>
              </a:buClr>
              <a:buNone/>
            </a:pPr>
            <a:endParaRPr lang="en-US" altLang="ja-JP" dirty="0">
              <a:latin typeface="Cambria" panose="02040503050406030204" pitchFamily="18" charset="0"/>
              <a:cs typeface="Arial" charset="0"/>
            </a:endParaRPr>
          </a:p>
          <a:p>
            <a:pPr>
              <a:buClr>
                <a:srgbClr val="C00000"/>
              </a:buClr>
            </a:pPr>
            <a:r>
              <a:rPr lang="en-US" altLang="ja-JP" dirty="0">
                <a:latin typeface="Cambria" panose="02040503050406030204" pitchFamily="18" charset="0"/>
                <a:cs typeface="Arial" charset="0"/>
              </a:rPr>
              <a:t>Like </a:t>
            </a:r>
            <a:r>
              <a:rPr lang="en-US" altLang="ja-JP" b="1" i="1" dirty="0">
                <a:latin typeface="Cambria" panose="02040503050406030204" pitchFamily="18" charset="0"/>
                <a:cs typeface="Arial" charset="0"/>
              </a:rPr>
              <a:t>deficit</a:t>
            </a:r>
            <a:r>
              <a:rPr lang="en-US" altLang="ja-JP" i="1" dirty="0">
                <a:latin typeface="Cambria" panose="02040503050406030204" pitchFamily="18" charset="0"/>
                <a:cs typeface="Arial" charset="0"/>
              </a:rPr>
              <a:t> </a:t>
            </a:r>
            <a:r>
              <a:rPr lang="en-US" altLang="ja-JP" dirty="0">
                <a:latin typeface="Cambria" panose="02040503050406030204" pitchFamily="18" charset="0"/>
                <a:cs typeface="Arial" charset="0"/>
              </a:rPr>
              <a:t>ideology, </a:t>
            </a:r>
            <a:r>
              <a:rPr lang="en-US" altLang="ja-JP" b="1" i="1" dirty="0">
                <a:latin typeface="Cambria" panose="02040503050406030204" pitchFamily="18" charset="0"/>
                <a:cs typeface="Arial" charset="0"/>
              </a:rPr>
              <a:t>grit</a:t>
            </a:r>
            <a:r>
              <a:rPr lang="en-US" altLang="ja-JP" i="1" dirty="0">
                <a:latin typeface="Cambria" panose="02040503050406030204" pitchFamily="18" charset="0"/>
                <a:cs typeface="Arial" charset="0"/>
              </a:rPr>
              <a:t> </a:t>
            </a:r>
            <a:r>
              <a:rPr lang="en-US" altLang="ja-JP" dirty="0">
                <a:latin typeface="Cambria" panose="02040503050406030204" pitchFamily="18" charset="0"/>
                <a:cs typeface="Arial" charset="0"/>
              </a:rPr>
              <a:t>and </a:t>
            </a:r>
            <a:r>
              <a:rPr lang="en-US" altLang="ja-JP" b="1" i="1" dirty="0">
                <a:latin typeface="Cambria" panose="02040503050406030204" pitchFamily="18" charset="0"/>
                <a:cs typeface="Arial" charset="0"/>
              </a:rPr>
              <a:t>structural</a:t>
            </a:r>
            <a:r>
              <a:rPr lang="en-US" altLang="ja-JP" i="1" dirty="0">
                <a:latin typeface="Cambria" panose="02040503050406030204" pitchFamily="18" charset="0"/>
                <a:cs typeface="Arial" charset="0"/>
              </a:rPr>
              <a:t> </a:t>
            </a:r>
            <a:r>
              <a:rPr lang="en-US" altLang="ja-JP" dirty="0">
                <a:latin typeface="Cambria" panose="02040503050406030204" pitchFamily="18" charset="0"/>
                <a:cs typeface="Arial" charset="0"/>
              </a:rPr>
              <a:t>ideologies refer to what we identify as the cause of disparities.</a:t>
            </a:r>
          </a:p>
          <a:p>
            <a:pPr marL="0" indent="0">
              <a:buClr>
                <a:srgbClr val="C00000"/>
              </a:buClr>
              <a:buNone/>
            </a:pPr>
            <a:endParaRPr lang="en-US" altLang="ja-JP" dirty="0">
              <a:latin typeface="Cambria" panose="02040503050406030204" pitchFamily="18" charset="0"/>
              <a:cs typeface="Arial" charset="0"/>
            </a:endParaRPr>
          </a:p>
          <a:p>
            <a:pPr marL="0" indent="0">
              <a:buClr>
                <a:srgbClr val="C00000"/>
              </a:buClr>
              <a:buNone/>
            </a:pPr>
            <a:endParaRPr lang="en-US" altLang="ja-JP" dirty="0">
              <a:latin typeface="Cambria" panose="02040503050406030204" pitchFamily="18" charset="0"/>
              <a:cs typeface="Arial" charset="0"/>
            </a:endParaRPr>
          </a:p>
          <a:p>
            <a:pPr>
              <a:buClr>
                <a:srgbClr val="C00000"/>
              </a:buClr>
            </a:pPr>
            <a:endParaRPr lang="en-US" altLang="ja-JP" sz="3200" dirty="0">
              <a:latin typeface="Cambria" panose="02040503050406030204" pitchFamily="18" charset="0"/>
              <a:cs typeface="Arial" charset="0"/>
            </a:endParaRPr>
          </a:p>
          <a:p>
            <a:pPr>
              <a:buClr>
                <a:srgbClr val="C00000"/>
              </a:buClr>
            </a:pPr>
            <a:endParaRPr lang="en-US" altLang="ja-JP" dirty="0">
              <a:latin typeface="Cambria" panose="02040503050406030204" pitchFamily="18" charset="0"/>
              <a:cs typeface="Arial" charset="0"/>
            </a:endParaRPr>
          </a:p>
          <a:p>
            <a:pPr marL="0" indent="0">
              <a:buClr>
                <a:srgbClr val="C00000"/>
              </a:buClr>
              <a:buNone/>
            </a:pPr>
            <a:endParaRPr lang="en-US" altLang="ja-JP" sz="3200" dirty="0">
              <a:latin typeface="Cambria" panose="02040503050406030204" pitchFamily="18" charset="0"/>
              <a:cs typeface="Arial" charset="0"/>
            </a:endParaRPr>
          </a:p>
        </p:txBody>
      </p:sp>
    </p:spTree>
    <p:extLst>
      <p:ext uri="{BB962C8B-B14F-4D97-AF65-F5344CB8AC3E}">
        <p14:creationId xmlns:p14="http://schemas.microsoft.com/office/powerpoint/2010/main" val="40476597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AB6CA-392E-C84C-8B4A-B233271B03C0}"/>
              </a:ext>
            </a:extLst>
          </p:cNvPr>
          <p:cNvSpPr>
            <a:spLocks noGrp="1"/>
          </p:cNvSpPr>
          <p:nvPr>
            <p:ph type="title"/>
          </p:nvPr>
        </p:nvSpPr>
        <p:spPr>
          <a:xfrm>
            <a:off x="481914" y="452718"/>
            <a:ext cx="9774194" cy="1400530"/>
          </a:xfrm>
        </p:spPr>
        <p:txBody>
          <a:bodyPr anchor="ctr">
            <a:normAutofit/>
          </a:bodyPr>
          <a:lstStyle/>
          <a:p>
            <a:r>
              <a:rPr lang="en-US" b="1" dirty="0">
                <a:solidFill>
                  <a:srgbClr val="FFFFFF"/>
                </a:solidFill>
                <a:latin typeface="Cambria" panose="02040503050406030204" pitchFamily="18" charset="0"/>
              </a:rPr>
              <a:t>Deficit </a:t>
            </a:r>
            <a:r>
              <a:rPr lang="en-US" dirty="0">
                <a:solidFill>
                  <a:srgbClr val="FFFFFF"/>
                </a:solidFill>
                <a:latin typeface="Cambria" panose="02040503050406030204" pitchFamily="18" charset="0"/>
              </a:rPr>
              <a:t>Ideology</a:t>
            </a:r>
            <a:endParaRPr lang="en-US" b="1" dirty="0">
              <a:solidFill>
                <a:srgbClr val="FFFFFF"/>
              </a:solidFill>
              <a:latin typeface="Cambria" panose="02040503050406030204" pitchFamily="18" charset="0"/>
            </a:endParaRPr>
          </a:p>
        </p:txBody>
      </p:sp>
      <p:sp>
        <p:nvSpPr>
          <p:cNvPr id="3" name="Content Placeholder 2">
            <a:extLst>
              <a:ext uri="{FF2B5EF4-FFF2-40B4-BE49-F238E27FC236}">
                <a16:creationId xmlns:a16="http://schemas.microsoft.com/office/drawing/2014/main" id="{9759001C-96DD-D34D-B099-4FD5500E3279}"/>
              </a:ext>
            </a:extLst>
          </p:cNvPr>
          <p:cNvSpPr>
            <a:spLocks noGrp="1"/>
          </p:cNvSpPr>
          <p:nvPr>
            <p:ph idx="1"/>
          </p:nvPr>
        </p:nvSpPr>
        <p:spPr>
          <a:xfrm>
            <a:off x="480934" y="2329841"/>
            <a:ext cx="8111921" cy="4355163"/>
          </a:xfrm>
          <a:noFill/>
        </p:spPr>
        <p:txBody>
          <a:bodyPr>
            <a:normAutofit/>
          </a:bodyPr>
          <a:lstStyle/>
          <a:p>
            <a:pPr marL="0" indent="0">
              <a:buClr>
                <a:srgbClr val="C00000"/>
              </a:buClr>
              <a:buNone/>
            </a:pPr>
            <a:r>
              <a:rPr lang="en-US" altLang="ja-JP" dirty="0">
                <a:latin typeface="Cambria" panose="02040503050406030204" pitchFamily="18" charset="0"/>
                <a:cs typeface="Arial" charset="0"/>
              </a:rPr>
              <a:t>Belief system that locates the primary cause of educational disparities—test score gaps, behavior referral and special education referral disproportionalities, graduation rates, etc.—</a:t>
            </a:r>
            <a:r>
              <a:rPr lang="en-US" altLang="ja-JP" b="1" i="1" dirty="0">
                <a:latin typeface="Cambria" panose="02040503050406030204" pitchFamily="18" charset="0"/>
                <a:cs typeface="Arial" charset="0"/>
              </a:rPr>
              <a:t>within</a:t>
            </a:r>
            <a:r>
              <a:rPr lang="en-US" altLang="ja-JP" dirty="0">
                <a:latin typeface="Cambria" panose="02040503050406030204" pitchFamily="18" charset="0"/>
                <a:cs typeface="Arial" charset="0"/>
              </a:rPr>
              <a:t> rather than </a:t>
            </a:r>
            <a:r>
              <a:rPr lang="en-US" altLang="ja-JP" b="1" i="1" dirty="0">
                <a:latin typeface="Cambria" panose="02040503050406030204" pitchFamily="18" charset="0"/>
                <a:cs typeface="Arial" charset="0"/>
              </a:rPr>
              <a:t>pressing upon</a:t>
            </a:r>
            <a:r>
              <a:rPr lang="en-US" altLang="ja-JP" i="1" dirty="0">
                <a:latin typeface="Cambria" panose="02040503050406030204" pitchFamily="18" charset="0"/>
                <a:cs typeface="Arial" charset="0"/>
              </a:rPr>
              <a:t> </a:t>
            </a:r>
            <a:r>
              <a:rPr lang="en-US" altLang="ja-JP" dirty="0">
                <a:latin typeface="Cambria" panose="02040503050406030204" pitchFamily="18" charset="0"/>
                <a:cs typeface="Arial" charset="0"/>
              </a:rPr>
              <a:t>the communities of color</a:t>
            </a:r>
          </a:p>
          <a:p>
            <a:pPr>
              <a:buClr>
                <a:srgbClr val="C00000"/>
              </a:buClr>
            </a:pPr>
            <a:endParaRPr lang="en-US" altLang="ja-JP" dirty="0">
              <a:latin typeface="Cambria" panose="02040503050406030204" pitchFamily="18" charset="0"/>
              <a:cs typeface="Arial" charset="0"/>
            </a:endParaRPr>
          </a:p>
          <a:p>
            <a:pPr>
              <a:buClr>
                <a:srgbClr val="C00000"/>
              </a:buClr>
            </a:pPr>
            <a:r>
              <a:rPr lang="en-US" altLang="ja-JP" dirty="0">
                <a:latin typeface="Cambria" panose="02040503050406030204" pitchFamily="18" charset="0"/>
                <a:cs typeface="Arial" charset="0"/>
              </a:rPr>
              <a:t>So solutions focus on “fixing” those communities</a:t>
            </a:r>
          </a:p>
          <a:p>
            <a:pPr marL="0" indent="0">
              <a:buClr>
                <a:srgbClr val="C00000"/>
              </a:buClr>
              <a:buNone/>
            </a:pPr>
            <a:endParaRPr lang="en-US" altLang="ja-JP" dirty="0">
              <a:latin typeface="Cambria" panose="02040503050406030204" pitchFamily="18" charset="0"/>
              <a:cs typeface="Arial" charset="0"/>
            </a:endParaRPr>
          </a:p>
          <a:p>
            <a:pPr>
              <a:buClr>
                <a:srgbClr val="C00000"/>
              </a:buClr>
            </a:pPr>
            <a:endParaRPr lang="en-US" altLang="ja-JP" sz="3200" dirty="0">
              <a:latin typeface="Cambria" panose="02040503050406030204" pitchFamily="18" charset="0"/>
              <a:cs typeface="Arial" charset="0"/>
            </a:endParaRPr>
          </a:p>
          <a:p>
            <a:pPr>
              <a:buClr>
                <a:srgbClr val="C00000"/>
              </a:buClr>
            </a:pPr>
            <a:endParaRPr lang="en-US" altLang="ja-JP" dirty="0">
              <a:latin typeface="Cambria" panose="02040503050406030204" pitchFamily="18" charset="0"/>
              <a:cs typeface="Arial" charset="0"/>
            </a:endParaRPr>
          </a:p>
          <a:p>
            <a:pPr marL="0" indent="0">
              <a:buClr>
                <a:srgbClr val="C00000"/>
              </a:buClr>
              <a:buNone/>
            </a:pPr>
            <a:endParaRPr lang="en-US" altLang="ja-JP" sz="3200" dirty="0">
              <a:latin typeface="Cambria" panose="02040503050406030204" pitchFamily="18" charset="0"/>
              <a:cs typeface="Arial" charset="0"/>
            </a:endParaRPr>
          </a:p>
        </p:txBody>
      </p:sp>
      <p:sp>
        <p:nvSpPr>
          <p:cNvPr id="4" name="TextBox 3">
            <a:extLst>
              <a:ext uri="{FF2B5EF4-FFF2-40B4-BE49-F238E27FC236}">
                <a16:creationId xmlns:a16="http://schemas.microsoft.com/office/drawing/2014/main" id="{8C8331BD-CED2-A242-9969-1A1F88153E44}"/>
              </a:ext>
            </a:extLst>
          </p:cNvPr>
          <p:cNvSpPr txBox="1"/>
          <p:nvPr/>
        </p:nvSpPr>
        <p:spPr>
          <a:xfrm>
            <a:off x="3657600" y="408348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8574593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AB6CA-392E-C84C-8B4A-B233271B03C0}"/>
              </a:ext>
            </a:extLst>
          </p:cNvPr>
          <p:cNvSpPr>
            <a:spLocks noGrp="1"/>
          </p:cNvSpPr>
          <p:nvPr>
            <p:ph type="title"/>
          </p:nvPr>
        </p:nvSpPr>
        <p:spPr>
          <a:xfrm>
            <a:off x="481914" y="452718"/>
            <a:ext cx="9774194" cy="1400530"/>
          </a:xfrm>
        </p:spPr>
        <p:txBody>
          <a:bodyPr anchor="ctr">
            <a:normAutofit/>
          </a:bodyPr>
          <a:lstStyle/>
          <a:p>
            <a:r>
              <a:rPr lang="en-US" b="1" dirty="0">
                <a:solidFill>
                  <a:srgbClr val="FFFFFF"/>
                </a:solidFill>
                <a:latin typeface="Cambria" panose="02040503050406030204" pitchFamily="18" charset="0"/>
              </a:rPr>
              <a:t>Deficit </a:t>
            </a:r>
            <a:r>
              <a:rPr lang="en-US" dirty="0">
                <a:solidFill>
                  <a:srgbClr val="FFFFFF"/>
                </a:solidFill>
                <a:latin typeface="Cambria" panose="02040503050406030204" pitchFamily="18" charset="0"/>
              </a:rPr>
              <a:t>Ideology</a:t>
            </a:r>
            <a:endParaRPr lang="en-US" b="1" dirty="0">
              <a:solidFill>
                <a:srgbClr val="FFFFFF"/>
              </a:solidFill>
              <a:latin typeface="Cambria" panose="02040503050406030204" pitchFamily="18" charset="0"/>
            </a:endParaRPr>
          </a:p>
        </p:txBody>
      </p:sp>
      <p:sp>
        <p:nvSpPr>
          <p:cNvPr id="3" name="Content Placeholder 2">
            <a:extLst>
              <a:ext uri="{FF2B5EF4-FFF2-40B4-BE49-F238E27FC236}">
                <a16:creationId xmlns:a16="http://schemas.microsoft.com/office/drawing/2014/main" id="{9759001C-96DD-D34D-B099-4FD5500E3279}"/>
              </a:ext>
            </a:extLst>
          </p:cNvPr>
          <p:cNvSpPr>
            <a:spLocks noGrp="1"/>
          </p:cNvSpPr>
          <p:nvPr>
            <p:ph idx="1"/>
          </p:nvPr>
        </p:nvSpPr>
        <p:spPr>
          <a:xfrm>
            <a:off x="480934" y="2329841"/>
            <a:ext cx="8111921" cy="4355163"/>
          </a:xfrm>
          <a:noFill/>
        </p:spPr>
        <p:txBody>
          <a:bodyPr>
            <a:normAutofit fontScale="92500"/>
          </a:bodyPr>
          <a:lstStyle/>
          <a:p>
            <a:pPr marL="0" indent="0">
              <a:buClr>
                <a:srgbClr val="C00000"/>
              </a:buClr>
              <a:buNone/>
            </a:pPr>
            <a:r>
              <a:rPr lang="en-US" altLang="ja-JP" u="sng" dirty="0">
                <a:latin typeface="Cambria" panose="02040503050406030204" pitchFamily="18" charset="0"/>
                <a:cs typeface="Arial" charset="0"/>
              </a:rPr>
              <a:t>What we try to ”fix”</a:t>
            </a:r>
            <a:endParaRPr lang="en-US" altLang="ja-JP" dirty="0">
              <a:latin typeface="Cambria" panose="02040503050406030204" pitchFamily="18" charset="0"/>
              <a:cs typeface="Arial" charset="0"/>
            </a:endParaRPr>
          </a:p>
          <a:p>
            <a:pPr>
              <a:buClr>
                <a:srgbClr val="C00000"/>
              </a:buClr>
            </a:pPr>
            <a:r>
              <a:rPr lang="en-US" altLang="ja-JP" dirty="0">
                <a:latin typeface="Cambria" panose="02040503050406030204" pitchFamily="18" charset="0"/>
                <a:cs typeface="Arial" charset="0"/>
              </a:rPr>
              <a:t>Students’ and families’ mindsets</a:t>
            </a:r>
          </a:p>
          <a:p>
            <a:pPr>
              <a:buClr>
                <a:srgbClr val="C00000"/>
              </a:buClr>
            </a:pPr>
            <a:r>
              <a:rPr lang="en-US" altLang="ja-JP" dirty="0">
                <a:latin typeface="Cambria" panose="02040503050406030204" pitchFamily="18" charset="0"/>
                <a:cs typeface="Arial" charset="0"/>
              </a:rPr>
              <a:t>Students’ and families’ cultures</a:t>
            </a:r>
          </a:p>
          <a:p>
            <a:pPr>
              <a:buClr>
                <a:srgbClr val="C00000"/>
              </a:buClr>
            </a:pPr>
            <a:r>
              <a:rPr lang="en-US" altLang="ja-JP" dirty="0">
                <a:latin typeface="Cambria" panose="02040503050406030204" pitchFamily="18" charset="0"/>
                <a:cs typeface="Arial" charset="0"/>
              </a:rPr>
              <a:t>Students’ and families’ attitudes</a:t>
            </a:r>
          </a:p>
          <a:p>
            <a:pPr>
              <a:buClr>
                <a:srgbClr val="C00000"/>
              </a:buClr>
            </a:pPr>
            <a:r>
              <a:rPr lang="en-US" altLang="ja-JP" dirty="0">
                <a:latin typeface="Cambria" panose="02040503050406030204" pitchFamily="18" charset="0"/>
                <a:cs typeface="Arial" charset="0"/>
              </a:rPr>
              <a:t>Students’ and families’ behaviors</a:t>
            </a:r>
          </a:p>
          <a:p>
            <a:pPr marL="0" indent="0">
              <a:buClr>
                <a:srgbClr val="C00000"/>
              </a:buClr>
              <a:buNone/>
            </a:pPr>
            <a:endParaRPr lang="en-US" altLang="ja-JP" dirty="0">
              <a:latin typeface="Cambria" panose="02040503050406030204" pitchFamily="18" charset="0"/>
              <a:cs typeface="Arial" charset="0"/>
            </a:endParaRPr>
          </a:p>
          <a:p>
            <a:pPr marL="0" indent="0">
              <a:buClr>
                <a:srgbClr val="C00000"/>
              </a:buClr>
              <a:buNone/>
            </a:pPr>
            <a:r>
              <a:rPr lang="en-US" altLang="ja-JP" u="sng" dirty="0">
                <a:latin typeface="Cambria" panose="02040503050406030204" pitchFamily="18" charset="0"/>
                <a:cs typeface="Arial" charset="0"/>
              </a:rPr>
              <a:t>What we ignore</a:t>
            </a:r>
            <a:endParaRPr lang="en-US" altLang="ja-JP" dirty="0">
              <a:latin typeface="Cambria" panose="02040503050406030204" pitchFamily="18" charset="0"/>
              <a:cs typeface="Arial" charset="0"/>
            </a:endParaRPr>
          </a:p>
          <a:p>
            <a:pPr>
              <a:buClr>
                <a:srgbClr val="C00000"/>
              </a:buClr>
            </a:pPr>
            <a:r>
              <a:rPr lang="en-US" altLang="ja-JP" dirty="0">
                <a:latin typeface="Cambria" panose="02040503050406030204" pitchFamily="18" charset="0"/>
                <a:cs typeface="Arial" charset="0"/>
              </a:rPr>
              <a:t>Racial bias, institutional and structural racism</a:t>
            </a:r>
          </a:p>
          <a:p>
            <a:pPr marL="0" indent="0">
              <a:buClr>
                <a:srgbClr val="C00000"/>
              </a:buClr>
              <a:buNone/>
            </a:pPr>
            <a:endParaRPr lang="en-US" altLang="ja-JP" dirty="0">
              <a:latin typeface="Cambria" panose="02040503050406030204" pitchFamily="18" charset="0"/>
              <a:cs typeface="Arial" charset="0"/>
            </a:endParaRPr>
          </a:p>
          <a:p>
            <a:pPr>
              <a:buClr>
                <a:srgbClr val="C00000"/>
              </a:buClr>
            </a:pPr>
            <a:endParaRPr lang="en-US" altLang="ja-JP" dirty="0">
              <a:latin typeface="Cambria" panose="02040503050406030204" pitchFamily="18" charset="0"/>
              <a:cs typeface="Arial" charset="0"/>
            </a:endParaRPr>
          </a:p>
          <a:p>
            <a:pPr marL="0" indent="0">
              <a:buClr>
                <a:srgbClr val="C00000"/>
              </a:buClr>
              <a:buNone/>
            </a:pPr>
            <a:endParaRPr lang="en-US" altLang="ja-JP" dirty="0">
              <a:latin typeface="Cambria" panose="02040503050406030204" pitchFamily="18" charset="0"/>
              <a:cs typeface="Arial" charset="0"/>
            </a:endParaRPr>
          </a:p>
          <a:p>
            <a:pPr>
              <a:buClr>
                <a:srgbClr val="C00000"/>
              </a:buClr>
            </a:pPr>
            <a:endParaRPr lang="en-US" altLang="ja-JP" sz="3200" dirty="0">
              <a:latin typeface="Cambria" panose="02040503050406030204" pitchFamily="18" charset="0"/>
              <a:cs typeface="Arial" charset="0"/>
            </a:endParaRPr>
          </a:p>
          <a:p>
            <a:pPr>
              <a:buClr>
                <a:srgbClr val="C00000"/>
              </a:buClr>
            </a:pPr>
            <a:endParaRPr lang="en-US" altLang="ja-JP" dirty="0">
              <a:latin typeface="Cambria" panose="02040503050406030204" pitchFamily="18" charset="0"/>
              <a:cs typeface="Arial" charset="0"/>
            </a:endParaRPr>
          </a:p>
          <a:p>
            <a:pPr marL="0" indent="0">
              <a:buClr>
                <a:srgbClr val="C00000"/>
              </a:buClr>
              <a:buNone/>
            </a:pPr>
            <a:endParaRPr lang="en-US" altLang="ja-JP" sz="3200" dirty="0">
              <a:latin typeface="Cambria" panose="02040503050406030204" pitchFamily="18" charset="0"/>
              <a:cs typeface="Arial" charset="0"/>
            </a:endParaRPr>
          </a:p>
        </p:txBody>
      </p:sp>
      <p:sp>
        <p:nvSpPr>
          <p:cNvPr id="4" name="TextBox 3">
            <a:extLst>
              <a:ext uri="{FF2B5EF4-FFF2-40B4-BE49-F238E27FC236}">
                <a16:creationId xmlns:a16="http://schemas.microsoft.com/office/drawing/2014/main" id="{8C8331BD-CED2-A242-9969-1A1F88153E44}"/>
              </a:ext>
            </a:extLst>
          </p:cNvPr>
          <p:cNvSpPr txBox="1"/>
          <p:nvPr/>
        </p:nvSpPr>
        <p:spPr>
          <a:xfrm>
            <a:off x="3657600" y="408348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1847953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AB6CA-392E-C84C-8B4A-B233271B03C0}"/>
              </a:ext>
            </a:extLst>
          </p:cNvPr>
          <p:cNvSpPr>
            <a:spLocks noGrp="1"/>
          </p:cNvSpPr>
          <p:nvPr>
            <p:ph type="title"/>
          </p:nvPr>
        </p:nvSpPr>
        <p:spPr>
          <a:xfrm>
            <a:off x="481914" y="452718"/>
            <a:ext cx="9774194" cy="1400530"/>
          </a:xfrm>
        </p:spPr>
        <p:txBody>
          <a:bodyPr anchor="ctr">
            <a:normAutofit/>
          </a:bodyPr>
          <a:lstStyle/>
          <a:p>
            <a:r>
              <a:rPr lang="en-US" b="1" dirty="0">
                <a:solidFill>
                  <a:srgbClr val="FFFFFF"/>
                </a:solidFill>
                <a:latin typeface="Cambria" panose="02040503050406030204" pitchFamily="18" charset="0"/>
              </a:rPr>
              <a:t>Grit </a:t>
            </a:r>
            <a:r>
              <a:rPr lang="en-US" dirty="0">
                <a:solidFill>
                  <a:srgbClr val="FFFFFF"/>
                </a:solidFill>
                <a:latin typeface="Cambria" panose="02040503050406030204" pitchFamily="18" charset="0"/>
              </a:rPr>
              <a:t>Ideology</a:t>
            </a:r>
            <a:endParaRPr lang="en-US" b="1" dirty="0">
              <a:solidFill>
                <a:srgbClr val="FFFFFF"/>
              </a:solidFill>
              <a:latin typeface="Cambria" panose="02040503050406030204" pitchFamily="18" charset="0"/>
            </a:endParaRPr>
          </a:p>
        </p:txBody>
      </p:sp>
      <p:sp>
        <p:nvSpPr>
          <p:cNvPr id="3" name="Content Placeholder 2">
            <a:extLst>
              <a:ext uri="{FF2B5EF4-FFF2-40B4-BE49-F238E27FC236}">
                <a16:creationId xmlns:a16="http://schemas.microsoft.com/office/drawing/2014/main" id="{9759001C-96DD-D34D-B099-4FD5500E3279}"/>
              </a:ext>
            </a:extLst>
          </p:cNvPr>
          <p:cNvSpPr>
            <a:spLocks noGrp="1"/>
          </p:cNvSpPr>
          <p:nvPr>
            <p:ph idx="1"/>
          </p:nvPr>
        </p:nvSpPr>
        <p:spPr>
          <a:xfrm>
            <a:off x="480934" y="2329841"/>
            <a:ext cx="8111921" cy="4355163"/>
          </a:xfrm>
          <a:noFill/>
        </p:spPr>
        <p:txBody>
          <a:bodyPr>
            <a:normAutofit/>
          </a:bodyPr>
          <a:lstStyle/>
          <a:p>
            <a:pPr marL="0" indent="0">
              <a:buClr>
                <a:srgbClr val="C00000"/>
              </a:buClr>
              <a:buNone/>
            </a:pPr>
            <a:r>
              <a:rPr lang="en-US" altLang="ja-JP" dirty="0">
                <a:latin typeface="Cambria" panose="02040503050406030204" pitchFamily="18" charset="0"/>
                <a:cs typeface="Arial" charset="0"/>
              </a:rPr>
              <a:t>Belief system that attributes disparities to shortages of resilience and grit within communities of color</a:t>
            </a:r>
          </a:p>
          <a:p>
            <a:pPr>
              <a:buClr>
                <a:srgbClr val="C00000"/>
              </a:buClr>
            </a:pPr>
            <a:endParaRPr lang="en-US" altLang="ja-JP" dirty="0">
              <a:latin typeface="Cambria" panose="02040503050406030204" pitchFamily="18" charset="0"/>
              <a:cs typeface="Arial" charset="0"/>
            </a:endParaRPr>
          </a:p>
          <a:p>
            <a:pPr>
              <a:buClr>
                <a:srgbClr val="C00000"/>
              </a:buClr>
            </a:pPr>
            <a:r>
              <a:rPr lang="en-US" altLang="ja-JP" dirty="0">
                <a:latin typeface="Cambria" panose="02040503050406030204" pitchFamily="18" charset="0"/>
                <a:cs typeface="Arial" charset="0"/>
              </a:rPr>
              <a:t>So solutions focus on strengthening those communities’ “grit” </a:t>
            </a:r>
          </a:p>
          <a:p>
            <a:pPr marL="0" indent="0">
              <a:buClr>
                <a:srgbClr val="C00000"/>
              </a:buClr>
              <a:buNone/>
            </a:pPr>
            <a:endParaRPr lang="en-US" altLang="ja-JP" dirty="0">
              <a:latin typeface="Cambria" panose="02040503050406030204" pitchFamily="18" charset="0"/>
              <a:cs typeface="Arial" charset="0"/>
            </a:endParaRPr>
          </a:p>
          <a:p>
            <a:pPr>
              <a:buClr>
                <a:srgbClr val="C00000"/>
              </a:buClr>
            </a:pPr>
            <a:endParaRPr lang="en-US" altLang="ja-JP" sz="3200" dirty="0">
              <a:latin typeface="Cambria" panose="02040503050406030204" pitchFamily="18" charset="0"/>
              <a:cs typeface="Arial" charset="0"/>
            </a:endParaRPr>
          </a:p>
          <a:p>
            <a:pPr>
              <a:buClr>
                <a:srgbClr val="C00000"/>
              </a:buClr>
            </a:pPr>
            <a:endParaRPr lang="en-US" altLang="ja-JP" dirty="0">
              <a:latin typeface="Cambria" panose="02040503050406030204" pitchFamily="18" charset="0"/>
              <a:cs typeface="Arial" charset="0"/>
            </a:endParaRPr>
          </a:p>
          <a:p>
            <a:pPr marL="0" indent="0">
              <a:buClr>
                <a:srgbClr val="C00000"/>
              </a:buClr>
              <a:buNone/>
            </a:pPr>
            <a:endParaRPr lang="en-US" altLang="ja-JP" sz="3200" dirty="0">
              <a:latin typeface="Cambria" panose="02040503050406030204" pitchFamily="18" charset="0"/>
              <a:cs typeface="Arial" charset="0"/>
            </a:endParaRPr>
          </a:p>
        </p:txBody>
      </p:sp>
      <p:sp>
        <p:nvSpPr>
          <p:cNvPr id="4" name="TextBox 3">
            <a:extLst>
              <a:ext uri="{FF2B5EF4-FFF2-40B4-BE49-F238E27FC236}">
                <a16:creationId xmlns:a16="http://schemas.microsoft.com/office/drawing/2014/main" id="{8C8331BD-CED2-A242-9969-1A1F88153E44}"/>
              </a:ext>
            </a:extLst>
          </p:cNvPr>
          <p:cNvSpPr txBox="1"/>
          <p:nvPr/>
        </p:nvSpPr>
        <p:spPr>
          <a:xfrm>
            <a:off x="3657600" y="4083485"/>
            <a:ext cx="184731" cy="369332"/>
          </a:xfrm>
          <a:prstGeom prst="rect">
            <a:avLst/>
          </a:prstGeom>
          <a:noFill/>
        </p:spPr>
        <p:txBody>
          <a:bodyPr wrap="none" rtlCol="0">
            <a:spAutoFit/>
          </a:bodyPr>
          <a:lstStyle/>
          <a:p>
            <a:endParaRPr lang="en-US" dirty="0"/>
          </a:p>
        </p:txBody>
      </p:sp>
      <p:pic>
        <p:nvPicPr>
          <p:cNvPr id="12" name="Picture 11" descr="A close up of a metal pan filled with food&#10;&#10;Description automatically generated">
            <a:extLst>
              <a:ext uri="{FF2B5EF4-FFF2-40B4-BE49-F238E27FC236}">
                <a16:creationId xmlns:a16="http://schemas.microsoft.com/office/drawing/2014/main" id="{4484D401-CA28-AE47-8903-25A94D5D733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689960" y="343259"/>
            <a:ext cx="2812080" cy="1584541"/>
          </a:xfrm>
          <a:prstGeom prst="rect">
            <a:avLst/>
          </a:prstGeom>
        </p:spPr>
      </p:pic>
    </p:spTree>
    <p:extLst>
      <p:ext uri="{BB962C8B-B14F-4D97-AF65-F5344CB8AC3E}">
        <p14:creationId xmlns:p14="http://schemas.microsoft.com/office/powerpoint/2010/main" val="7183842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AB6CA-392E-C84C-8B4A-B233271B03C0}"/>
              </a:ext>
            </a:extLst>
          </p:cNvPr>
          <p:cNvSpPr>
            <a:spLocks noGrp="1"/>
          </p:cNvSpPr>
          <p:nvPr>
            <p:ph type="title"/>
          </p:nvPr>
        </p:nvSpPr>
        <p:spPr>
          <a:xfrm>
            <a:off x="481914" y="452718"/>
            <a:ext cx="9774194" cy="1400530"/>
          </a:xfrm>
        </p:spPr>
        <p:txBody>
          <a:bodyPr anchor="ctr">
            <a:normAutofit/>
          </a:bodyPr>
          <a:lstStyle/>
          <a:p>
            <a:r>
              <a:rPr lang="en-US" b="1" dirty="0">
                <a:solidFill>
                  <a:srgbClr val="FFFFFF"/>
                </a:solidFill>
                <a:latin typeface="Cambria" panose="02040503050406030204" pitchFamily="18" charset="0"/>
              </a:rPr>
              <a:t>Grit </a:t>
            </a:r>
            <a:r>
              <a:rPr lang="en-US" dirty="0">
                <a:solidFill>
                  <a:srgbClr val="FFFFFF"/>
                </a:solidFill>
                <a:latin typeface="Cambria" panose="02040503050406030204" pitchFamily="18" charset="0"/>
              </a:rPr>
              <a:t>Ideology</a:t>
            </a:r>
            <a:endParaRPr lang="en-US" b="1" dirty="0">
              <a:solidFill>
                <a:srgbClr val="FFFFFF"/>
              </a:solidFill>
              <a:latin typeface="Cambria" panose="02040503050406030204" pitchFamily="18" charset="0"/>
            </a:endParaRPr>
          </a:p>
        </p:txBody>
      </p:sp>
      <p:sp>
        <p:nvSpPr>
          <p:cNvPr id="3" name="Content Placeholder 2">
            <a:extLst>
              <a:ext uri="{FF2B5EF4-FFF2-40B4-BE49-F238E27FC236}">
                <a16:creationId xmlns:a16="http://schemas.microsoft.com/office/drawing/2014/main" id="{9759001C-96DD-D34D-B099-4FD5500E3279}"/>
              </a:ext>
            </a:extLst>
          </p:cNvPr>
          <p:cNvSpPr>
            <a:spLocks noGrp="1"/>
          </p:cNvSpPr>
          <p:nvPr>
            <p:ph idx="1"/>
          </p:nvPr>
        </p:nvSpPr>
        <p:spPr>
          <a:xfrm>
            <a:off x="480934" y="2329841"/>
            <a:ext cx="8111921" cy="4355163"/>
          </a:xfrm>
          <a:noFill/>
        </p:spPr>
        <p:txBody>
          <a:bodyPr>
            <a:normAutofit/>
          </a:bodyPr>
          <a:lstStyle/>
          <a:p>
            <a:pPr marL="0" indent="0">
              <a:buClr>
                <a:srgbClr val="C00000"/>
              </a:buClr>
              <a:buNone/>
            </a:pPr>
            <a:r>
              <a:rPr lang="en-US" altLang="ja-JP" u="sng" dirty="0">
                <a:latin typeface="Cambria" panose="02040503050406030204" pitchFamily="18" charset="0"/>
                <a:cs typeface="Arial" charset="0"/>
              </a:rPr>
              <a:t>What we try to ”fix”</a:t>
            </a:r>
            <a:endParaRPr lang="en-US" altLang="ja-JP" dirty="0">
              <a:latin typeface="Cambria" panose="02040503050406030204" pitchFamily="18" charset="0"/>
              <a:cs typeface="Arial" charset="0"/>
            </a:endParaRPr>
          </a:p>
          <a:p>
            <a:pPr>
              <a:buClr>
                <a:srgbClr val="C00000"/>
              </a:buClr>
            </a:pPr>
            <a:r>
              <a:rPr lang="en-US" altLang="ja-JP" dirty="0">
                <a:latin typeface="Cambria" panose="02040503050406030204" pitchFamily="18" charset="0"/>
                <a:cs typeface="Arial" charset="0"/>
              </a:rPr>
              <a:t>Students’ and families’ grit</a:t>
            </a:r>
          </a:p>
          <a:p>
            <a:pPr>
              <a:buClr>
                <a:srgbClr val="C00000"/>
              </a:buClr>
            </a:pPr>
            <a:r>
              <a:rPr lang="en-US" altLang="ja-JP" dirty="0">
                <a:latin typeface="Cambria" panose="02040503050406030204" pitchFamily="18" charset="0"/>
                <a:cs typeface="Arial" charset="0"/>
              </a:rPr>
              <a:t>Students’ and families’ resilience</a:t>
            </a:r>
          </a:p>
          <a:p>
            <a:pPr marL="0" indent="0">
              <a:buClr>
                <a:srgbClr val="C00000"/>
              </a:buClr>
              <a:buNone/>
            </a:pPr>
            <a:endParaRPr lang="en-US" altLang="ja-JP" dirty="0">
              <a:latin typeface="Cambria" panose="02040503050406030204" pitchFamily="18" charset="0"/>
              <a:cs typeface="Arial" charset="0"/>
            </a:endParaRPr>
          </a:p>
          <a:p>
            <a:pPr marL="0" indent="0">
              <a:buClr>
                <a:srgbClr val="C00000"/>
              </a:buClr>
              <a:buNone/>
            </a:pPr>
            <a:r>
              <a:rPr lang="en-US" altLang="ja-JP" u="sng" dirty="0">
                <a:latin typeface="Cambria" panose="02040503050406030204" pitchFamily="18" charset="0"/>
                <a:cs typeface="Arial" charset="0"/>
              </a:rPr>
              <a:t>What we </a:t>
            </a:r>
            <a:r>
              <a:rPr lang="en-US" altLang="ja-JP" i="1" u="sng" dirty="0">
                <a:latin typeface="Cambria" panose="02040503050406030204" pitchFamily="18" charset="0"/>
                <a:cs typeface="Arial" charset="0"/>
              </a:rPr>
              <a:t>still </a:t>
            </a:r>
            <a:r>
              <a:rPr lang="en-US" altLang="ja-JP" u="sng" dirty="0">
                <a:latin typeface="Cambria" panose="02040503050406030204" pitchFamily="18" charset="0"/>
                <a:cs typeface="Arial" charset="0"/>
              </a:rPr>
              <a:t>ignore</a:t>
            </a:r>
            <a:endParaRPr lang="en-US" altLang="ja-JP" dirty="0">
              <a:latin typeface="Cambria" panose="02040503050406030204" pitchFamily="18" charset="0"/>
              <a:cs typeface="Arial" charset="0"/>
            </a:endParaRPr>
          </a:p>
          <a:p>
            <a:pPr>
              <a:buClr>
                <a:srgbClr val="C00000"/>
              </a:buClr>
            </a:pPr>
            <a:r>
              <a:rPr lang="en-US" altLang="ja-JP" dirty="0">
                <a:latin typeface="Cambria" panose="02040503050406030204" pitchFamily="18" charset="0"/>
                <a:cs typeface="Arial" charset="0"/>
              </a:rPr>
              <a:t>Racial bias, institutional and structural racism</a:t>
            </a:r>
          </a:p>
          <a:p>
            <a:pPr marL="0" indent="0">
              <a:buClr>
                <a:srgbClr val="C00000"/>
              </a:buClr>
              <a:buNone/>
            </a:pPr>
            <a:endParaRPr lang="en-US" altLang="ja-JP" dirty="0">
              <a:latin typeface="Cambria" panose="02040503050406030204" pitchFamily="18" charset="0"/>
              <a:cs typeface="Arial" charset="0"/>
            </a:endParaRPr>
          </a:p>
          <a:p>
            <a:pPr marL="0" indent="0">
              <a:buClr>
                <a:srgbClr val="C00000"/>
              </a:buClr>
              <a:buNone/>
            </a:pPr>
            <a:endParaRPr lang="en-US" altLang="ja-JP" dirty="0">
              <a:latin typeface="Cambria" panose="02040503050406030204" pitchFamily="18" charset="0"/>
              <a:cs typeface="Arial" charset="0"/>
            </a:endParaRPr>
          </a:p>
          <a:p>
            <a:pPr>
              <a:buClr>
                <a:srgbClr val="C00000"/>
              </a:buClr>
            </a:pPr>
            <a:endParaRPr lang="en-US" altLang="ja-JP" dirty="0">
              <a:latin typeface="Cambria" panose="02040503050406030204" pitchFamily="18" charset="0"/>
              <a:cs typeface="Arial" charset="0"/>
            </a:endParaRPr>
          </a:p>
          <a:p>
            <a:pPr marL="0" indent="0">
              <a:buClr>
                <a:srgbClr val="C00000"/>
              </a:buClr>
              <a:buNone/>
            </a:pPr>
            <a:endParaRPr lang="en-US" altLang="ja-JP" dirty="0">
              <a:latin typeface="Cambria" panose="02040503050406030204" pitchFamily="18" charset="0"/>
              <a:cs typeface="Arial" charset="0"/>
            </a:endParaRPr>
          </a:p>
          <a:p>
            <a:pPr>
              <a:buClr>
                <a:srgbClr val="C00000"/>
              </a:buClr>
            </a:pPr>
            <a:endParaRPr lang="en-US" altLang="ja-JP" sz="3200" dirty="0">
              <a:latin typeface="Cambria" panose="02040503050406030204" pitchFamily="18" charset="0"/>
              <a:cs typeface="Arial" charset="0"/>
            </a:endParaRPr>
          </a:p>
          <a:p>
            <a:pPr>
              <a:buClr>
                <a:srgbClr val="C00000"/>
              </a:buClr>
            </a:pPr>
            <a:endParaRPr lang="en-US" altLang="ja-JP" dirty="0">
              <a:latin typeface="Cambria" panose="02040503050406030204" pitchFamily="18" charset="0"/>
              <a:cs typeface="Arial" charset="0"/>
            </a:endParaRPr>
          </a:p>
          <a:p>
            <a:pPr marL="0" indent="0">
              <a:buClr>
                <a:srgbClr val="C00000"/>
              </a:buClr>
              <a:buNone/>
            </a:pPr>
            <a:endParaRPr lang="en-US" altLang="ja-JP" sz="3200" dirty="0">
              <a:latin typeface="Cambria" panose="02040503050406030204" pitchFamily="18" charset="0"/>
              <a:cs typeface="Arial" charset="0"/>
            </a:endParaRPr>
          </a:p>
        </p:txBody>
      </p:sp>
      <p:sp>
        <p:nvSpPr>
          <p:cNvPr id="4" name="TextBox 3">
            <a:extLst>
              <a:ext uri="{FF2B5EF4-FFF2-40B4-BE49-F238E27FC236}">
                <a16:creationId xmlns:a16="http://schemas.microsoft.com/office/drawing/2014/main" id="{8C8331BD-CED2-A242-9969-1A1F88153E44}"/>
              </a:ext>
            </a:extLst>
          </p:cNvPr>
          <p:cNvSpPr txBox="1"/>
          <p:nvPr/>
        </p:nvSpPr>
        <p:spPr>
          <a:xfrm>
            <a:off x="3657600" y="408348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2265253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AB6CA-392E-C84C-8B4A-B233271B03C0}"/>
              </a:ext>
            </a:extLst>
          </p:cNvPr>
          <p:cNvSpPr>
            <a:spLocks noGrp="1"/>
          </p:cNvSpPr>
          <p:nvPr>
            <p:ph type="title"/>
          </p:nvPr>
        </p:nvSpPr>
        <p:spPr>
          <a:xfrm>
            <a:off x="481914" y="452718"/>
            <a:ext cx="9774194" cy="1400530"/>
          </a:xfrm>
        </p:spPr>
        <p:txBody>
          <a:bodyPr anchor="ctr">
            <a:normAutofit/>
          </a:bodyPr>
          <a:lstStyle/>
          <a:p>
            <a:r>
              <a:rPr lang="en-US" b="1" dirty="0">
                <a:solidFill>
                  <a:srgbClr val="FFFFFF"/>
                </a:solidFill>
                <a:latin typeface="Cambria" panose="02040503050406030204" pitchFamily="18" charset="0"/>
              </a:rPr>
              <a:t>Structural </a:t>
            </a:r>
            <a:r>
              <a:rPr lang="en-US" dirty="0">
                <a:solidFill>
                  <a:srgbClr val="FFFFFF"/>
                </a:solidFill>
                <a:latin typeface="Cambria" panose="02040503050406030204" pitchFamily="18" charset="0"/>
              </a:rPr>
              <a:t>Ideology</a:t>
            </a:r>
            <a:endParaRPr lang="en-US" b="1" dirty="0">
              <a:solidFill>
                <a:srgbClr val="FFFFFF"/>
              </a:solidFill>
              <a:latin typeface="Cambria" panose="02040503050406030204" pitchFamily="18" charset="0"/>
            </a:endParaRPr>
          </a:p>
        </p:txBody>
      </p:sp>
      <p:sp>
        <p:nvSpPr>
          <p:cNvPr id="3" name="Content Placeholder 2">
            <a:extLst>
              <a:ext uri="{FF2B5EF4-FFF2-40B4-BE49-F238E27FC236}">
                <a16:creationId xmlns:a16="http://schemas.microsoft.com/office/drawing/2014/main" id="{9759001C-96DD-D34D-B099-4FD5500E3279}"/>
              </a:ext>
            </a:extLst>
          </p:cNvPr>
          <p:cNvSpPr>
            <a:spLocks noGrp="1"/>
          </p:cNvSpPr>
          <p:nvPr>
            <p:ph idx="1"/>
          </p:nvPr>
        </p:nvSpPr>
        <p:spPr>
          <a:xfrm>
            <a:off x="480934" y="2329841"/>
            <a:ext cx="8111921" cy="4355163"/>
          </a:xfrm>
          <a:noFill/>
        </p:spPr>
        <p:txBody>
          <a:bodyPr>
            <a:normAutofit/>
          </a:bodyPr>
          <a:lstStyle/>
          <a:p>
            <a:pPr marL="0" indent="0">
              <a:buClr>
                <a:srgbClr val="C00000"/>
              </a:buClr>
              <a:buNone/>
            </a:pPr>
            <a:r>
              <a:rPr lang="en-US" altLang="ja-JP" dirty="0">
                <a:latin typeface="Cambria" panose="02040503050406030204" pitchFamily="18" charset="0"/>
                <a:cs typeface="Arial" charset="0"/>
              </a:rPr>
              <a:t>Belief system that attributes disparities to inequitable access and opportunity—to institutional, cultural, and structural racism</a:t>
            </a:r>
          </a:p>
          <a:p>
            <a:pPr>
              <a:buClr>
                <a:srgbClr val="C00000"/>
              </a:buClr>
            </a:pPr>
            <a:endParaRPr lang="en-US" altLang="ja-JP" dirty="0">
              <a:latin typeface="Cambria" panose="02040503050406030204" pitchFamily="18" charset="0"/>
              <a:cs typeface="Arial" charset="0"/>
            </a:endParaRPr>
          </a:p>
          <a:p>
            <a:pPr>
              <a:buClr>
                <a:srgbClr val="C00000"/>
              </a:buClr>
            </a:pPr>
            <a:r>
              <a:rPr lang="en-US" altLang="ja-JP" dirty="0">
                <a:latin typeface="Cambria" panose="02040503050406030204" pitchFamily="18" charset="0"/>
                <a:cs typeface="Arial" charset="0"/>
              </a:rPr>
              <a:t>So solutions focus on eliminating racism</a:t>
            </a:r>
          </a:p>
          <a:p>
            <a:pPr marL="0" indent="0">
              <a:buClr>
                <a:srgbClr val="C00000"/>
              </a:buClr>
              <a:buNone/>
            </a:pPr>
            <a:endParaRPr lang="en-US" altLang="ja-JP" dirty="0">
              <a:latin typeface="Cambria" panose="02040503050406030204" pitchFamily="18" charset="0"/>
              <a:cs typeface="Arial" charset="0"/>
            </a:endParaRPr>
          </a:p>
          <a:p>
            <a:pPr>
              <a:buClr>
                <a:srgbClr val="C00000"/>
              </a:buClr>
            </a:pPr>
            <a:endParaRPr lang="en-US" altLang="ja-JP" sz="3200" dirty="0">
              <a:latin typeface="Cambria" panose="02040503050406030204" pitchFamily="18" charset="0"/>
              <a:cs typeface="Arial" charset="0"/>
            </a:endParaRPr>
          </a:p>
          <a:p>
            <a:pPr>
              <a:buClr>
                <a:srgbClr val="C00000"/>
              </a:buClr>
            </a:pPr>
            <a:endParaRPr lang="en-US" altLang="ja-JP" dirty="0">
              <a:latin typeface="Cambria" panose="02040503050406030204" pitchFamily="18" charset="0"/>
              <a:cs typeface="Arial" charset="0"/>
            </a:endParaRPr>
          </a:p>
          <a:p>
            <a:pPr marL="0" indent="0">
              <a:buClr>
                <a:srgbClr val="C00000"/>
              </a:buClr>
              <a:buNone/>
            </a:pPr>
            <a:endParaRPr lang="en-US" altLang="ja-JP" sz="3200" dirty="0">
              <a:latin typeface="Cambria" panose="02040503050406030204" pitchFamily="18" charset="0"/>
              <a:cs typeface="Arial" charset="0"/>
            </a:endParaRPr>
          </a:p>
        </p:txBody>
      </p:sp>
      <p:sp>
        <p:nvSpPr>
          <p:cNvPr id="4" name="TextBox 3">
            <a:extLst>
              <a:ext uri="{FF2B5EF4-FFF2-40B4-BE49-F238E27FC236}">
                <a16:creationId xmlns:a16="http://schemas.microsoft.com/office/drawing/2014/main" id="{8C8331BD-CED2-A242-9969-1A1F88153E44}"/>
              </a:ext>
            </a:extLst>
          </p:cNvPr>
          <p:cNvSpPr txBox="1"/>
          <p:nvPr/>
        </p:nvSpPr>
        <p:spPr>
          <a:xfrm>
            <a:off x="3657600" y="408348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6358163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AB6CA-392E-C84C-8B4A-B233271B03C0}"/>
              </a:ext>
            </a:extLst>
          </p:cNvPr>
          <p:cNvSpPr>
            <a:spLocks noGrp="1"/>
          </p:cNvSpPr>
          <p:nvPr>
            <p:ph type="title"/>
          </p:nvPr>
        </p:nvSpPr>
        <p:spPr>
          <a:xfrm>
            <a:off x="481914" y="452718"/>
            <a:ext cx="9774194" cy="1400530"/>
          </a:xfrm>
        </p:spPr>
        <p:txBody>
          <a:bodyPr anchor="ctr">
            <a:normAutofit/>
          </a:bodyPr>
          <a:lstStyle/>
          <a:p>
            <a:r>
              <a:rPr lang="en-US" b="1" dirty="0">
                <a:solidFill>
                  <a:srgbClr val="FFFFFF"/>
                </a:solidFill>
                <a:latin typeface="Cambria" panose="02040503050406030204" pitchFamily="18" charset="0"/>
              </a:rPr>
              <a:t>A Summary in Questions</a:t>
            </a:r>
          </a:p>
        </p:txBody>
      </p:sp>
      <p:sp>
        <p:nvSpPr>
          <p:cNvPr id="3" name="Content Placeholder 2">
            <a:extLst>
              <a:ext uri="{FF2B5EF4-FFF2-40B4-BE49-F238E27FC236}">
                <a16:creationId xmlns:a16="http://schemas.microsoft.com/office/drawing/2014/main" id="{9759001C-96DD-D34D-B099-4FD5500E3279}"/>
              </a:ext>
            </a:extLst>
          </p:cNvPr>
          <p:cNvSpPr>
            <a:spLocks noGrp="1"/>
          </p:cNvSpPr>
          <p:nvPr>
            <p:ph idx="1"/>
          </p:nvPr>
        </p:nvSpPr>
        <p:spPr>
          <a:xfrm>
            <a:off x="480934" y="2329841"/>
            <a:ext cx="8111921" cy="4355163"/>
          </a:xfrm>
          <a:noFill/>
        </p:spPr>
        <p:txBody>
          <a:bodyPr>
            <a:noAutofit/>
          </a:bodyPr>
          <a:lstStyle/>
          <a:p>
            <a:pPr>
              <a:lnSpc>
                <a:spcPct val="100000"/>
              </a:lnSpc>
              <a:spcBef>
                <a:spcPts val="0"/>
              </a:spcBef>
              <a:buClr>
                <a:srgbClr val="C00000"/>
              </a:buClr>
            </a:pPr>
            <a:r>
              <a:rPr lang="en-US" altLang="ja-JP" sz="2400" u="sng" dirty="0">
                <a:latin typeface="Cambria" panose="02040503050406030204" pitchFamily="18" charset="0"/>
                <a:cs typeface="Arial" charset="0"/>
              </a:rPr>
              <a:t>Deficit ideology impulse</a:t>
            </a:r>
            <a:r>
              <a:rPr lang="en-US" altLang="ja-JP" sz="2400" dirty="0">
                <a:latin typeface="Cambria" panose="02040503050406030204" pitchFamily="18" charset="0"/>
                <a:cs typeface="Arial" charset="0"/>
              </a:rPr>
              <a:t>: What do we need to help adjust about </a:t>
            </a:r>
            <a:r>
              <a:rPr lang="en-US" altLang="ja-JP" sz="2400" i="1" dirty="0">
                <a:latin typeface="Cambria" panose="02040503050406030204" pitchFamily="18" charset="0"/>
                <a:cs typeface="Arial" charset="0"/>
              </a:rPr>
              <a:t>those families</a:t>
            </a:r>
            <a:r>
              <a:rPr lang="en-US" altLang="ja-JP" sz="2400" dirty="0">
                <a:latin typeface="Cambria" panose="02040503050406030204" pitchFamily="18" charset="0"/>
                <a:cs typeface="Arial" charset="0"/>
              </a:rPr>
              <a:t> so they can perform/behave/think differently (while we ignore racism)?</a:t>
            </a:r>
          </a:p>
          <a:p>
            <a:pPr>
              <a:lnSpc>
                <a:spcPct val="100000"/>
              </a:lnSpc>
              <a:spcBef>
                <a:spcPts val="0"/>
              </a:spcBef>
              <a:buClr>
                <a:srgbClr val="C00000"/>
              </a:buClr>
            </a:pPr>
            <a:endParaRPr lang="en-US" altLang="ja-JP" sz="2400" dirty="0">
              <a:solidFill>
                <a:srgbClr val="9B0002"/>
              </a:solidFill>
              <a:latin typeface="Cambria" panose="02040503050406030204" pitchFamily="18" charset="0"/>
              <a:cs typeface="Arial" charset="0"/>
            </a:endParaRPr>
          </a:p>
          <a:p>
            <a:pPr>
              <a:lnSpc>
                <a:spcPct val="100000"/>
              </a:lnSpc>
              <a:spcBef>
                <a:spcPts val="0"/>
              </a:spcBef>
              <a:buClr>
                <a:srgbClr val="C00000"/>
              </a:buClr>
            </a:pPr>
            <a:r>
              <a:rPr lang="en-US" altLang="ja-JP" sz="2400" u="sng" dirty="0">
                <a:solidFill>
                  <a:srgbClr val="9B0002"/>
                </a:solidFill>
                <a:latin typeface="Cambria" panose="02040503050406030204" pitchFamily="18" charset="0"/>
                <a:cs typeface="Arial" charset="0"/>
              </a:rPr>
              <a:t>Grit ideology impulse</a:t>
            </a:r>
            <a:r>
              <a:rPr lang="en-US" altLang="ja-JP" sz="2400" dirty="0">
                <a:solidFill>
                  <a:srgbClr val="9B0002"/>
                </a:solidFill>
                <a:latin typeface="Cambria" panose="02040503050406030204" pitchFamily="18" charset="0"/>
                <a:cs typeface="Arial" charset="0"/>
              </a:rPr>
              <a:t>: How can we help </a:t>
            </a:r>
            <a:r>
              <a:rPr lang="en-US" altLang="ja-JP" sz="2400" i="1" dirty="0">
                <a:solidFill>
                  <a:srgbClr val="9B0002"/>
                </a:solidFill>
                <a:latin typeface="Cambria" panose="02040503050406030204" pitchFamily="18" charset="0"/>
                <a:cs typeface="Arial" charset="0"/>
              </a:rPr>
              <a:t>those families </a:t>
            </a:r>
            <a:r>
              <a:rPr lang="en-US" altLang="ja-JP" sz="2400" dirty="0">
                <a:solidFill>
                  <a:srgbClr val="9B0002"/>
                </a:solidFill>
                <a:latin typeface="Cambria" panose="02040503050406030204" pitchFamily="18" charset="0"/>
                <a:cs typeface="Arial" charset="0"/>
              </a:rPr>
              <a:t>be grittier so they can </a:t>
            </a:r>
            <a:r>
              <a:rPr lang="en-US" altLang="ja-JP" sz="2400" i="1" dirty="0">
                <a:solidFill>
                  <a:srgbClr val="9B0002"/>
                </a:solidFill>
                <a:latin typeface="Cambria" panose="02040503050406030204" pitchFamily="18" charset="0"/>
                <a:cs typeface="Arial" charset="0"/>
              </a:rPr>
              <a:t>overcome </a:t>
            </a:r>
            <a:r>
              <a:rPr lang="en-US" altLang="ja-JP" sz="2400" dirty="0">
                <a:solidFill>
                  <a:srgbClr val="9B0002"/>
                </a:solidFill>
                <a:latin typeface="Cambria" panose="02040503050406030204" pitchFamily="18" charset="0"/>
                <a:cs typeface="Arial" charset="0"/>
              </a:rPr>
              <a:t>challenges and barriers related to racism?</a:t>
            </a:r>
          </a:p>
          <a:p>
            <a:pPr>
              <a:lnSpc>
                <a:spcPct val="100000"/>
              </a:lnSpc>
              <a:spcBef>
                <a:spcPts val="0"/>
              </a:spcBef>
              <a:buClr>
                <a:srgbClr val="C00000"/>
              </a:buClr>
            </a:pPr>
            <a:endParaRPr lang="en-US" altLang="ja-JP" sz="2400" dirty="0">
              <a:solidFill>
                <a:srgbClr val="9B0002"/>
              </a:solidFill>
              <a:latin typeface="Cambria" panose="02040503050406030204" pitchFamily="18" charset="0"/>
              <a:cs typeface="Arial" charset="0"/>
            </a:endParaRPr>
          </a:p>
          <a:p>
            <a:pPr>
              <a:lnSpc>
                <a:spcPct val="100000"/>
              </a:lnSpc>
              <a:spcBef>
                <a:spcPts val="0"/>
              </a:spcBef>
              <a:buClr>
                <a:srgbClr val="C00000"/>
              </a:buClr>
            </a:pPr>
            <a:r>
              <a:rPr lang="en-US" altLang="ja-JP" sz="2400" u="sng" dirty="0">
                <a:latin typeface="Cambria" panose="02040503050406030204" pitchFamily="18" charset="0"/>
                <a:cs typeface="Arial" charset="0"/>
              </a:rPr>
              <a:t>Structural ideology impulse</a:t>
            </a:r>
            <a:r>
              <a:rPr lang="en-US" altLang="ja-JP" sz="2400" dirty="0">
                <a:latin typeface="Cambria" panose="02040503050406030204" pitchFamily="18" charset="0"/>
                <a:cs typeface="Arial" charset="0"/>
              </a:rPr>
              <a:t>: </a:t>
            </a:r>
            <a:r>
              <a:rPr lang="en-US" altLang="ja-JP" sz="2400" b="1" i="1" dirty="0">
                <a:latin typeface="Cambria" panose="02040503050406030204" pitchFamily="18" charset="0"/>
                <a:cs typeface="Arial" charset="0"/>
              </a:rPr>
              <a:t>What are the barriers and challenges? How is racism operating </a:t>
            </a:r>
            <a:r>
              <a:rPr lang="en-US" altLang="ja-JP" sz="2400" dirty="0">
                <a:latin typeface="Cambria" panose="02040503050406030204" pitchFamily="18" charset="0"/>
                <a:cs typeface="Arial" charset="0"/>
              </a:rPr>
              <a:t>How do I contribute to it? How can we eliminate them?</a:t>
            </a:r>
          </a:p>
        </p:txBody>
      </p:sp>
      <p:sp>
        <p:nvSpPr>
          <p:cNvPr id="4" name="TextBox 3">
            <a:extLst>
              <a:ext uri="{FF2B5EF4-FFF2-40B4-BE49-F238E27FC236}">
                <a16:creationId xmlns:a16="http://schemas.microsoft.com/office/drawing/2014/main" id="{8C8331BD-CED2-A242-9969-1A1F88153E44}"/>
              </a:ext>
            </a:extLst>
          </p:cNvPr>
          <p:cNvSpPr txBox="1"/>
          <p:nvPr/>
        </p:nvSpPr>
        <p:spPr>
          <a:xfrm>
            <a:off x="3657600" y="408348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7330570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AB6CA-392E-C84C-8B4A-B233271B03C0}"/>
              </a:ext>
            </a:extLst>
          </p:cNvPr>
          <p:cNvSpPr>
            <a:spLocks noGrp="1"/>
          </p:cNvSpPr>
          <p:nvPr>
            <p:ph type="title"/>
          </p:nvPr>
        </p:nvSpPr>
        <p:spPr>
          <a:xfrm>
            <a:off x="481914" y="452718"/>
            <a:ext cx="9774194" cy="1400530"/>
          </a:xfrm>
        </p:spPr>
        <p:txBody>
          <a:bodyPr anchor="ctr">
            <a:normAutofit/>
          </a:bodyPr>
          <a:lstStyle/>
          <a:p>
            <a:r>
              <a:rPr lang="en-US" b="1" dirty="0">
                <a:solidFill>
                  <a:srgbClr val="FFFFFF"/>
                </a:solidFill>
                <a:latin typeface="Cambria" panose="02040503050406030204" pitchFamily="18" charset="0"/>
              </a:rPr>
              <a:t>Deficit Ideology in Your Organization</a:t>
            </a:r>
          </a:p>
        </p:txBody>
      </p:sp>
      <p:sp>
        <p:nvSpPr>
          <p:cNvPr id="3" name="Content Placeholder 2">
            <a:extLst>
              <a:ext uri="{FF2B5EF4-FFF2-40B4-BE49-F238E27FC236}">
                <a16:creationId xmlns:a16="http://schemas.microsoft.com/office/drawing/2014/main" id="{9759001C-96DD-D34D-B099-4FD5500E3279}"/>
              </a:ext>
            </a:extLst>
          </p:cNvPr>
          <p:cNvSpPr>
            <a:spLocks noGrp="1"/>
          </p:cNvSpPr>
          <p:nvPr>
            <p:ph idx="1"/>
          </p:nvPr>
        </p:nvSpPr>
        <p:spPr>
          <a:xfrm>
            <a:off x="480934" y="2329841"/>
            <a:ext cx="8111921" cy="4355163"/>
          </a:xfrm>
          <a:noFill/>
        </p:spPr>
        <p:txBody>
          <a:bodyPr>
            <a:noAutofit/>
          </a:bodyPr>
          <a:lstStyle/>
          <a:p>
            <a:pPr>
              <a:lnSpc>
                <a:spcPct val="100000"/>
              </a:lnSpc>
              <a:spcBef>
                <a:spcPts val="0"/>
              </a:spcBef>
              <a:buClr>
                <a:srgbClr val="C00000"/>
              </a:buClr>
            </a:pPr>
            <a:endParaRPr lang="en-US" altLang="ja-JP" sz="2400" dirty="0">
              <a:latin typeface="Cambria" panose="02040503050406030204" pitchFamily="18" charset="0"/>
              <a:cs typeface="Arial" charset="0"/>
            </a:endParaRPr>
          </a:p>
          <a:p>
            <a:pPr>
              <a:lnSpc>
                <a:spcPct val="100000"/>
              </a:lnSpc>
              <a:spcBef>
                <a:spcPts val="0"/>
              </a:spcBef>
              <a:buClr>
                <a:srgbClr val="C00000"/>
              </a:buClr>
            </a:pPr>
            <a:r>
              <a:rPr lang="en-US" altLang="ja-JP" sz="2400" dirty="0">
                <a:latin typeface="Cambria" panose="02040503050406030204" pitchFamily="18" charset="0"/>
                <a:cs typeface="Arial" charset="0"/>
              </a:rPr>
              <a:t>What is an example of a policy, practice, or program touted as equity-based in your organization that reflects a deficit ideology? Or a grit ideology?</a:t>
            </a:r>
          </a:p>
          <a:p>
            <a:pPr>
              <a:lnSpc>
                <a:spcPct val="100000"/>
              </a:lnSpc>
              <a:spcBef>
                <a:spcPts val="0"/>
              </a:spcBef>
              <a:buClr>
                <a:srgbClr val="C00000"/>
              </a:buClr>
            </a:pPr>
            <a:endParaRPr lang="en-US" altLang="ja-JP" sz="2400" dirty="0">
              <a:latin typeface="Cambria" panose="02040503050406030204" pitchFamily="18" charset="0"/>
              <a:cs typeface="Arial" charset="0"/>
            </a:endParaRPr>
          </a:p>
          <a:p>
            <a:pPr>
              <a:lnSpc>
                <a:spcPct val="100000"/>
              </a:lnSpc>
              <a:spcBef>
                <a:spcPts val="0"/>
              </a:spcBef>
              <a:buClr>
                <a:srgbClr val="C00000"/>
              </a:buClr>
            </a:pPr>
            <a:r>
              <a:rPr lang="en-US" altLang="ja-JP" sz="2400" dirty="0">
                <a:latin typeface="Cambria" panose="02040503050406030204" pitchFamily="18" charset="0"/>
                <a:cs typeface="Arial" charset="0"/>
              </a:rPr>
              <a:t>What is a different action or approach that would reflect a structural ideology?</a:t>
            </a:r>
          </a:p>
        </p:txBody>
      </p:sp>
      <p:sp>
        <p:nvSpPr>
          <p:cNvPr id="4" name="TextBox 3">
            <a:extLst>
              <a:ext uri="{FF2B5EF4-FFF2-40B4-BE49-F238E27FC236}">
                <a16:creationId xmlns:a16="http://schemas.microsoft.com/office/drawing/2014/main" id="{8C8331BD-CED2-A242-9969-1A1F88153E44}"/>
              </a:ext>
            </a:extLst>
          </p:cNvPr>
          <p:cNvSpPr txBox="1"/>
          <p:nvPr/>
        </p:nvSpPr>
        <p:spPr>
          <a:xfrm>
            <a:off x="3657600" y="408348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437253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AEC775-AA83-0745-A49C-39C32ACAB58F}"/>
              </a:ext>
            </a:extLst>
          </p:cNvPr>
          <p:cNvSpPr txBox="1"/>
          <p:nvPr/>
        </p:nvSpPr>
        <p:spPr>
          <a:xfrm>
            <a:off x="1075038" y="2829697"/>
            <a:ext cx="8217243" cy="1569660"/>
          </a:xfrm>
          <a:prstGeom prst="rect">
            <a:avLst/>
          </a:prstGeom>
          <a:noFill/>
        </p:spPr>
        <p:txBody>
          <a:bodyPr wrap="square" rtlCol="0">
            <a:spAutoFit/>
          </a:bodyPr>
          <a:lstStyle/>
          <a:p>
            <a:r>
              <a:rPr lang="en-US" sz="4800" b="1" dirty="0">
                <a:solidFill>
                  <a:schemeClr val="bg1"/>
                </a:solidFill>
              </a:rPr>
              <a:t>Cultivating Structural Ideology</a:t>
            </a:r>
          </a:p>
        </p:txBody>
      </p:sp>
    </p:spTree>
    <p:extLst>
      <p:ext uri="{BB962C8B-B14F-4D97-AF65-F5344CB8AC3E}">
        <p14:creationId xmlns:p14="http://schemas.microsoft.com/office/powerpoint/2010/main" val="10014150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AB6CA-392E-C84C-8B4A-B233271B03C0}"/>
              </a:ext>
            </a:extLst>
          </p:cNvPr>
          <p:cNvSpPr>
            <a:spLocks noGrp="1"/>
          </p:cNvSpPr>
          <p:nvPr>
            <p:ph type="title"/>
          </p:nvPr>
        </p:nvSpPr>
        <p:spPr>
          <a:xfrm>
            <a:off x="481914" y="452718"/>
            <a:ext cx="9774194" cy="1400530"/>
          </a:xfrm>
        </p:spPr>
        <p:txBody>
          <a:bodyPr anchor="ctr">
            <a:normAutofit/>
          </a:bodyPr>
          <a:lstStyle/>
          <a:p>
            <a:r>
              <a:rPr lang="en-US" b="1" dirty="0">
                <a:solidFill>
                  <a:srgbClr val="FFFFFF"/>
                </a:solidFill>
                <a:latin typeface="Cambria" panose="02040503050406030204" pitchFamily="18" charset="0"/>
              </a:rPr>
              <a:t>A Few Notes</a:t>
            </a:r>
          </a:p>
        </p:txBody>
      </p:sp>
      <p:sp>
        <p:nvSpPr>
          <p:cNvPr id="3" name="Content Placeholder 2">
            <a:extLst>
              <a:ext uri="{FF2B5EF4-FFF2-40B4-BE49-F238E27FC236}">
                <a16:creationId xmlns:a16="http://schemas.microsoft.com/office/drawing/2014/main" id="{9759001C-96DD-D34D-B099-4FD5500E3279}"/>
              </a:ext>
            </a:extLst>
          </p:cNvPr>
          <p:cNvSpPr>
            <a:spLocks noGrp="1"/>
          </p:cNvSpPr>
          <p:nvPr>
            <p:ph idx="1"/>
          </p:nvPr>
        </p:nvSpPr>
        <p:spPr>
          <a:xfrm>
            <a:off x="480934" y="1853248"/>
            <a:ext cx="10447261" cy="4552034"/>
          </a:xfrm>
          <a:noFill/>
        </p:spPr>
        <p:txBody>
          <a:bodyPr>
            <a:normAutofit fontScale="92500" lnSpcReduction="20000"/>
          </a:bodyPr>
          <a:lstStyle/>
          <a:p>
            <a:pPr marL="0" indent="0">
              <a:buClr>
                <a:srgbClr val="C00000"/>
              </a:buClr>
              <a:buNone/>
            </a:pPr>
            <a:endParaRPr lang="en-US" altLang="ja-JP" sz="3200" dirty="0">
              <a:latin typeface="Cambria" panose="02040503050406030204" pitchFamily="18" charset="0"/>
              <a:cs typeface="Arial" charset="0"/>
            </a:endParaRPr>
          </a:p>
          <a:p>
            <a:pPr>
              <a:buClr>
                <a:srgbClr val="C00000"/>
              </a:buClr>
            </a:pPr>
            <a:r>
              <a:rPr lang="en-US" altLang="ja-JP" sz="3200" dirty="0">
                <a:latin typeface="Cambria" panose="02040503050406030204" pitchFamily="18" charset="0"/>
                <a:cs typeface="Arial" charset="0"/>
              </a:rPr>
              <a:t>4-6:30 ET, with 15-minute break</a:t>
            </a:r>
          </a:p>
          <a:p>
            <a:pPr>
              <a:buClr>
                <a:srgbClr val="C00000"/>
              </a:buClr>
            </a:pPr>
            <a:r>
              <a:rPr lang="en-US" altLang="ja-JP" sz="3200" dirty="0">
                <a:latin typeface="Cambria" panose="02040503050406030204" pitchFamily="18" charset="0"/>
                <a:cs typeface="Arial" charset="0"/>
              </a:rPr>
              <a:t>Yes, we are recording</a:t>
            </a:r>
          </a:p>
          <a:p>
            <a:pPr>
              <a:buClr>
                <a:srgbClr val="C00000"/>
              </a:buClr>
            </a:pPr>
            <a:r>
              <a:rPr lang="en-US" altLang="ja-JP" dirty="0">
                <a:latin typeface="Cambria" panose="02040503050406030204" pitchFamily="18" charset="0"/>
                <a:cs typeface="Arial" charset="0"/>
              </a:rPr>
              <a:t>Our work is mostly with schools, universities, and non-profits; we’ll provide examples from different contexts</a:t>
            </a:r>
          </a:p>
          <a:p>
            <a:pPr>
              <a:buClr>
                <a:srgbClr val="C00000"/>
              </a:buClr>
            </a:pPr>
            <a:r>
              <a:rPr lang="en-US" altLang="ja-JP" sz="3200" dirty="0">
                <a:latin typeface="Cambria" panose="02040503050406030204" pitchFamily="18" charset="0"/>
                <a:cs typeface="Arial" charset="0"/>
              </a:rPr>
              <a:t>We will be using our reflection log (3-minute reflection time between ideas)</a:t>
            </a:r>
          </a:p>
          <a:p>
            <a:pPr>
              <a:buClr>
                <a:srgbClr val="C00000"/>
              </a:buClr>
            </a:pPr>
            <a:r>
              <a:rPr lang="en-US" altLang="ja-JP" sz="3200" dirty="0">
                <a:latin typeface="Cambria" panose="02040503050406030204" pitchFamily="18" charset="0"/>
                <a:cs typeface="Arial" charset="0"/>
                <a:hlinkClick r:id="rId2"/>
              </a:rPr>
              <a:t>https://www.equityliteracy.org/toolbox</a:t>
            </a:r>
            <a:endParaRPr lang="en-US" altLang="ja-JP" sz="3200" dirty="0">
              <a:latin typeface="Cambria" panose="02040503050406030204" pitchFamily="18" charset="0"/>
              <a:cs typeface="Arial" charset="0"/>
            </a:endParaRPr>
          </a:p>
          <a:p>
            <a:pPr>
              <a:buClr>
                <a:srgbClr val="C00000"/>
              </a:buClr>
            </a:pPr>
            <a:r>
              <a:rPr lang="en-US" altLang="ja-JP" sz="3200" dirty="0">
                <a:latin typeface="Cambria" panose="02040503050406030204" pitchFamily="18" charset="0"/>
                <a:cs typeface="Arial" charset="0"/>
              </a:rPr>
              <a:t>Please share your thoughts and questions in the chat!</a:t>
            </a:r>
          </a:p>
          <a:p>
            <a:pPr>
              <a:buClr>
                <a:srgbClr val="C00000"/>
              </a:buClr>
            </a:pPr>
            <a:r>
              <a:rPr lang="en-US" altLang="ja-JP" dirty="0">
                <a:latin typeface="Cambria" panose="02040503050406030204" pitchFamily="18" charset="0"/>
                <a:cs typeface="Arial" charset="0"/>
              </a:rPr>
              <a:t>Use the Q/A for questions you want seen by the panelists</a:t>
            </a:r>
            <a:endParaRPr lang="en-US" altLang="ja-JP" sz="3200" dirty="0">
              <a:latin typeface="Cambria" panose="02040503050406030204" pitchFamily="18" charset="0"/>
              <a:cs typeface="Arial" charset="0"/>
            </a:endParaRPr>
          </a:p>
          <a:p>
            <a:pPr>
              <a:buClr>
                <a:srgbClr val="C00000"/>
              </a:buClr>
            </a:pPr>
            <a:endParaRPr lang="en-US" altLang="ja-JP" sz="3200" dirty="0">
              <a:latin typeface="Cambria" panose="02040503050406030204" pitchFamily="18" charset="0"/>
              <a:cs typeface="Arial" charset="0"/>
            </a:endParaRPr>
          </a:p>
          <a:p>
            <a:pPr>
              <a:buClr>
                <a:srgbClr val="C00000"/>
              </a:buClr>
            </a:pPr>
            <a:endParaRPr lang="en-US" altLang="ja-JP" sz="3200" dirty="0">
              <a:latin typeface="Cambria" panose="02040503050406030204" pitchFamily="18" charset="0"/>
              <a:cs typeface="Arial" charset="0"/>
            </a:endParaRPr>
          </a:p>
          <a:p>
            <a:pPr marL="0" indent="0">
              <a:buClr>
                <a:srgbClr val="C00000"/>
              </a:buClr>
              <a:buNone/>
            </a:pPr>
            <a:endParaRPr lang="en-US" altLang="ja-JP" dirty="0">
              <a:latin typeface="Cambria" panose="02040503050406030204" pitchFamily="18" charset="0"/>
              <a:cs typeface="Arial" charset="0"/>
            </a:endParaRPr>
          </a:p>
          <a:p>
            <a:pPr marL="0" indent="0">
              <a:buClr>
                <a:srgbClr val="C00000"/>
              </a:buClr>
              <a:buNone/>
            </a:pPr>
            <a:endParaRPr lang="en-US" altLang="ja-JP" sz="3200" dirty="0">
              <a:latin typeface="Cambria" panose="02040503050406030204" pitchFamily="18" charset="0"/>
              <a:cs typeface="Arial" charset="0"/>
            </a:endParaRPr>
          </a:p>
        </p:txBody>
      </p:sp>
    </p:spTree>
    <p:extLst>
      <p:ext uri="{BB962C8B-B14F-4D97-AF65-F5344CB8AC3E}">
        <p14:creationId xmlns:p14="http://schemas.microsoft.com/office/powerpoint/2010/main" val="39631749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AB6CA-392E-C84C-8B4A-B233271B03C0}"/>
              </a:ext>
            </a:extLst>
          </p:cNvPr>
          <p:cNvSpPr>
            <a:spLocks noGrp="1"/>
          </p:cNvSpPr>
          <p:nvPr>
            <p:ph type="title"/>
          </p:nvPr>
        </p:nvSpPr>
        <p:spPr>
          <a:xfrm>
            <a:off x="481914" y="452718"/>
            <a:ext cx="9774194" cy="1400530"/>
          </a:xfrm>
        </p:spPr>
        <p:txBody>
          <a:bodyPr anchor="ctr">
            <a:normAutofit/>
          </a:bodyPr>
          <a:lstStyle/>
          <a:p>
            <a:r>
              <a:rPr lang="en-US" b="1" dirty="0">
                <a:solidFill>
                  <a:srgbClr val="FFFFFF"/>
                </a:solidFill>
                <a:latin typeface="Cambria" panose="02040503050406030204" pitchFamily="18" charset="0"/>
              </a:rPr>
              <a:t>Structural </a:t>
            </a:r>
            <a:r>
              <a:rPr lang="en-US" b="1" i="1" dirty="0">
                <a:solidFill>
                  <a:srgbClr val="FFFFFF"/>
                </a:solidFill>
                <a:latin typeface="Cambria" panose="02040503050406030204" pitchFamily="18" charset="0"/>
              </a:rPr>
              <a:t>Impulse</a:t>
            </a:r>
          </a:p>
        </p:txBody>
      </p:sp>
      <p:sp>
        <p:nvSpPr>
          <p:cNvPr id="3" name="Content Placeholder 2">
            <a:extLst>
              <a:ext uri="{FF2B5EF4-FFF2-40B4-BE49-F238E27FC236}">
                <a16:creationId xmlns:a16="http://schemas.microsoft.com/office/drawing/2014/main" id="{9759001C-96DD-D34D-B099-4FD5500E3279}"/>
              </a:ext>
            </a:extLst>
          </p:cNvPr>
          <p:cNvSpPr>
            <a:spLocks noGrp="1"/>
          </p:cNvSpPr>
          <p:nvPr>
            <p:ph idx="1"/>
          </p:nvPr>
        </p:nvSpPr>
        <p:spPr>
          <a:xfrm>
            <a:off x="480934" y="2642992"/>
            <a:ext cx="8111921" cy="4042012"/>
          </a:xfrm>
          <a:noFill/>
        </p:spPr>
        <p:txBody>
          <a:bodyPr>
            <a:normAutofit/>
          </a:bodyPr>
          <a:lstStyle/>
          <a:p>
            <a:pPr marL="0" indent="0">
              <a:buClr>
                <a:srgbClr val="C00000"/>
              </a:buClr>
              <a:buNone/>
            </a:pPr>
            <a:r>
              <a:rPr lang="en-US" altLang="ja-JP" dirty="0">
                <a:latin typeface="Cambria" panose="02040503050406030204" pitchFamily="18" charset="0"/>
                <a:cs typeface="Arial" charset="0"/>
              </a:rPr>
              <a:t>What are the challenges, barriers, inequities, and biases? </a:t>
            </a:r>
            <a:r>
              <a:rPr lang="en-US" altLang="ja-JP" dirty="0">
                <a:solidFill>
                  <a:srgbClr val="9B0002"/>
                </a:solidFill>
                <a:latin typeface="Cambria" panose="02040503050406030204" pitchFamily="18" charset="0"/>
                <a:cs typeface="Arial" charset="0"/>
              </a:rPr>
              <a:t>How is racism operating? </a:t>
            </a:r>
            <a:r>
              <a:rPr lang="en-US" altLang="ja-JP" dirty="0">
                <a:latin typeface="Cambria" panose="02040503050406030204" pitchFamily="18" charset="0"/>
                <a:cs typeface="Arial" charset="0"/>
              </a:rPr>
              <a:t>What are the challenges, barriers, inequities, and biases? </a:t>
            </a:r>
            <a:r>
              <a:rPr lang="en-US" altLang="ja-JP" dirty="0">
                <a:solidFill>
                  <a:srgbClr val="9B0002"/>
                </a:solidFill>
                <a:latin typeface="Cambria" panose="02040503050406030204" pitchFamily="18" charset="0"/>
                <a:cs typeface="Arial" charset="0"/>
              </a:rPr>
              <a:t>How is racism operating? </a:t>
            </a:r>
            <a:r>
              <a:rPr lang="en-US" altLang="ja-JP" dirty="0">
                <a:latin typeface="Cambria" panose="02040503050406030204" pitchFamily="18" charset="0"/>
                <a:cs typeface="Arial" charset="0"/>
              </a:rPr>
              <a:t>What are the challenges, barriers, inequities, and biases? </a:t>
            </a:r>
            <a:r>
              <a:rPr lang="en-US" altLang="ja-JP" dirty="0">
                <a:solidFill>
                  <a:srgbClr val="9B0002"/>
                </a:solidFill>
                <a:latin typeface="Cambria" panose="02040503050406030204" pitchFamily="18" charset="0"/>
                <a:cs typeface="Arial" charset="0"/>
              </a:rPr>
              <a:t>How is racism operating? </a:t>
            </a:r>
            <a:endParaRPr lang="en-US" altLang="ja-JP" dirty="0">
              <a:latin typeface="Cambria" panose="02040503050406030204" pitchFamily="18" charset="0"/>
              <a:cs typeface="Arial" charset="0"/>
            </a:endParaRPr>
          </a:p>
          <a:p>
            <a:pPr marL="0" indent="0">
              <a:buClr>
                <a:srgbClr val="C00000"/>
              </a:buClr>
              <a:buNone/>
            </a:pPr>
            <a:endParaRPr lang="en-US" altLang="ja-JP" dirty="0">
              <a:latin typeface="Cambria" panose="02040503050406030204" pitchFamily="18" charset="0"/>
              <a:cs typeface="Arial" charset="0"/>
            </a:endParaRPr>
          </a:p>
          <a:p>
            <a:pPr marL="0" indent="0">
              <a:buClr>
                <a:srgbClr val="C00000"/>
              </a:buClr>
              <a:buNone/>
            </a:pPr>
            <a:endParaRPr lang="en-US" altLang="ja-JP" dirty="0">
              <a:latin typeface="Cambria" panose="02040503050406030204" pitchFamily="18" charset="0"/>
              <a:cs typeface="Arial" charset="0"/>
            </a:endParaRPr>
          </a:p>
          <a:p>
            <a:pPr marL="0" indent="0">
              <a:buClr>
                <a:srgbClr val="C00000"/>
              </a:buClr>
              <a:buNone/>
            </a:pPr>
            <a:endParaRPr lang="en-US" altLang="ja-JP" dirty="0">
              <a:latin typeface="Cambria" panose="02040503050406030204" pitchFamily="18" charset="0"/>
              <a:cs typeface="Arial" charset="0"/>
            </a:endParaRPr>
          </a:p>
          <a:p>
            <a:pPr marL="0" indent="0">
              <a:buClr>
                <a:srgbClr val="C00000"/>
              </a:buClr>
              <a:buNone/>
            </a:pPr>
            <a:endParaRPr lang="en-US" altLang="ja-JP" dirty="0">
              <a:latin typeface="Cambria" panose="02040503050406030204" pitchFamily="18" charset="0"/>
              <a:cs typeface="Arial" charset="0"/>
            </a:endParaRPr>
          </a:p>
          <a:p>
            <a:pPr marL="0" indent="0">
              <a:buClr>
                <a:srgbClr val="C00000"/>
              </a:buClr>
              <a:buNone/>
            </a:pPr>
            <a:endParaRPr lang="en-US" altLang="ja-JP" dirty="0">
              <a:latin typeface="Cambria" panose="02040503050406030204" pitchFamily="18" charset="0"/>
              <a:cs typeface="Arial" charset="0"/>
            </a:endParaRPr>
          </a:p>
          <a:p>
            <a:pPr marL="0" indent="0">
              <a:buClr>
                <a:srgbClr val="C00000"/>
              </a:buClr>
              <a:buNone/>
            </a:pPr>
            <a:endParaRPr lang="en-US" altLang="ja-JP" dirty="0">
              <a:latin typeface="Cambria" panose="02040503050406030204" pitchFamily="18" charset="0"/>
              <a:cs typeface="Arial" charset="0"/>
            </a:endParaRPr>
          </a:p>
          <a:p>
            <a:pPr>
              <a:buClr>
                <a:srgbClr val="C00000"/>
              </a:buClr>
            </a:pPr>
            <a:endParaRPr lang="en-US" altLang="ja-JP" sz="3200" dirty="0">
              <a:latin typeface="Cambria" panose="02040503050406030204" pitchFamily="18" charset="0"/>
              <a:cs typeface="Arial" charset="0"/>
            </a:endParaRPr>
          </a:p>
          <a:p>
            <a:pPr>
              <a:buClr>
                <a:srgbClr val="C00000"/>
              </a:buClr>
            </a:pPr>
            <a:endParaRPr lang="en-US" altLang="ja-JP" dirty="0">
              <a:latin typeface="Cambria" panose="02040503050406030204" pitchFamily="18" charset="0"/>
              <a:cs typeface="Arial" charset="0"/>
            </a:endParaRPr>
          </a:p>
          <a:p>
            <a:pPr marL="0" indent="0">
              <a:buClr>
                <a:srgbClr val="C00000"/>
              </a:buClr>
              <a:buNone/>
            </a:pPr>
            <a:endParaRPr lang="en-US" altLang="ja-JP" sz="3200" dirty="0">
              <a:latin typeface="Cambria" panose="02040503050406030204" pitchFamily="18" charset="0"/>
              <a:cs typeface="Arial" charset="0"/>
            </a:endParaRPr>
          </a:p>
        </p:txBody>
      </p:sp>
      <p:sp>
        <p:nvSpPr>
          <p:cNvPr id="4" name="TextBox 3">
            <a:extLst>
              <a:ext uri="{FF2B5EF4-FFF2-40B4-BE49-F238E27FC236}">
                <a16:creationId xmlns:a16="http://schemas.microsoft.com/office/drawing/2014/main" id="{8C8331BD-CED2-A242-9969-1A1F88153E44}"/>
              </a:ext>
            </a:extLst>
          </p:cNvPr>
          <p:cNvSpPr txBox="1"/>
          <p:nvPr/>
        </p:nvSpPr>
        <p:spPr>
          <a:xfrm>
            <a:off x="3657600" y="4083485"/>
            <a:ext cx="184731" cy="369332"/>
          </a:xfrm>
          <a:prstGeom prst="rect">
            <a:avLst/>
          </a:prstGeom>
          <a:noFill/>
        </p:spPr>
        <p:txBody>
          <a:bodyPr wrap="none" rtlCol="0">
            <a:spAutoFit/>
          </a:bodyPr>
          <a:lstStyle/>
          <a:p>
            <a:endParaRPr lang="en-US" dirty="0"/>
          </a:p>
        </p:txBody>
      </p:sp>
      <p:pic>
        <p:nvPicPr>
          <p:cNvPr id="6" name="Picture 5" descr="A picture containing computer&#10;&#10;Description automatically generated">
            <a:extLst>
              <a:ext uri="{FF2B5EF4-FFF2-40B4-BE49-F238E27FC236}">
                <a16:creationId xmlns:a16="http://schemas.microsoft.com/office/drawing/2014/main" id="{5E52851D-597B-DE45-B726-533D4581300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658355" y="226359"/>
            <a:ext cx="3025711" cy="1853248"/>
          </a:xfrm>
          <a:prstGeom prst="rect">
            <a:avLst/>
          </a:prstGeom>
        </p:spPr>
      </p:pic>
    </p:spTree>
    <p:extLst>
      <p:ext uri="{BB962C8B-B14F-4D97-AF65-F5344CB8AC3E}">
        <p14:creationId xmlns:p14="http://schemas.microsoft.com/office/powerpoint/2010/main" val="18557908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AB6CA-392E-C84C-8B4A-B233271B03C0}"/>
              </a:ext>
            </a:extLst>
          </p:cNvPr>
          <p:cNvSpPr>
            <a:spLocks noGrp="1"/>
          </p:cNvSpPr>
          <p:nvPr>
            <p:ph type="title"/>
          </p:nvPr>
        </p:nvSpPr>
        <p:spPr>
          <a:xfrm>
            <a:off x="481914" y="452718"/>
            <a:ext cx="9774194" cy="1400530"/>
          </a:xfrm>
        </p:spPr>
        <p:txBody>
          <a:bodyPr anchor="ctr">
            <a:normAutofit/>
          </a:bodyPr>
          <a:lstStyle/>
          <a:p>
            <a:r>
              <a:rPr lang="en-US" b="1">
                <a:solidFill>
                  <a:srgbClr val="FFFFFF"/>
                </a:solidFill>
                <a:latin typeface="Cambria" panose="02040503050406030204" pitchFamily="18" charset="0"/>
              </a:rPr>
              <a:t>Opening a </a:t>
            </a:r>
            <a:r>
              <a:rPr lang="en-US" b="1" dirty="0">
                <a:solidFill>
                  <a:srgbClr val="FFFFFF"/>
                </a:solidFill>
                <a:latin typeface="Cambria" panose="02040503050406030204" pitchFamily="18" charset="0"/>
              </a:rPr>
              <a:t>New Window</a:t>
            </a:r>
          </a:p>
        </p:txBody>
      </p:sp>
      <p:sp>
        <p:nvSpPr>
          <p:cNvPr id="3" name="Content Placeholder 2">
            <a:extLst>
              <a:ext uri="{FF2B5EF4-FFF2-40B4-BE49-F238E27FC236}">
                <a16:creationId xmlns:a16="http://schemas.microsoft.com/office/drawing/2014/main" id="{9759001C-96DD-D34D-B099-4FD5500E3279}"/>
              </a:ext>
            </a:extLst>
          </p:cNvPr>
          <p:cNvSpPr>
            <a:spLocks noGrp="1"/>
          </p:cNvSpPr>
          <p:nvPr>
            <p:ph idx="1"/>
          </p:nvPr>
        </p:nvSpPr>
        <p:spPr>
          <a:xfrm>
            <a:off x="480934" y="2329841"/>
            <a:ext cx="8111921" cy="4355163"/>
          </a:xfrm>
          <a:noFill/>
        </p:spPr>
        <p:txBody>
          <a:bodyPr>
            <a:normAutofit/>
          </a:bodyPr>
          <a:lstStyle/>
          <a:p>
            <a:pPr>
              <a:buClr>
                <a:srgbClr val="C00000"/>
              </a:buClr>
            </a:pPr>
            <a:r>
              <a:rPr lang="en-US" altLang="ja-JP" dirty="0">
                <a:latin typeface="Cambria" panose="02040503050406030204" pitchFamily="18" charset="0"/>
                <a:cs typeface="Arial" charset="0"/>
              </a:rPr>
              <a:t>“I wonder” statements</a:t>
            </a:r>
          </a:p>
          <a:p>
            <a:pPr>
              <a:buClr>
                <a:srgbClr val="C00000"/>
              </a:buClr>
            </a:pPr>
            <a:endParaRPr lang="en-US" altLang="ja-JP" dirty="0">
              <a:latin typeface="Cambria" panose="02040503050406030204" pitchFamily="18" charset="0"/>
              <a:cs typeface="Arial" charset="0"/>
            </a:endParaRPr>
          </a:p>
          <a:p>
            <a:pPr>
              <a:buClr>
                <a:srgbClr val="C00000"/>
              </a:buClr>
            </a:pPr>
            <a:r>
              <a:rPr lang="en-US" altLang="ja-JP" dirty="0">
                <a:latin typeface="Cambria" panose="02040503050406030204" pitchFamily="18" charset="0"/>
                <a:cs typeface="Arial" charset="0"/>
              </a:rPr>
              <a:t>What are the challenges and barriers—the biases and inequities? How is racism operating?</a:t>
            </a:r>
          </a:p>
          <a:p>
            <a:pPr>
              <a:buClr>
                <a:srgbClr val="C00000"/>
              </a:buClr>
            </a:pPr>
            <a:endParaRPr lang="en-US" altLang="ja-JP" dirty="0">
              <a:latin typeface="Cambria" panose="02040503050406030204" pitchFamily="18" charset="0"/>
              <a:cs typeface="Arial" charset="0"/>
            </a:endParaRPr>
          </a:p>
          <a:p>
            <a:pPr>
              <a:buClr>
                <a:srgbClr val="C00000"/>
              </a:buClr>
            </a:pPr>
            <a:r>
              <a:rPr lang="en-US" altLang="ja-JP" dirty="0">
                <a:latin typeface="Cambria" panose="02040503050406030204" pitchFamily="18" charset="0"/>
                <a:cs typeface="Arial" charset="0"/>
              </a:rPr>
              <a:t>Refocus on what </a:t>
            </a:r>
            <a:r>
              <a:rPr lang="en-US" altLang="ja-JP" i="1" dirty="0">
                <a:latin typeface="Cambria" panose="02040503050406030204" pitchFamily="18" charset="0"/>
                <a:cs typeface="Arial" charset="0"/>
              </a:rPr>
              <a:t>we can do</a:t>
            </a:r>
            <a:r>
              <a:rPr lang="en-US" altLang="ja-JP" dirty="0">
                <a:latin typeface="Cambria" panose="02040503050406030204" pitchFamily="18" charset="0"/>
                <a:cs typeface="Arial" charset="0"/>
              </a:rPr>
              <a:t>, on our spheres of influence</a:t>
            </a:r>
          </a:p>
          <a:p>
            <a:pPr>
              <a:buClr>
                <a:srgbClr val="C00000"/>
              </a:buClr>
            </a:pPr>
            <a:endParaRPr lang="en-US" altLang="ja-JP" dirty="0">
              <a:latin typeface="Cambria" panose="02040503050406030204" pitchFamily="18" charset="0"/>
              <a:cs typeface="Arial" charset="0"/>
            </a:endParaRPr>
          </a:p>
          <a:p>
            <a:pPr marL="0" indent="0">
              <a:buClr>
                <a:srgbClr val="C00000"/>
              </a:buClr>
              <a:buNone/>
            </a:pPr>
            <a:endParaRPr lang="en-US" altLang="ja-JP" dirty="0">
              <a:latin typeface="Cambria" panose="02040503050406030204" pitchFamily="18" charset="0"/>
              <a:cs typeface="Arial" charset="0"/>
            </a:endParaRPr>
          </a:p>
          <a:p>
            <a:pPr>
              <a:buClr>
                <a:srgbClr val="C00000"/>
              </a:buClr>
            </a:pPr>
            <a:endParaRPr lang="en-US" altLang="ja-JP" sz="3200" dirty="0">
              <a:latin typeface="Cambria" panose="02040503050406030204" pitchFamily="18" charset="0"/>
              <a:cs typeface="Arial" charset="0"/>
            </a:endParaRPr>
          </a:p>
          <a:p>
            <a:pPr>
              <a:buClr>
                <a:srgbClr val="C00000"/>
              </a:buClr>
            </a:pPr>
            <a:endParaRPr lang="en-US" altLang="ja-JP" dirty="0">
              <a:latin typeface="Cambria" panose="02040503050406030204" pitchFamily="18" charset="0"/>
              <a:cs typeface="Arial" charset="0"/>
            </a:endParaRPr>
          </a:p>
          <a:p>
            <a:pPr marL="0" indent="0">
              <a:buClr>
                <a:srgbClr val="C00000"/>
              </a:buClr>
              <a:buNone/>
            </a:pPr>
            <a:endParaRPr lang="en-US" altLang="ja-JP" sz="3200" dirty="0">
              <a:latin typeface="Cambria" panose="02040503050406030204" pitchFamily="18" charset="0"/>
              <a:cs typeface="Arial" charset="0"/>
            </a:endParaRPr>
          </a:p>
        </p:txBody>
      </p:sp>
      <p:sp>
        <p:nvSpPr>
          <p:cNvPr id="4" name="TextBox 3">
            <a:extLst>
              <a:ext uri="{FF2B5EF4-FFF2-40B4-BE49-F238E27FC236}">
                <a16:creationId xmlns:a16="http://schemas.microsoft.com/office/drawing/2014/main" id="{8C8331BD-CED2-A242-9969-1A1F88153E44}"/>
              </a:ext>
            </a:extLst>
          </p:cNvPr>
          <p:cNvSpPr txBox="1"/>
          <p:nvPr/>
        </p:nvSpPr>
        <p:spPr>
          <a:xfrm>
            <a:off x="3657600" y="4083485"/>
            <a:ext cx="184731" cy="369332"/>
          </a:xfrm>
          <a:prstGeom prst="rect">
            <a:avLst/>
          </a:prstGeom>
          <a:noFill/>
        </p:spPr>
        <p:txBody>
          <a:bodyPr wrap="none" rtlCol="0">
            <a:spAutoFit/>
          </a:bodyPr>
          <a:lstStyle/>
          <a:p>
            <a:endParaRPr lang="en-US" dirty="0"/>
          </a:p>
        </p:txBody>
      </p:sp>
      <p:pic>
        <p:nvPicPr>
          <p:cNvPr id="6" name="Picture 5" descr="A view of a large window&#10;&#10;Description automatically generated">
            <a:extLst>
              <a:ext uri="{FF2B5EF4-FFF2-40B4-BE49-F238E27FC236}">
                <a16:creationId xmlns:a16="http://schemas.microsoft.com/office/drawing/2014/main" id="{5B00668E-5E65-ED45-8781-EE834B1493F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716740" y="172996"/>
            <a:ext cx="2008921" cy="1763833"/>
          </a:xfrm>
          <a:prstGeom prst="rect">
            <a:avLst/>
          </a:prstGeom>
        </p:spPr>
      </p:pic>
    </p:spTree>
    <p:extLst>
      <p:ext uri="{BB962C8B-B14F-4D97-AF65-F5344CB8AC3E}">
        <p14:creationId xmlns:p14="http://schemas.microsoft.com/office/powerpoint/2010/main" val="12062305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AB6CA-392E-C84C-8B4A-B233271B03C0}"/>
              </a:ext>
            </a:extLst>
          </p:cNvPr>
          <p:cNvSpPr>
            <a:spLocks noGrp="1"/>
          </p:cNvSpPr>
          <p:nvPr>
            <p:ph type="title"/>
          </p:nvPr>
        </p:nvSpPr>
        <p:spPr>
          <a:xfrm>
            <a:off x="481914" y="452718"/>
            <a:ext cx="9774194" cy="1400530"/>
          </a:xfrm>
        </p:spPr>
        <p:txBody>
          <a:bodyPr anchor="ctr">
            <a:normAutofit/>
          </a:bodyPr>
          <a:lstStyle/>
          <a:p>
            <a:r>
              <a:rPr lang="en-US" dirty="0">
                <a:solidFill>
                  <a:srgbClr val="FFFFFF"/>
                </a:solidFill>
                <a:latin typeface="Cambria" panose="02040503050406030204" pitchFamily="18" charset="0"/>
              </a:rPr>
              <a:t>Example </a:t>
            </a:r>
            <a:endParaRPr lang="en-US" b="1" dirty="0">
              <a:solidFill>
                <a:srgbClr val="FFFFFF"/>
              </a:solidFill>
              <a:latin typeface="Cambria" panose="02040503050406030204" pitchFamily="18" charset="0"/>
            </a:endParaRPr>
          </a:p>
        </p:txBody>
      </p:sp>
      <p:sp>
        <p:nvSpPr>
          <p:cNvPr id="3" name="Content Placeholder 2">
            <a:extLst>
              <a:ext uri="{FF2B5EF4-FFF2-40B4-BE49-F238E27FC236}">
                <a16:creationId xmlns:a16="http://schemas.microsoft.com/office/drawing/2014/main" id="{9759001C-96DD-D34D-B099-4FD5500E3279}"/>
              </a:ext>
            </a:extLst>
          </p:cNvPr>
          <p:cNvSpPr>
            <a:spLocks noGrp="1"/>
          </p:cNvSpPr>
          <p:nvPr>
            <p:ph idx="1"/>
          </p:nvPr>
        </p:nvSpPr>
        <p:spPr>
          <a:xfrm>
            <a:off x="480934" y="2329841"/>
            <a:ext cx="8111921" cy="4355163"/>
          </a:xfrm>
          <a:noFill/>
        </p:spPr>
        <p:txBody>
          <a:bodyPr>
            <a:normAutofit/>
          </a:bodyPr>
          <a:lstStyle/>
          <a:p>
            <a:pPr marL="0" indent="0">
              <a:buClr>
                <a:srgbClr val="C00000"/>
              </a:buClr>
              <a:buNone/>
            </a:pPr>
            <a:endParaRPr lang="en-US" altLang="ja-JP" dirty="0">
              <a:latin typeface="Cambria" panose="02040503050406030204" pitchFamily="18" charset="0"/>
              <a:cs typeface="Arial" charset="0"/>
            </a:endParaRPr>
          </a:p>
          <a:p>
            <a:pPr marL="0" indent="0">
              <a:buClr>
                <a:srgbClr val="C00000"/>
              </a:buClr>
              <a:buNone/>
            </a:pPr>
            <a:r>
              <a:rPr lang="en-US" altLang="ja-JP" dirty="0">
                <a:latin typeface="Cambria" panose="02040503050406030204" pitchFamily="18" charset="0"/>
                <a:cs typeface="Arial" charset="0"/>
              </a:rPr>
              <a:t>“XYZ families never show up for family engagement. Doesn’t that prove their not invested in their children’s education?”</a:t>
            </a:r>
          </a:p>
          <a:p>
            <a:pPr marL="0" indent="0">
              <a:buClr>
                <a:srgbClr val="C00000"/>
              </a:buClr>
              <a:buNone/>
            </a:pPr>
            <a:endParaRPr lang="en-US" altLang="ja-JP" dirty="0">
              <a:latin typeface="Cambria" panose="02040503050406030204" pitchFamily="18" charset="0"/>
              <a:cs typeface="Arial" charset="0"/>
            </a:endParaRPr>
          </a:p>
          <a:p>
            <a:pPr>
              <a:buClr>
                <a:srgbClr val="C00000"/>
              </a:buClr>
            </a:pPr>
            <a:r>
              <a:rPr lang="en-US" altLang="ja-JP" dirty="0">
                <a:latin typeface="Cambria" panose="02040503050406030204" pitchFamily="18" charset="0"/>
                <a:cs typeface="Arial" charset="0"/>
              </a:rPr>
              <a:t>I wonder</a:t>
            </a:r>
          </a:p>
          <a:p>
            <a:pPr>
              <a:buClr>
                <a:srgbClr val="C00000"/>
              </a:buClr>
            </a:pPr>
            <a:r>
              <a:rPr lang="en-US" altLang="ja-JP" dirty="0">
                <a:latin typeface="Cambria" panose="02040503050406030204" pitchFamily="18" charset="0"/>
                <a:cs typeface="Arial" charset="0"/>
              </a:rPr>
              <a:t>Biases, inequities racism</a:t>
            </a:r>
          </a:p>
          <a:p>
            <a:pPr>
              <a:buClr>
                <a:srgbClr val="C00000"/>
              </a:buClr>
            </a:pPr>
            <a:r>
              <a:rPr lang="en-US" altLang="ja-JP" dirty="0">
                <a:latin typeface="Cambria" panose="02040503050406030204" pitchFamily="18" charset="0"/>
                <a:cs typeface="Arial" charset="0"/>
              </a:rPr>
              <a:t>What can </a:t>
            </a:r>
            <a:r>
              <a:rPr lang="en-US" altLang="ja-JP" i="1" dirty="0">
                <a:latin typeface="Cambria" panose="02040503050406030204" pitchFamily="18" charset="0"/>
                <a:cs typeface="Arial" charset="0"/>
              </a:rPr>
              <a:t>we</a:t>
            </a:r>
            <a:r>
              <a:rPr lang="en-US" altLang="ja-JP" dirty="0">
                <a:latin typeface="Cambria" panose="02040503050406030204" pitchFamily="18" charset="0"/>
                <a:cs typeface="Arial" charset="0"/>
              </a:rPr>
              <a:t> do?</a:t>
            </a:r>
          </a:p>
          <a:p>
            <a:pPr marL="0" indent="0">
              <a:buClr>
                <a:srgbClr val="C00000"/>
              </a:buClr>
              <a:buNone/>
            </a:pPr>
            <a:endParaRPr lang="en-US" altLang="ja-JP" sz="3200" dirty="0">
              <a:latin typeface="Cambria" panose="02040503050406030204" pitchFamily="18" charset="0"/>
              <a:cs typeface="Arial" charset="0"/>
            </a:endParaRPr>
          </a:p>
        </p:txBody>
      </p:sp>
      <p:sp>
        <p:nvSpPr>
          <p:cNvPr id="4" name="TextBox 3">
            <a:extLst>
              <a:ext uri="{FF2B5EF4-FFF2-40B4-BE49-F238E27FC236}">
                <a16:creationId xmlns:a16="http://schemas.microsoft.com/office/drawing/2014/main" id="{8C8331BD-CED2-A242-9969-1A1F88153E44}"/>
              </a:ext>
            </a:extLst>
          </p:cNvPr>
          <p:cNvSpPr txBox="1"/>
          <p:nvPr/>
        </p:nvSpPr>
        <p:spPr>
          <a:xfrm>
            <a:off x="3657600" y="408348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351142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AEC775-AA83-0745-A49C-39C32ACAB58F}"/>
              </a:ext>
            </a:extLst>
          </p:cNvPr>
          <p:cNvSpPr txBox="1"/>
          <p:nvPr/>
        </p:nvSpPr>
        <p:spPr>
          <a:xfrm>
            <a:off x="1075038" y="2829697"/>
            <a:ext cx="8217243" cy="830997"/>
          </a:xfrm>
          <a:prstGeom prst="rect">
            <a:avLst/>
          </a:prstGeom>
          <a:noFill/>
        </p:spPr>
        <p:txBody>
          <a:bodyPr wrap="square" rtlCol="0">
            <a:spAutoFit/>
          </a:bodyPr>
          <a:lstStyle/>
          <a:p>
            <a:r>
              <a:rPr lang="en-US" sz="4800" b="1" dirty="0">
                <a:solidFill>
                  <a:schemeClr val="bg1"/>
                </a:solidFill>
              </a:rPr>
              <a:t>Equity Influencers</a:t>
            </a:r>
          </a:p>
        </p:txBody>
      </p:sp>
    </p:spTree>
    <p:extLst>
      <p:ext uri="{BB962C8B-B14F-4D97-AF65-F5344CB8AC3E}">
        <p14:creationId xmlns:p14="http://schemas.microsoft.com/office/powerpoint/2010/main" val="20754330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AEC775-AA83-0745-A49C-39C32ACAB58F}"/>
              </a:ext>
            </a:extLst>
          </p:cNvPr>
          <p:cNvSpPr txBox="1"/>
          <p:nvPr/>
        </p:nvSpPr>
        <p:spPr>
          <a:xfrm>
            <a:off x="1075038" y="2829697"/>
            <a:ext cx="941826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mbria" panose="02040503050406030204"/>
                <a:ea typeface="+mn-ea"/>
                <a:cs typeface="+mn-cs"/>
              </a:rPr>
              <a:t>Planting Seeds: Equity Influence</a:t>
            </a:r>
          </a:p>
        </p:txBody>
      </p:sp>
    </p:spTree>
    <p:extLst>
      <p:ext uri="{BB962C8B-B14F-4D97-AF65-F5344CB8AC3E}">
        <p14:creationId xmlns:p14="http://schemas.microsoft.com/office/powerpoint/2010/main" val="1066242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876363" y="296942"/>
            <a:ext cx="9942716" cy="1554480"/>
          </a:xfrm>
        </p:spPr>
        <p:txBody>
          <a:bodyPr anchor="ctr">
            <a:normAutofit/>
          </a:bodyPr>
          <a:lstStyle/>
          <a:p>
            <a:r>
              <a:rPr lang="en-US" sz="4800" dirty="0"/>
              <a:t>Equity Will</a:t>
            </a:r>
          </a:p>
        </p:txBody>
      </p:sp>
      <p:sp>
        <p:nvSpPr>
          <p:cNvPr id="82947" name="Rectangle 3"/>
          <p:cNvSpPr>
            <a:spLocks noGrp="1" noChangeArrowheads="1"/>
          </p:cNvSpPr>
          <p:nvPr>
            <p:ph idx="1"/>
          </p:nvPr>
        </p:nvSpPr>
        <p:spPr>
          <a:xfrm>
            <a:off x="1045028" y="2792627"/>
            <a:ext cx="9941319" cy="3349553"/>
          </a:xfrm>
        </p:spPr>
        <p:txBody>
          <a:bodyPr anchor="ctr">
            <a:normAutofit fontScale="92500" lnSpcReduction="20000"/>
          </a:bodyPr>
          <a:lstStyle/>
          <a:p>
            <a:pPr marL="609600" indent="-609600">
              <a:buNone/>
            </a:pPr>
            <a:endParaRPr lang="en-US" dirty="0"/>
          </a:p>
          <a:p>
            <a:pPr marL="0" indent="0">
              <a:buNone/>
            </a:pPr>
            <a:r>
              <a:rPr lang="en-US" dirty="0"/>
              <a:t>What are the knowledge and skills I need to be </a:t>
            </a:r>
            <a:r>
              <a:rPr lang="en-US" b="1" i="1" dirty="0"/>
              <a:t>a threat to the existence of inequity </a:t>
            </a:r>
            <a:r>
              <a:rPr lang="en-US" dirty="0"/>
              <a:t>in my sphere of influence?</a:t>
            </a:r>
          </a:p>
          <a:p>
            <a:pPr marL="0" indent="0">
              <a:buNone/>
            </a:pPr>
            <a:endParaRPr lang="en-US" dirty="0"/>
          </a:p>
          <a:p>
            <a:pPr marL="0" indent="0">
              <a:buNone/>
            </a:pPr>
            <a:r>
              <a:rPr lang="en-US" dirty="0"/>
              <a:t>Do I have the </a:t>
            </a:r>
            <a:r>
              <a:rPr lang="en-US" b="1" i="1" dirty="0"/>
              <a:t>will</a:t>
            </a:r>
            <a:r>
              <a:rPr lang="en-US" dirty="0"/>
              <a:t> to be that threat?</a:t>
            </a:r>
          </a:p>
          <a:p>
            <a:pPr marL="0" indent="0">
              <a:buNone/>
            </a:pPr>
            <a:endParaRPr lang="en-US" dirty="0"/>
          </a:p>
          <a:p>
            <a:pPr marL="0" indent="0">
              <a:buNone/>
            </a:pPr>
            <a:r>
              <a:rPr lang="en-US" i="1" dirty="0"/>
              <a:t>“If you can organize your family, you are a great organizer.”—Alicia Garza founder of BLM</a:t>
            </a:r>
          </a:p>
          <a:p>
            <a:pPr marL="0" indent="0">
              <a:buNone/>
            </a:pPr>
            <a:endParaRPr lang="en-US" sz="2000" dirty="0"/>
          </a:p>
        </p:txBody>
      </p:sp>
    </p:spTree>
    <p:extLst>
      <p:ext uri="{BB962C8B-B14F-4D97-AF65-F5344CB8AC3E}">
        <p14:creationId xmlns:p14="http://schemas.microsoft.com/office/powerpoint/2010/main" val="1855170430"/>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9702474-FC41-4976-BD6C-C981855D05E8}"/>
              </a:ext>
            </a:extLst>
          </p:cNvPr>
          <p:cNvPicPr>
            <a:picLocks noChangeAspect="1"/>
          </p:cNvPicPr>
          <p:nvPr/>
        </p:nvPicPr>
        <p:blipFill rotWithShape="1">
          <a:blip r:embed="rId2"/>
          <a:srcRect r="-2" b="12499"/>
          <a:stretch/>
        </p:blipFill>
        <p:spPr>
          <a:xfrm>
            <a:off x="6096000" y="10"/>
            <a:ext cx="6096000" cy="3428990"/>
          </a:xfrm>
          <a:prstGeom prst="rect">
            <a:avLst/>
          </a:prstGeom>
        </p:spPr>
      </p:pic>
      <p:pic>
        <p:nvPicPr>
          <p:cNvPr id="3" name="Picture 2">
            <a:extLst>
              <a:ext uri="{FF2B5EF4-FFF2-40B4-BE49-F238E27FC236}">
                <a16:creationId xmlns:a16="http://schemas.microsoft.com/office/drawing/2014/main" id="{C403D311-127A-45FD-B4F0-F3F202395818}"/>
              </a:ext>
            </a:extLst>
          </p:cNvPr>
          <p:cNvPicPr>
            <a:picLocks noChangeAspect="1"/>
          </p:cNvPicPr>
          <p:nvPr/>
        </p:nvPicPr>
        <p:blipFill rotWithShape="1">
          <a:blip r:embed="rId3"/>
          <a:srcRect r="-1" b="33966"/>
          <a:stretch/>
        </p:blipFill>
        <p:spPr>
          <a:xfrm>
            <a:off x="20" y="3429000"/>
            <a:ext cx="6095980" cy="3429000"/>
          </a:xfrm>
          <a:prstGeom prst="rect">
            <a:avLst/>
          </a:prstGeom>
        </p:spPr>
      </p:pic>
      <p:pic>
        <p:nvPicPr>
          <p:cNvPr id="8" name="Content Placeholder 7">
            <a:extLst>
              <a:ext uri="{FF2B5EF4-FFF2-40B4-BE49-F238E27FC236}">
                <a16:creationId xmlns:a16="http://schemas.microsoft.com/office/drawing/2014/main" id="{1FCC70B6-B887-4F19-8705-39824BC9FFBF}"/>
              </a:ext>
            </a:extLst>
          </p:cNvPr>
          <p:cNvPicPr>
            <a:picLocks noGrp="1" noChangeAspect="1"/>
          </p:cNvPicPr>
          <p:nvPr>
            <p:ph sz="half" idx="1"/>
          </p:nvPr>
        </p:nvPicPr>
        <p:blipFill rotWithShape="1">
          <a:blip r:embed="rId4"/>
          <a:srcRect/>
          <a:stretch/>
        </p:blipFill>
        <p:spPr>
          <a:xfrm>
            <a:off x="20" y="10"/>
            <a:ext cx="6095980" cy="3428990"/>
          </a:xfrm>
          <a:prstGeom prst="rect">
            <a:avLst/>
          </a:prstGeom>
        </p:spPr>
      </p:pic>
      <p:pic>
        <p:nvPicPr>
          <p:cNvPr id="13" name="Content Placeholder 12">
            <a:extLst>
              <a:ext uri="{FF2B5EF4-FFF2-40B4-BE49-F238E27FC236}">
                <a16:creationId xmlns:a16="http://schemas.microsoft.com/office/drawing/2014/main" id="{0B51259C-C2CB-4EF7-8A7B-39DBAB36F75A}"/>
              </a:ext>
            </a:extLst>
          </p:cNvPr>
          <p:cNvPicPr>
            <a:picLocks noGrp="1" noChangeAspect="1"/>
          </p:cNvPicPr>
          <p:nvPr>
            <p:ph sz="half" idx="2"/>
          </p:nvPr>
        </p:nvPicPr>
        <p:blipFill rotWithShape="1">
          <a:blip r:embed="rId5"/>
          <a:stretch/>
        </p:blipFill>
        <p:spPr>
          <a:xfrm>
            <a:off x="5884863" y="3293710"/>
            <a:ext cx="6307137" cy="4397749"/>
          </a:xfrm>
          <a:prstGeom prst="rect">
            <a:avLst/>
          </a:prstGeom>
        </p:spPr>
      </p:pic>
      <p:sp>
        <p:nvSpPr>
          <p:cNvPr id="5" name="Title 4">
            <a:extLst>
              <a:ext uri="{FF2B5EF4-FFF2-40B4-BE49-F238E27FC236}">
                <a16:creationId xmlns:a16="http://schemas.microsoft.com/office/drawing/2014/main" id="{0DF8622E-BA69-4D03-95B6-CCFFB318F3DF}"/>
              </a:ext>
            </a:extLst>
          </p:cNvPr>
          <p:cNvSpPr>
            <a:spLocks noGrp="1"/>
          </p:cNvSpPr>
          <p:nvPr>
            <p:ph type="title"/>
          </p:nvPr>
        </p:nvSpPr>
        <p:spPr>
          <a:xfrm>
            <a:off x="4286858" y="2761554"/>
            <a:ext cx="3618284" cy="1345720"/>
          </a:xfrm>
          <a:solidFill>
            <a:schemeClr val="bg1"/>
          </a:solidFill>
          <a:ln w="76200">
            <a:solidFill>
              <a:srgbClr val="C00000"/>
            </a:solidFill>
          </a:ln>
        </p:spPr>
        <p:txBody>
          <a:bodyPr vert="horz" lIns="91440" tIns="45720" rIns="91440" bIns="45720" rtlCol="0" anchor="ctr">
            <a:normAutofit/>
          </a:bodyPr>
          <a:lstStyle/>
          <a:p>
            <a:pPr algn="ctr"/>
            <a:r>
              <a:rPr lang="en-US" sz="2800" kern="1200" dirty="0">
                <a:solidFill>
                  <a:srgbClr val="080808"/>
                </a:solidFill>
                <a:latin typeface="+mj-lt"/>
                <a:ea typeface="+mj-ea"/>
                <a:cs typeface="+mj-cs"/>
              </a:rPr>
              <a:t>How would you describe your equity </a:t>
            </a:r>
            <a:r>
              <a:rPr lang="en-US" sz="2800" dirty="0">
                <a:solidFill>
                  <a:srgbClr val="080808"/>
                </a:solidFill>
              </a:rPr>
              <a:t>facilitation</a:t>
            </a:r>
            <a:r>
              <a:rPr lang="en-US" sz="2800" kern="1200" dirty="0">
                <a:solidFill>
                  <a:srgbClr val="080808"/>
                </a:solidFill>
                <a:latin typeface="+mj-lt"/>
                <a:ea typeface="+mj-ea"/>
                <a:cs typeface="+mj-cs"/>
              </a:rPr>
              <a:t>?</a:t>
            </a:r>
          </a:p>
        </p:txBody>
      </p:sp>
      <p:pic>
        <p:nvPicPr>
          <p:cNvPr id="2" name="Picture 1">
            <a:extLst>
              <a:ext uri="{FF2B5EF4-FFF2-40B4-BE49-F238E27FC236}">
                <a16:creationId xmlns:a16="http://schemas.microsoft.com/office/drawing/2014/main" id="{C944CD12-9B19-4ABE-A53F-9BD099A5DA3F}"/>
              </a:ext>
            </a:extLst>
          </p:cNvPr>
          <p:cNvPicPr>
            <a:picLocks noChangeAspect="1"/>
          </p:cNvPicPr>
          <p:nvPr/>
        </p:nvPicPr>
        <p:blipFill>
          <a:blip r:embed="rId6"/>
          <a:stretch>
            <a:fillRect/>
          </a:stretch>
        </p:blipFill>
        <p:spPr>
          <a:xfrm>
            <a:off x="8053504" y="2361482"/>
            <a:ext cx="2628900" cy="1743075"/>
          </a:xfrm>
          <a:prstGeom prst="rect">
            <a:avLst/>
          </a:prstGeom>
        </p:spPr>
      </p:pic>
    </p:spTree>
    <p:extLst>
      <p:ext uri="{BB962C8B-B14F-4D97-AF65-F5344CB8AC3E}">
        <p14:creationId xmlns:p14="http://schemas.microsoft.com/office/powerpoint/2010/main" val="40684459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B51ABFF-837B-4817-8C34-1EF492C18826}"/>
              </a:ext>
            </a:extLst>
          </p:cNvPr>
          <p:cNvSpPr>
            <a:spLocks noGrp="1"/>
          </p:cNvSpPr>
          <p:nvPr>
            <p:ph type="title"/>
          </p:nvPr>
        </p:nvSpPr>
        <p:spPr>
          <a:xfrm>
            <a:off x="448056" y="859536"/>
            <a:ext cx="4832802" cy="1243584"/>
          </a:xfrm>
        </p:spPr>
        <p:txBody>
          <a:bodyPr vert="horz" lIns="91440" tIns="45720" rIns="91440" bIns="45720" rtlCol="0" anchor="ctr">
            <a:normAutofit/>
          </a:bodyPr>
          <a:lstStyle/>
          <a:p>
            <a:r>
              <a:rPr lang="en-US" sz="2600" kern="1200">
                <a:solidFill>
                  <a:schemeClr val="tx1"/>
                </a:solidFill>
                <a:latin typeface="+mj-lt"/>
                <a:ea typeface="+mj-ea"/>
                <a:cs typeface="+mj-cs"/>
              </a:rPr>
              <a:t>in·flu·ence</a:t>
            </a:r>
            <a:br>
              <a:rPr lang="en-US" sz="2600" kern="1200">
                <a:solidFill>
                  <a:schemeClr val="tx1"/>
                </a:solidFill>
                <a:latin typeface="+mj-lt"/>
                <a:ea typeface="+mj-ea"/>
                <a:cs typeface="+mj-cs"/>
              </a:rPr>
            </a:br>
            <a:r>
              <a:rPr lang="en-US" sz="2600" kern="1200">
                <a:solidFill>
                  <a:schemeClr val="tx1"/>
                </a:solidFill>
                <a:latin typeface="+mj-lt"/>
                <a:ea typeface="+mj-ea"/>
                <a:cs typeface="+mj-cs"/>
              </a:rPr>
              <a:t>ˈinflo͝oəns/Submit</a:t>
            </a:r>
            <a:br>
              <a:rPr lang="en-US" sz="2600" kern="1200">
                <a:solidFill>
                  <a:schemeClr val="tx1"/>
                </a:solidFill>
                <a:latin typeface="+mj-lt"/>
                <a:ea typeface="+mj-ea"/>
                <a:cs typeface="+mj-cs"/>
              </a:rPr>
            </a:br>
            <a:endParaRPr lang="en-US" sz="2600" kern="1200">
              <a:solidFill>
                <a:schemeClr val="tx1"/>
              </a:solidFill>
              <a:latin typeface="+mj-lt"/>
              <a:ea typeface="+mj-ea"/>
              <a:cs typeface="+mj-cs"/>
            </a:endParaRPr>
          </a:p>
        </p:txBody>
      </p:sp>
      <p:pic>
        <p:nvPicPr>
          <p:cNvPr id="12" name="Content Placeholder 11">
            <a:extLst>
              <a:ext uri="{FF2B5EF4-FFF2-40B4-BE49-F238E27FC236}">
                <a16:creationId xmlns:a16="http://schemas.microsoft.com/office/drawing/2014/main" id="{C06D0705-B897-49A5-AEAC-B2BC4C1844BF}"/>
              </a:ext>
            </a:extLst>
          </p:cNvPr>
          <p:cNvPicPr>
            <a:picLocks noGrp="1" noChangeAspect="1"/>
          </p:cNvPicPr>
          <p:nvPr>
            <p:ph idx="1"/>
          </p:nvPr>
        </p:nvPicPr>
        <p:blipFill rotWithShape="1">
          <a:blip r:embed="rId2"/>
          <a:srcRect r="13117" b="-1"/>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sp>
        <p:nvSpPr>
          <p:cNvPr id="11" name="Text Placeholder 10">
            <a:extLst>
              <a:ext uri="{FF2B5EF4-FFF2-40B4-BE49-F238E27FC236}">
                <a16:creationId xmlns:a16="http://schemas.microsoft.com/office/drawing/2014/main" id="{845AC76B-E120-43B9-B6CE-E290419557F7}"/>
              </a:ext>
            </a:extLst>
          </p:cNvPr>
          <p:cNvSpPr>
            <a:spLocks noGrp="1"/>
          </p:cNvSpPr>
          <p:nvPr>
            <p:ph type="body" sz="half" idx="2"/>
          </p:nvPr>
        </p:nvSpPr>
        <p:spPr>
          <a:xfrm>
            <a:off x="448056" y="2512611"/>
            <a:ext cx="4832803" cy="3664351"/>
          </a:xfrm>
        </p:spPr>
        <p:txBody>
          <a:bodyPr vert="horz" lIns="91440" tIns="45720" rIns="91440" bIns="45720" rtlCol="0">
            <a:normAutofit/>
          </a:bodyPr>
          <a:lstStyle/>
          <a:p>
            <a:pPr indent="-228600">
              <a:buFont typeface="Arial" panose="020B0604020202020204" pitchFamily="34" charset="0"/>
              <a:buChar char="•"/>
            </a:pPr>
            <a:r>
              <a:rPr lang="en-US" sz="2000" b="1"/>
              <a:t>noun</a:t>
            </a:r>
          </a:p>
          <a:p>
            <a:pPr indent="-228600">
              <a:buFont typeface="Arial" panose="020B0604020202020204" pitchFamily="34" charset="0"/>
              <a:buChar char="•"/>
            </a:pPr>
            <a:r>
              <a:rPr lang="en-US" sz="2000"/>
              <a:t>the capacity to have an effect on the character, development, or behavior of someone or something, or the effect itself.</a:t>
            </a:r>
          </a:p>
          <a:p>
            <a:pPr indent="-228600">
              <a:buFont typeface="Arial" panose="020B0604020202020204" pitchFamily="34" charset="0"/>
              <a:buChar char="•"/>
            </a:pPr>
            <a:r>
              <a:rPr lang="en-US" sz="2000"/>
              <a:t>synonyms:	effect, impact; </a:t>
            </a:r>
          </a:p>
          <a:p>
            <a:pPr indent="-228600">
              <a:buFont typeface="Arial" panose="020B0604020202020204" pitchFamily="34" charset="0"/>
              <a:buChar char="•"/>
            </a:pPr>
            <a:r>
              <a:rPr lang="en-US" sz="2000" b="1"/>
              <a:t>verb</a:t>
            </a:r>
          </a:p>
          <a:p>
            <a:pPr indent="-228600">
              <a:buFont typeface="Arial" panose="020B0604020202020204" pitchFamily="34" charset="0"/>
              <a:buChar char="•"/>
            </a:pPr>
            <a:r>
              <a:rPr lang="en-US" sz="2000"/>
              <a:t>have an influence on.</a:t>
            </a:r>
          </a:p>
          <a:p>
            <a:pPr indent="-228600">
              <a:buFont typeface="Arial" panose="020B0604020202020204" pitchFamily="34" charset="0"/>
              <a:buChar char="•"/>
            </a:pPr>
            <a:r>
              <a:rPr lang="en-US" sz="2000"/>
              <a:t>synonyms:	affect, have an impact on, impact, determine, guide, control, shape, govern, decide; </a:t>
            </a:r>
          </a:p>
        </p:txBody>
      </p:sp>
      <p:pic>
        <p:nvPicPr>
          <p:cNvPr id="2" name="Picture 1">
            <a:extLst>
              <a:ext uri="{FF2B5EF4-FFF2-40B4-BE49-F238E27FC236}">
                <a16:creationId xmlns:a16="http://schemas.microsoft.com/office/drawing/2014/main" id="{CCBA4FD0-5715-43EF-811F-9E39C796D467}"/>
              </a:ext>
            </a:extLst>
          </p:cNvPr>
          <p:cNvPicPr>
            <a:picLocks noChangeAspect="1"/>
          </p:cNvPicPr>
          <p:nvPr/>
        </p:nvPicPr>
        <p:blipFill rotWithShape="1">
          <a:blip r:embed="rId3"/>
          <a:srcRect t="28877" b="1938"/>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p:nvSpPr>
          <p:cNvPr id="3" name="TextBox 2">
            <a:extLst>
              <a:ext uri="{FF2B5EF4-FFF2-40B4-BE49-F238E27FC236}">
                <a16:creationId xmlns:a16="http://schemas.microsoft.com/office/drawing/2014/main" id="{53051DF8-5FCA-4F66-BDA1-3B7B3AAC653F}"/>
              </a:ext>
            </a:extLst>
          </p:cNvPr>
          <p:cNvSpPr txBox="1"/>
          <p:nvPr/>
        </p:nvSpPr>
        <p:spPr>
          <a:xfrm>
            <a:off x="0" y="1817649"/>
            <a:ext cx="6233532" cy="566946"/>
          </a:xfrm>
          <a:prstGeom prst="rect">
            <a:avLst/>
          </a:prstGeom>
          <a:solidFill>
            <a:srgbClr val="C00000"/>
          </a:solidFill>
        </p:spPr>
        <p:txBody>
          <a:bodyPr wrap="square" rtlCol="0">
            <a:spAutoFit/>
          </a:bodyPr>
          <a:lstStyle/>
          <a:p>
            <a:endParaRPr lang="en-US" dirty="0"/>
          </a:p>
        </p:txBody>
      </p:sp>
    </p:spTree>
    <p:extLst>
      <p:ext uri="{BB962C8B-B14F-4D97-AF65-F5344CB8AC3E}">
        <p14:creationId xmlns:p14="http://schemas.microsoft.com/office/powerpoint/2010/main" val="28910751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FB094-6259-438D-ABFF-49B8526966DE}"/>
              </a:ext>
            </a:extLst>
          </p:cNvPr>
          <p:cNvSpPr>
            <a:spLocks noGrp="1"/>
          </p:cNvSpPr>
          <p:nvPr>
            <p:ph type="title"/>
          </p:nvPr>
        </p:nvSpPr>
        <p:spPr/>
        <p:txBody>
          <a:bodyPr/>
          <a:lstStyle/>
          <a:p>
            <a:pPr algn="ctr"/>
            <a:r>
              <a:rPr lang="en-US" dirty="0"/>
              <a:t>Equity Influencer “how”</a:t>
            </a:r>
          </a:p>
        </p:txBody>
      </p:sp>
      <p:sp>
        <p:nvSpPr>
          <p:cNvPr id="3" name="Content Placeholder 2">
            <a:extLst>
              <a:ext uri="{FF2B5EF4-FFF2-40B4-BE49-F238E27FC236}">
                <a16:creationId xmlns:a16="http://schemas.microsoft.com/office/drawing/2014/main" id="{4A1E9B95-2F2A-483E-B9E1-C79F876D3727}"/>
              </a:ext>
            </a:extLst>
          </p:cNvPr>
          <p:cNvSpPr>
            <a:spLocks noGrp="1"/>
          </p:cNvSpPr>
          <p:nvPr>
            <p:ph idx="1"/>
          </p:nvPr>
        </p:nvSpPr>
        <p:spPr>
          <a:xfrm>
            <a:off x="1024128" y="2469515"/>
            <a:ext cx="9720073" cy="4023360"/>
          </a:xfrm>
        </p:spPr>
        <p:txBody>
          <a:bodyPr>
            <a:normAutofit fontScale="92500" lnSpcReduction="10000"/>
          </a:bodyPr>
          <a:lstStyle/>
          <a:p>
            <a:pPr>
              <a:buFont typeface="Wingdings" panose="05000000000000000000" pitchFamily="2" charset="2"/>
              <a:buChar char="Ø"/>
            </a:pPr>
            <a:r>
              <a:rPr lang="en-US" sz="3200" dirty="0"/>
              <a:t>Develop a Narrative and Invite People In</a:t>
            </a:r>
          </a:p>
          <a:p>
            <a:pPr lvl="2">
              <a:buFont typeface="Wingdings" panose="05000000000000000000" pitchFamily="2" charset="2"/>
              <a:buChar char="Ø"/>
            </a:pPr>
            <a:r>
              <a:rPr lang="en-US" sz="2400" dirty="0"/>
              <a:t>Vulnerability</a:t>
            </a:r>
            <a:endParaRPr lang="en-US" sz="3200" dirty="0"/>
          </a:p>
          <a:p>
            <a:pPr>
              <a:buFont typeface="Wingdings" panose="05000000000000000000" pitchFamily="2" charset="2"/>
              <a:buChar char="Ø"/>
            </a:pPr>
            <a:r>
              <a:rPr lang="en-US" sz="3200" dirty="0"/>
              <a:t>Energy Focus over Energy Diffusion</a:t>
            </a:r>
            <a:endParaRPr lang="en-US" sz="2400" dirty="0"/>
          </a:p>
          <a:p>
            <a:pPr>
              <a:buFont typeface="Wingdings" panose="05000000000000000000" pitchFamily="2" charset="2"/>
              <a:buChar char="Ø"/>
            </a:pPr>
            <a:r>
              <a:rPr lang="en-US" sz="3200" dirty="0"/>
              <a:t>Offer Something Useful</a:t>
            </a:r>
          </a:p>
          <a:p>
            <a:pPr>
              <a:buFont typeface="Wingdings" panose="05000000000000000000" pitchFamily="2" charset="2"/>
              <a:buChar char="Ø"/>
            </a:pPr>
            <a:r>
              <a:rPr lang="en-US" sz="3200" dirty="0"/>
              <a:t>Don’t Take Yourself Too Seriously</a:t>
            </a:r>
          </a:p>
          <a:p>
            <a:pPr lvl="3">
              <a:buFont typeface="Wingdings" panose="05000000000000000000" pitchFamily="2" charset="2"/>
              <a:buChar char="Ø"/>
            </a:pPr>
            <a:r>
              <a:rPr lang="en-US" sz="2400" dirty="0"/>
              <a:t>Right or Effective?</a:t>
            </a:r>
          </a:p>
          <a:p>
            <a:pPr lvl="3">
              <a:buFont typeface="Wingdings" panose="05000000000000000000" pitchFamily="2" charset="2"/>
              <a:buChar char="Ø"/>
            </a:pPr>
            <a:r>
              <a:rPr lang="en-US" sz="2400" dirty="0"/>
              <a:t>The Power of Humor </a:t>
            </a:r>
          </a:p>
          <a:p>
            <a:pPr>
              <a:buFont typeface="Wingdings" panose="05000000000000000000" pitchFamily="2" charset="2"/>
              <a:buChar char="Ø"/>
            </a:pPr>
            <a:r>
              <a:rPr lang="en-US" sz="3200" dirty="0"/>
              <a:t>Engagement over Telling</a:t>
            </a:r>
          </a:p>
          <a:p>
            <a:pPr lvl="2">
              <a:buFont typeface="Wingdings" panose="05000000000000000000" pitchFamily="2" charset="2"/>
              <a:buChar char="Ø"/>
            </a:pPr>
            <a:r>
              <a:rPr lang="en-US" sz="2400" dirty="0"/>
              <a:t>Authentic (not rhetorical/sarcastic) questions– I wonder… Have you ever…? How come…?</a:t>
            </a:r>
          </a:p>
          <a:p>
            <a:pPr>
              <a:buFont typeface="Wingdings" panose="05000000000000000000" pitchFamily="2" charset="2"/>
              <a:buChar char="Ø"/>
            </a:pPr>
            <a:endParaRPr lang="en-US" sz="3200" dirty="0"/>
          </a:p>
        </p:txBody>
      </p:sp>
    </p:spTree>
    <p:extLst>
      <p:ext uri="{BB962C8B-B14F-4D97-AF65-F5344CB8AC3E}">
        <p14:creationId xmlns:p14="http://schemas.microsoft.com/office/powerpoint/2010/main" val="4645610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4E5543F-034C-4CE3-AB7E-532886FAD98B}"/>
              </a:ext>
            </a:extLst>
          </p:cNvPr>
          <p:cNvSpPr>
            <a:spLocks noGrp="1"/>
          </p:cNvSpPr>
          <p:nvPr>
            <p:ph type="title"/>
          </p:nvPr>
        </p:nvSpPr>
        <p:spPr/>
        <p:txBody>
          <a:bodyPr/>
          <a:lstStyle/>
          <a:p>
            <a:r>
              <a:rPr lang="en-US" dirty="0"/>
              <a:t>Reflection</a:t>
            </a:r>
          </a:p>
        </p:txBody>
      </p:sp>
      <p:sp>
        <p:nvSpPr>
          <p:cNvPr id="6" name="Content Placeholder 5">
            <a:extLst>
              <a:ext uri="{FF2B5EF4-FFF2-40B4-BE49-F238E27FC236}">
                <a16:creationId xmlns:a16="http://schemas.microsoft.com/office/drawing/2014/main" id="{0A916648-965C-4E13-ACD5-9CBA2278AEFD}"/>
              </a:ext>
            </a:extLst>
          </p:cNvPr>
          <p:cNvSpPr>
            <a:spLocks noGrp="1"/>
          </p:cNvSpPr>
          <p:nvPr>
            <p:ph idx="1"/>
          </p:nvPr>
        </p:nvSpPr>
        <p:spPr/>
        <p:txBody>
          <a:bodyPr/>
          <a:lstStyle/>
          <a:p>
            <a:r>
              <a:rPr lang="en-US" dirty="0"/>
              <a:t>What posture do you find yourself most often taking when facilitating for equity? </a:t>
            </a:r>
          </a:p>
          <a:p>
            <a:r>
              <a:rPr lang="en-US" dirty="0"/>
              <a:t>What posture would you like to develop?</a:t>
            </a:r>
          </a:p>
          <a:p>
            <a:r>
              <a:rPr lang="en-US" dirty="0"/>
              <a:t>How would being conscious of facilitator posture change your approaches or outcomes?  </a:t>
            </a:r>
          </a:p>
        </p:txBody>
      </p:sp>
    </p:spTree>
    <p:extLst>
      <p:ext uri="{BB962C8B-B14F-4D97-AF65-F5344CB8AC3E}">
        <p14:creationId xmlns:p14="http://schemas.microsoft.com/office/powerpoint/2010/main" val="39193342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2DAC8ED-48F8-7B43-A2EC-D3A8959CA24A}"/>
              </a:ext>
            </a:extLst>
          </p:cNvPr>
          <p:cNvSpPr txBox="1"/>
          <p:nvPr/>
        </p:nvSpPr>
        <p:spPr>
          <a:xfrm>
            <a:off x="889687" y="2582562"/>
            <a:ext cx="7426410" cy="2123658"/>
          </a:xfrm>
          <a:prstGeom prst="rect">
            <a:avLst/>
          </a:prstGeom>
          <a:noFill/>
        </p:spPr>
        <p:txBody>
          <a:bodyPr wrap="square" rtlCol="0">
            <a:spAutoFit/>
          </a:bodyPr>
          <a:lstStyle/>
          <a:p>
            <a:r>
              <a:rPr lang="en-US" sz="4400" b="1" dirty="0">
                <a:solidFill>
                  <a:schemeClr val="bg1"/>
                </a:solidFill>
              </a:rPr>
              <a:t>Equity Ideologies: Challenging Deficit and Grit Views</a:t>
            </a:r>
          </a:p>
        </p:txBody>
      </p:sp>
    </p:spTree>
    <p:extLst>
      <p:ext uri="{BB962C8B-B14F-4D97-AF65-F5344CB8AC3E}">
        <p14:creationId xmlns:p14="http://schemas.microsoft.com/office/powerpoint/2010/main" val="30526134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idx="4294967295"/>
          </p:nvPr>
        </p:nvSpPr>
        <p:spPr>
          <a:xfrm>
            <a:off x="0" y="1790700"/>
            <a:ext cx="9144000" cy="3275013"/>
          </a:xfrm>
        </p:spPr>
        <p:txBody>
          <a:bodyPr anchor="ctr">
            <a:normAutofit/>
          </a:bodyPr>
          <a:lstStyle/>
          <a:p>
            <a:r>
              <a:rPr lang="en-US" sz="7200" dirty="0"/>
              <a:t>Let’s Think about Power and Influence</a:t>
            </a:r>
          </a:p>
        </p:txBody>
      </p:sp>
    </p:spTree>
    <p:extLst>
      <p:ext uri="{BB962C8B-B14F-4D97-AF65-F5344CB8AC3E}">
        <p14:creationId xmlns:p14="http://schemas.microsoft.com/office/powerpoint/2010/main" val="17978105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153618" y="1239927"/>
            <a:ext cx="4008586" cy="4680583"/>
          </a:xfrm>
        </p:spPr>
        <p:txBody>
          <a:bodyPr anchor="ctr">
            <a:normAutofit/>
          </a:bodyPr>
          <a:lstStyle/>
          <a:p>
            <a:r>
              <a:rPr lang="en-US" sz="5200" dirty="0">
                <a:solidFill>
                  <a:schemeClr val="accent3">
                    <a:lumMod val="50000"/>
                  </a:schemeClr>
                </a:solidFill>
                <a:latin typeface="Times" charset="0"/>
              </a:rPr>
              <a:t>What is Power or Influence?</a:t>
            </a:r>
          </a:p>
        </p:txBody>
      </p:sp>
      <p:sp>
        <p:nvSpPr>
          <p:cNvPr id="27651" name="Rectangle 3"/>
          <p:cNvSpPr>
            <a:spLocks noGrp="1" noChangeArrowheads="1"/>
          </p:cNvSpPr>
          <p:nvPr>
            <p:ph idx="1"/>
          </p:nvPr>
        </p:nvSpPr>
        <p:spPr>
          <a:xfrm>
            <a:off x="5376685" y="2177417"/>
            <a:ext cx="6815315" cy="4680583"/>
          </a:xfrm>
        </p:spPr>
        <p:txBody>
          <a:bodyPr anchor="ctr">
            <a:noAutofit/>
          </a:bodyPr>
          <a:lstStyle/>
          <a:p>
            <a:r>
              <a:rPr lang="en-US" dirty="0">
                <a:latin typeface="Times" charset="0"/>
              </a:rPr>
              <a:t>The capacity to influence others.</a:t>
            </a:r>
          </a:p>
          <a:p>
            <a:r>
              <a:rPr lang="en-US" dirty="0">
                <a:latin typeface="Times" charset="0"/>
              </a:rPr>
              <a:t>The ability to make someone to do something he or she would not have other wise done.</a:t>
            </a:r>
          </a:p>
          <a:p>
            <a:r>
              <a:rPr lang="en-US" dirty="0">
                <a:latin typeface="Times" charset="0"/>
              </a:rPr>
              <a:t>The potential of influence – the resource that enables a leader to gain compliance or commitment from others </a:t>
            </a:r>
          </a:p>
          <a:p>
            <a:r>
              <a:rPr lang="en-US" dirty="0">
                <a:latin typeface="Times" charset="0"/>
              </a:rPr>
              <a:t>The ability to make things happen.  </a:t>
            </a:r>
          </a:p>
        </p:txBody>
      </p:sp>
    </p:spTree>
    <p:extLst>
      <p:ext uri="{BB962C8B-B14F-4D97-AF65-F5344CB8AC3E}">
        <p14:creationId xmlns:p14="http://schemas.microsoft.com/office/powerpoint/2010/main" val="34033090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451579" y="804519"/>
            <a:ext cx="9603275" cy="1049235"/>
          </a:xfrm>
        </p:spPr>
        <p:txBody>
          <a:bodyPr>
            <a:normAutofit fontScale="90000"/>
          </a:bodyPr>
          <a:lstStyle/>
          <a:p>
            <a:pPr algn="ctr"/>
            <a:br>
              <a:rPr lang="en-US" sz="2300" dirty="0">
                <a:latin typeface="Times" charset="0"/>
              </a:rPr>
            </a:br>
            <a:r>
              <a:rPr lang="en-US" sz="4900" dirty="0">
                <a:latin typeface="Times" charset="0"/>
              </a:rPr>
              <a:t>Types of (Social) Power and Influence</a:t>
            </a:r>
            <a:br>
              <a:rPr lang="en-US" sz="2300" dirty="0">
                <a:latin typeface="Times" charset="0"/>
              </a:rPr>
            </a:br>
            <a:endParaRPr lang="en-US" sz="2300" dirty="0">
              <a:latin typeface="Times" charset="0"/>
            </a:endParaRPr>
          </a:p>
        </p:txBody>
      </p:sp>
      <p:graphicFrame>
        <p:nvGraphicFramePr>
          <p:cNvPr id="29701" name="Rectangle 3">
            <a:extLst>
              <a:ext uri="{FF2B5EF4-FFF2-40B4-BE49-F238E27FC236}">
                <a16:creationId xmlns:a16="http://schemas.microsoft.com/office/drawing/2014/main" id="{B2EEE0FD-DE40-409B-8DF3-883286618E02}"/>
              </a:ext>
            </a:extLst>
          </p:cNvPr>
          <p:cNvGraphicFramePr>
            <a:graphicFrameLocks noGrp="1"/>
          </p:cNvGraphicFramePr>
          <p:nvPr>
            <p:ph idx="1"/>
          </p:nvPr>
        </p:nvGraphicFramePr>
        <p:xfrm>
          <a:off x="1450975" y="2340435"/>
          <a:ext cx="9604375" cy="33244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552572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64490" y="285790"/>
            <a:ext cx="9942716" cy="1554480"/>
          </a:xfrm>
        </p:spPr>
        <p:txBody>
          <a:bodyPr anchor="ctr">
            <a:normAutofit/>
          </a:bodyPr>
          <a:lstStyle/>
          <a:p>
            <a:r>
              <a:rPr lang="en-US" sz="4800" b="1" dirty="0"/>
              <a:t>Power/Influence and Equity Leadership</a:t>
            </a:r>
          </a:p>
        </p:txBody>
      </p:sp>
      <p:sp>
        <p:nvSpPr>
          <p:cNvPr id="5" name="Content Placeholder 4"/>
          <p:cNvSpPr>
            <a:spLocks noGrp="1"/>
          </p:cNvSpPr>
          <p:nvPr>
            <p:ph idx="1"/>
          </p:nvPr>
        </p:nvSpPr>
        <p:spPr>
          <a:xfrm>
            <a:off x="563114" y="2918668"/>
            <a:ext cx="9941319" cy="3124658"/>
          </a:xfrm>
        </p:spPr>
        <p:txBody>
          <a:bodyPr anchor="ctr">
            <a:noAutofit/>
          </a:bodyPr>
          <a:lstStyle/>
          <a:p>
            <a:r>
              <a:rPr lang="en-US" sz="2800" dirty="0"/>
              <a:t>Positional (Legitimate) Power is transient</a:t>
            </a:r>
          </a:p>
          <a:p>
            <a:endParaRPr lang="en-US" sz="2800" dirty="0"/>
          </a:p>
          <a:p>
            <a:r>
              <a:rPr lang="en-US" sz="2800" dirty="0"/>
              <a:t>Reward power and Coercive power reduce intrinsic motivation and thus, become less potent over time (i.e. more is required to achieve the same results)</a:t>
            </a:r>
          </a:p>
          <a:p>
            <a:endParaRPr lang="en-US" sz="2800" dirty="0"/>
          </a:p>
          <a:p>
            <a:r>
              <a:rPr lang="en-US" sz="2800" dirty="0"/>
              <a:t>The most effective combination for fully engaging people toward change:</a:t>
            </a:r>
          </a:p>
          <a:p>
            <a:pPr lvl="1"/>
            <a:r>
              <a:rPr lang="en-US" dirty="0"/>
              <a:t>Expert power + Referent power</a:t>
            </a:r>
          </a:p>
        </p:txBody>
      </p:sp>
    </p:spTree>
    <p:extLst>
      <p:ext uri="{BB962C8B-B14F-4D97-AF65-F5344CB8AC3E}">
        <p14:creationId xmlns:p14="http://schemas.microsoft.com/office/powerpoint/2010/main" val="20087884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FB094-6259-438D-ABFF-49B8526966DE}"/>
              </a:ext>
            </a:extLst>
          </p:cNvPr>
          <p:cNvSpPr>
            <a:spLocks noGrp="1"/>
          </p:cNvSpPr>
          <p:nvPr>
            <p:ph type="title"/>
          </p:nvPr>
        </p:nvSpPr>
        <p:spPr/>
        <p:txBody>
          <a:bodyPr/>
          <a:lstStyle/>
          <a:p>
            <a:pPr algn="ctr"/>
            <a:r>
              <a:rPr lang="en-US" dirty="0"/>
              <a:t>Equity Influencer “What”</a:t>
            </a:r>
          </a:p>
        </p:txBody>
      </p:sp>
      <p:sp>
        <p:nvSpPr>
          <p:cNvPr id="3" name="Content Placeholder 2">
            <a:extLst>
              <a:ext uri="{FF2B5EF4-FFF2-40B4-BE49-F238E27FC236}">
                <a16:creationId xmlns:a16="http://schemas.microsoft.com/office/drawing/2014/main" id="{4A1E9B95-2F2A-483E-B9E1-C79F876D3727}"/>
              </a:ext>
            </a:extLst>
          </p:cNvPr>
          <p:cNvSpPr>
            <a:spLocks noGrp="1"/>
          </p:cNvSpPr>
          <p:nvPr>
            <p:ph idx="1"/>
          </p:nvPr>
        </p:nvSpPr>
        <p:spPr/>
        <p:txBody>
          <a:bodyPr>
            <a:normAutofit fontScale="92500"/>
          </a:bodyPr>
          <a:lstStyle/>
          <a:p>
            <a:pPr>
              <a:buFont typeface="Wingdings" panose="05000000000000000000" pitchFamily="2" charset="2"/>
              <a:buChar char="Ø"/>
            </a:pPr>
            <a:r>
              <a:rPr lang="en-US" sz="3200" dirty="0"/>
              <a:t>What values or personal learning can you share? </a:t>
            </a:r>
          </a:p>
          <a:p>
            <a:pPr>
              <a:buFont typeface="Wingdings" panose="05000000000000000000" pitchFamily="2" charset="2"/>
              <a:buChar char="Ø"/>
            </a:pPr>
            <a:endParaRPr lang="en-US" sz="3200" dirty="0"/>
          </a:p>
          <a:p>
            <a:pPr>
              <a:buFont typeface="Wingdings" panose="05000000000000000000" pitchFamily="2" charset="2"/>
              <a:buChar char="Ø"/>
            </a:pPr>
            <a:r>
              <a:rPr lang="en-US" sz="3200" dirty="0"/>
              <a:t>In what areas do you have expertise?</a:t>
            </a:r>
          </a:p>
          <a:p>
            <a:pPr>
              <a:buFont typeface="Wingdings" panose="05000000000000000000" pitchFamily="2" charset="2"/>
              <a:buChar char="Ø"/>
            </a:pPr>
            <a:endParaRPr lang="en-US" sz="3200" dirty="0"/>
          </a:p>
          <a:p>
            <a:pPr>
              <a:buFont typeface="Wingdings" panose="05000000000000000000" pitchFamily="2" charset="2"/>
              <a:buChar char="Ø"/>
            </a:pPr>
            <a:r>
              <a:rPr lang="en-US" sz="3200" dirty="0"/>
              <a:t>What content, best practices or resources can you share?</a:t>
            </a:r>
          </a:p>
          <a:p>
            <a:pPr>
              <a:buFont typeface="Wingdings" panose="05000000000000000000" pitchFamily="2" charset="2"/>
              <a:buChar char="Ø"/>
            </a:pPr>
            <a:endParaRPr lang="en-US" sz="3200" dirty="0"/>
          </a:p>
          <a:p>
            <a:pPr>
              <a:buFont typeface="Wingdings" panose="05000000000000000000" pitchFamily="2" charset="2"/>
              <a:buChar char="Ø"/>
            </a:pPr>
            <a:r>
              <a:rPr lang="en-US" sz="3200" dirty="0"/>
              <a:t>What might be your niche?</a:t>
            </a:r>
          </a:p>
        </p:txBody>
      </p:sp>
    </p:spTree>
    <p:extLst>
      <p:ext uri="{BB962C8B-B14F-4D97-AF65-F5344CB8AC3E}">
        <p14:creationId xmlns:p14="http://schemas.microsoft.com/office/powerpoint/2010/main" val="30001362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4E5543F-034C-4CE3-AB7E-532886FAD98B}"/>
              </a:ext>
            </a:extLst>
          </p:cNvPr>
          <p:cNvSpPr>
            <a:spLocks noGrp="1"/>
          </p:cNvSpPr>
          <p:nvPr>
            <p:ph type="title"/>
          </p:nvPr>
        </p:nvSpPr>
        <p:spPr/>
        <p:txBody>
          <a:bodyPr/>
          <a:lstStyle/>
          <a:p>
            <a:r>
              <a:rPr lang="en-US" dirty="0"/>
              <a:t>Reflection</a:t>
            </a:r>
          </a:p>
        </p:txBody>
      </p:sp>
      <p:sp>
        <p:nvSpPr>
          <p:cNvPr id="6" name="Content Placeholder 5">
            <a:extLst>
              <a:ext uri="{FF2B5EF4-FFF2-40B4-BE49-F238E27FC236}">
                <a16:creationId xmlns:a16="http://schemas.microsoft.com/office/drawing/2014/main" id="{0A916648-965C-4E13-ACD5-9CBA2278AEFD}"/>
              </a:ext>
            </a:extLst>
          </p:cNvPr>
          <p:cNvSpPr>
            <a:spLocks noGrp="1"/>
          </p:cNvSpPr>
          <p:nvPr>
            <p:ph idx="1"/>
          </p:nvPr>
        </p:nvSpPr>
        <p:spPr/>
        <p:txBody>
          <a:bodyPr/>
          <a:lstStyle/>
          <a:p>
            <a:r>
              <a:rPr lang="en-US" dirty="0"/>
              <a:t>What forms of power do you rely on most often in your equity facilitation? What is the impact? </a:t>
            </a:r>
          </a:p>
          <a:p>
            <a:r>
              <a:rPr lang="en-US" dirty="0"/>
              <a:t>How do you navigate the types power others are using in your sessions? </a:t>
            </a:r>
          </a:p>
        </p:txBody>
      </p:sp>
    </p:spTree>
    <p:extLst>
      <p:ext uri="{BB962C8B-B14F-4D97-AF65-F5344CB8AC3E}">
        <p14:creationId xmlns:p14="http://schemas.microsoft.com/office/powerpoint/2010/main" val="4831607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AB6CA-392E-C84C-8B4A-B233271B03C0}"/>
              </a:ext>
            </a:extLst>
          </p:cNvPr>
          <p:cNvSpPr>
            <a:spLocks noGrp="1"/>
          </p:cNvSpPr>
          <p:nvPr>
            <p:ph type="title"/>
          </p:nvPr>
        </p:nvSpPr>
        <p:spPr>
          <a:xfrm>
            <a:off x="481914" y="452718"/>
            <a:ext cx="9774194" cy="1400530"/>
          </a:xfrm>
        </p:spPr>
        <p:txBody>
          <a:bodyPr anchor="ctr">
            <a:normAutofit/>
          </a:bodyPr>
          <a:lstStyle/>
          <a:p>
            <a:r>
              <a:rPr lang="en-US" b="1" i="1" dirty="0">
                <a:solidFill>
                  <a:srgbClr val="FFFFFF"/>
                </a:solidFill>
                <a:latin typeface="Cambria" panose="02040503050406030204" pitchFamily="18" charset="0"/>
              </a:rPr>
              <a:t>How We Choose to Show Up</a:t>
            </a:r>
            <a:endParaRPr lang="en-US" b="1" dirty="0">
              <a:solidFill>
                <a:srgbClr val="FFFFFF"/>
              </a:solidFill>
              <a:latin typeface="Cambria" panose="02040503050406030204" pitchFamily="18" charset="0"/>
            </a:endParaRPr>
          </a:p>
        </p:txBody>
      </p:sp>
      <p:sp>
        <p:nvSpPr>
          <p:cNvPr id="3" name="Content Placeholder 2">
            <a:extLst>
              <a:ext uri="{FF2B5EF4-FFF2-40B4-BE49-F238E27FC236}">
                <a16:creationId xmlns:a16="http://schemas.microsoft.com/office/drawing/2014/main" id="{9759001C-96DD-D34D-B099-4FD5500E3279}"/>
              </a:ext>
            </a:extLst>
          </p:cNvPr>
          <p:cNvSpPr>
            <a:spLocks noGrp="1"/>
          </p:cNvSpPr>
          <p:nvPr>
            <p:ph idx="1"/>
          </p:nvPr>
        </p:nvSpPr>
        <p:spPr>
          <a:xfrm>
            <a:off x="480934" y="2506894"/>
            <a:ext cx="8111921" cy="3898388"/>
          </a:xfrm>
          <a:noFill/>
        </p:spPr>
        <p:txBody>
          <a:bodyPr>
            <a:normAutofit/>
          </a:bodyPr>
          <a:lstStyle/>
          <a:p>
            <a:pPr>
              <a:buClr>
                <a:srgbClr val="C00000"/>
              </a:buClr>
            </a:pPr>
            <a:endParaRPr lang="en-US" altLang="ja-JP" sz="3000" dirty="0">
              <a:latin typeface="Cambria" panose="02040503050406030204" pitchFamily="18" charset="0"/>
              <a:cs typeface="Arial" charset="0"/>
            </a:endParaRPr>
          </a:p>
          <a:p>
            <a:pPr>
              <a:buClr>
                <a:srgbClr val="C00000"/>
              </a:buClr>
            </a:pPr>
            <a:r>
              <a:rPr lang="en-US" altLang="ja-JP" sz="3000" dirty="0">
                <a:latin typeface="Cambria" panose="02040503050406030204" pitchFamily="18" charset="0"/>
                <a:cs typeface="Arial" charset="0"/>
              </a:rPr>
              <a:t>Marceline and Paul discuss</a:t>
            </a:r>
          </a:p>
        </p:txBody>
      </p:sp>
    </p:spTree>
    <p:extLst>
      <p:ext uri="{BB962C8B-B14F-4D97-AF65-F5344CB8AC3E}">
        <p14:creationId xmlns:p14="http://schemas.microsoft.com/office/powerpoint/2010/main" val="2412680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AEC775-AA83-0745-A49C-39C32ACAB58F}"/>
              </a:ext>
            </a:extLst>
          </p:cNvPr>
          <p:cNvSpPr txBox="1"/>
          <p:nvPr/>
        </p:nvSpPr>
        <p:spPr>
          <a:xfrm>
            <a:off x="1075038" y="2829697"/>
            <a:ext cx="8217243" cy="830997"/>
          </a:xfrm>
          <a:prstGeom prst="rect">
            <a:avLst/>
          </a:prstGeom>
          <a:noFill/>
        </p:spPr>
        <p:txBody>
          <a:bodyPr wrap="square" rtlCol="0">
            <a:spAutoFit/>
          </a:bodyPr>
          <a:lstStyle/>
          <a:p>
            <a:r>
              <a:rPr lang="en-US" sz="4800" b="1" dirty="0">
                <a:solidFill>
                  <a:schemeClr val="bg1"/>
                </a:solidFill>
              </a:rPr>
              <a:t>Pacing</a:t>
            </a:r>
          </a:p>
        </p:txBody>
      </p:sp>
    </p:spTree>
    <p:extLst>
      <p:ext uri="{BB962C8B-B14F-4D97-AF65-F5344CB8AC3E}">
        <p14:creationId xmlns:p14="http://schemas.microsoft.com/office/powerpoint/2010/main" val="33194541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Remember this common racial equity detour:</a:t>
            </a:r>
          </a:p>
        </p:txBody>
      </p:sp>
      <p:sp>
        <p:nvSpPr>
          <p:cNvPr id="3" name="Content Placeholder 2"/>
          <p:cNvSpPr>
            <a:spLocks noGrp="1"/>
          </p:cNvSpPr>
          <p:nvPr>
            <p:ph idx="1"/>
          </p:nvPr>
        </p:nvSpPr>
        <p:spPr/>
        <p:txBody>
          <a:bodyPr>
            <a:normAutofit/>
          </a:bodyPr>
          <a:lstStyle/>
          <a:p>
            <a:pPr marL="0" indent="0">
              <a:buNone/>
            </a:pPr>
            <a:r>
              <a:rPr lang="en-US" dirty="0"/>
              <a:t>Pacing for Privilege:</a:t>
            </a:r>
          </a:p>
          <a:p>
            <a:pPr marL="0" indent="0">
              <a:buNone/>
            </a:pPr>
            <a:endParaRPr lang="en-US" dirty="0"/>
          </a:p>
          <a:p>
            <a:pPr marL="0" indent="0">
              <a:buNone/>
            </a:pPr>
            <a:r>
              <a:rPr lang="en-US" dirty="0"/>
              <a:t>Pacing antiracist efforts to prioritize the comfort of white people rather than prioritizing the actual goal of racial justice. </a:t>
            </a:r>
          </a:p>
          <a:p>
            <a:pPr marL="514350" indent="-514350">
              <a:buFont typeface="+mj-lt"/>
              <a:buAutoNum type="arabicPeriod"/>
            </a:pPr>
            <a:endParaRPr lang="en-US" dirty="0"/>
          </a:p>
          <a:p>
            <a:pPr marL="514350" indent="-514350">
              <a:buAutoNum type="arabicPeriod"/>
            </a:pPr>
            <a:endParaRPr lang="en-US" dirty="0"/>
          </a:p>
        </p:txBody>
      </p:sp>
    </p:spTree>
    <p:extLst>
      <p:ext uri="{BB962C8B-B14F-4D97-AF65-F5344CB8AC3E}">
        <p14:creationId xmlns:p14="http://schemas.microsoft.com/office/powerpoint/2010/main" val="42334961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Organizational Change Theory</a:t>
            </a:r>
          </a:p>
        </p:txBody>
      </p:sp>
      <p:sp>
        <p:nvSpPr>
          <p:cNvPr id="3" name="Content Placeholder 2"/>
          <p:cNvSpPr>
            <a:spLocks noGrp="1"/>
          </p:cNvSpPr>
          <p:nvPr>
            <p:ph idx="1"/>
          </p:nvPr>
        </p:nvSpPr>
        <p:spPr/>
        <p:txBody>
          <a:bodyPr>
            <a:normAutofit/>
          </a:bodyPr>
          <a:lstStyle/>
          <a:p>
            <a:pPr marL="0" indent="0">
              <a:buNone/>
            </a:pPr>
            <a:endParaRPr lang="en-US" dirty="0"/>
          </a:p>
          <a:p>
            <a:r>
              <a:rPr lang="en-US" dirty="0"/>
              <a:t>20  |     60     |  20</a:t>
            </a:r>
          </a:p>
          <a:p>
            <a:endParaRPr lang="en-US" dirty="0"/>
          </a:p>
          <a:p>
            <a:r>
              <a:rPr lang="en-US" dirty="0"/>
              <a:t>When we’re facilitating or leading a workshop, how do we decide whose pace to move</a:t>
            </a:r>
          </a:p>
        </p:txBody>
      </p:sp>
    </p:spTree>
    <p:extLst>
      <p:ext uri="{BB962C8B-B14F-4D97-AF65-F5344CB8AC3E}">
        <p14:creationId xmlns:p14="http://schemas.microsoft.com/office/powerpoint/2010/main" val="10540383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AB6CA-392E-C84C-8B4A-B233271B03C0}"/>
              </a:ext>
            </a:extLst>
          </p:cNvPr>
          <p:cNvSpPr>
            <a:spLocks noGrp="1"/>
          </p:cNvSpPr>
          <p:nvPr>
            <p:ph type="title"/>
          </p:nvPr>
        </p:nvSpPr>
        <p:spPr>
          <a:xfrm>
            <a:off x="481914" y="452718"/>
            <a:ext cx="9774194" cy="1400530"/>
          </a:xfrm>
        </p:spPr>
        <p:txBody>
          <a:bodyPr anchor="ctr">
            <a:normAutofit/>
          </a:bodyPr>
          <a:lstStyle/>
          <a:p>
            <a:r>
              <a:rPr lang="en-US" b="1" dirty="0">
                <a:solidFill>
                  <a:srgbClr val="FFFFFF"/>
                </a:solidFill>
                <a:latin typeface="Cambria" panose="02040503050406030204" pitchFamily="18" charset="0"/>
              </a:rPr>
              <a:t>What is </a:t>
            </a:r>
            <a:r>
              <a:rPr lang="en-US" b="1" i="1" dirty="0">
                <a:solidFill>
                  <a:srgbClr val="FFFFFF"/>
                </a:solidFill>
                <a:latin typeface="Cambria" panose="02040503050406030204" pitchFamily="18" charset="0"/>
              </a:rPr>
              <a:t>ideology</a:t>
            </a:r>
            <a:r>
              <a:rPr lang="en-US" b="1" dirty="0">
                <a:solidFill>
                  <a:srgbClr val="FFFFFF"/>
                </a:solidFill>
                <a:latin typeface="Cambria" panose="02040503050406030204" pitchFamily="18" charset="0"/>
              </a:rPr>
              <a:t>?</a:t>
            </a:r>
          </a:p>
        </p:txBody>
      </p:sp>
      <p:sp>
        <p:nvSpPr>
          <p:cNvPr id="3" name="Content Placeholder 2">
            <a:extLst>
              <a:ext uri="{FF2B5EF4-FFF2-40B4-BE49-F238E27FC236}">
                <a16:creationId xmlns:a16="http://schemas.microsoft.com/office/drawing/2014/main" id="{9759001C-96DD-D34D-B099-4FD5500E3279}"/>
              </a:ext>
            </a:extLst>
          </p:cNvPr>
          <p:cNvSpPr>
            <a:spLocks noGrp="1"/>
          </p:cNvSpPr>
          <p:nvPr>
            <p:ph idx="1"/>
          </p:nvPr>
        </p:nvSpPr>
        <p:spPr>
          <a:xfrm>
            <a:off x="480934" y="2506893"/>
            <a:ext cx="8111921" cy="4178111"/>
          </a:xfrm>
          <a:noFill/>
        </p:spPr>
        <p:txBody>
          <a:bodyPr>
            <a:normAutofit/>
          </a:bodyPr>
          <a:lstStyle/>
          <a:p>
            <a:pPr marL="0" indent="0">
              <a:buClr>
                <a:srgbClr val="C00000"/>
              </a:buClr>
              <a:buNone/>
            </a:pPr>
            <a:endParaRPr lang="en-US" altLang="ja-JP" dirty="0">
              <a:latin typeface="Cambria" panose="02040503050406030204" pitchFamily="18" charset="0"/>
              <a:cs typeface="Arial" charset="0"/>
            </a:endParaRPr>
          </a:p>
          <a:p>
            <a:pPr>
              <a:buClr>
                <a:srgbClr val="C00000"/>
              </a:buClr>
            </a:pPr>
            <a:r>
              <a:rPr lang="en-US" altLang="ja-JP" dirty="0">
                <a:latin typeface="Cambria" panose="02040503050406030204" pitchFamily="18" charset="0"/>
                <a:cs typeface="Arial" charset="0"/>
              </a:rPr>
              <a:t>A belief system or set of mental models</a:t>
            </a:r>
          </a:p>
          <a:p>
            <a:pPr>
              <a:buClr>
                <a:srgbClr val="C00000"/>
              </a:buClr>
            </a:pPr>
            <a:endParaRPr lang="en-US" altLang="ja-JP" dirty="0">
              <a:latin typeface="Cambria" panose="02040503050406030204" pitchFamily="18" charset="0"/>
              <a:cs typeface="Arial" charset="0"/>
            </a:endParaRPr>
          </a:p>
          <a:p>
            <a:pPr>
              <a:buClr>
                <a:srgbClr val="C00000"/>
              </a:buClr>
            </a:pPr>
            <a:r>
              <a:rPr lang="en-US" altLang="ja-JP" dirty="0">
                <a:latin typeface="Cambria" panose="02040503050406030204" pitchFamily="18" charset="0"/>
                <a:cs typeface="Arial" charset="0"/>
              </a:rPr>
              <a:t>Drives our advocacy and actions, or lack thereof</a:t>
            </a:r>
          </a:p>
          <a:p>
            <a:pPr>
              <a:buClr>
                <a:srgbClr val="C00000"/>
              </a:buClr>
            </a:pPr>
            <a:endParaRPr lang="en-US" altLang="ja-JP" dirty="0">
              <a:latin typeface="Cambria" panose="02040503050406030204" pitchFamily="18" charset="0"/>
              <a:cs typeface="Arial" charset="0"/>
            </a:endParaRPr>
          </a:p>
          <a:p>
            <a:pPr marL="0" indent="0">
              <a:buClr>
                <a:srgbClr val="C00000"/>
              </a:buClr>
              <a:buNone/>
            </a:pPr>
            <a:endParaRPr lang="en-US" altLang="ja-JP" dirty="0">
              <a:latin typeface="Cambria" panose="02040503050406030204" pitchFamily="18" charset="0"/>
              <a:cs typeface="Arial" charset="0"/>
            </a:endParaRPr>
          </a:p>
          <a:p>
            <a:pPr>
              <a:buClr>
                <a:srgbClr val="C00000"/>
              </a:buClr>
            </a:pPr>
            <a:endParaRPr lang="en-US" altLang="ja-JP" sz="3200" dirty="0">
              <a:latin typeface="Cambria" panose="02040503050406030204" pitchFamily="18" charset="0"/>
              <a:cs typeface="Arial" charset="0"/>
            </a:endParaRPr>
          </a:p>
          <a:p>
            <a:pPr>
              <a:buClr>
                <a:srgbClr val="C00000"/>
              </a:buClr>
            </a:pPr>
            <a:endParaRPr lang="en-US" altLang="ja-JP" dirty="0">
              <a:latin typeface="Cambria" panose="02040503050406030204" pitchFamily="18" charset="0"/>
              <a:cs typeface="Arial" charset="0"/>
            </a:endParaRPr>
          </a:p>
          <a:p>
            <a:pPr marL="0" indent="0">
              <a:buClr>
                <a:srgbClr val="C00000"/>
              </a:buClr>
              <a:buNone/>
            </a:pPr>
            <a:endParaRPr lang="en-US" altLang="ja-JP" sz="3200" dirty="0">
              <a:latin typeface="Cambria" panose="02040503050406030204" pitchFamily="18" charset="0"/>
              <a:cs typeface="Arial" charset="0"/>
            </a:endParaRPr>
          </a:p>
        </p:txBody>
      </p:sp>
    </p:spTree>
    <p:extLst>
      <p:ext uri="{BB962C8B-B14F-4D97-AF65-F5344CB8AC3E}">
        <p14:creationId xmlns:p14="http://schemas.microsoft.com/office/powerpoint/2010/main" val="4742695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2D0A3-D97B-4617-986A-F026305B9712}"/>
              </a:ext>
            </a:extLst>
          </p:cNvPr>
          <p:cNvSpPr>
            <a:spLocks noGrp="1"/>
          </p:cNvSpPr>
          <p:nvPr>
            <p:ph type="title"/>
          </p:nvPr>
        </p:nvSpPr>
        <p:spPr/>
        <p:txBody>
          <a:bodyPr/>
          <a:lstStyle/>
          <a:p>
            <a:r>
              <a:rPr lang="en-US" dirty="0"/>
              <a:t>Closing: </a:t>
            </a:r>
          </a:p>
        </p:txBody>
      </p:sp>
      <p:sp>
        <p:nvSpPr>
          <p:cNvPr id="3" name="Content Placeholder 2">
            <a:extLst>
              <a:ext uri="{FF2B5EF4-FFF2-40B4-BE49-F238E27FC236}">
                <a16:creationId xmlns:a16="http://schemas.microsoft.com/office/drawing/2014/main" id="{863924C6-A4C0-4232-BA00-5905133A5417}"/>
              </a:ext>
            </a:extLst>
          </p:cNvPr>
          <p:cNvSpPr>
            <a:spLocks noGrp="1"/>
          </p:cNvSpPr>
          <p:nvPr>
            <p:ph idx="1"/>
          </p:nvPr>
        </p:nvSpPr>
        <p:spPr/>
        <p:txBody>
          <a:bodyPr/>
          <a:lstStyle/>
          <a:p>
            <a:pPr marL="0" indent="0">
              <a:buNone/>
            </a:pPr>
            <a:r>
              <a:rPr lang="en-US" dirty="0"/>
              <a:t>One thing you want to make sure to remember from todays session…</a:t>
            </a:r>
          </a:p>
        </p:txBody>
      </p:sp>
    </p:spTree>
    <p:extLst>
      <p:ext uri="{BB962C8B-B14F-4D97-AF65-F5344CB8AC3E}">
        <p14:creationId xmlns:p14="http://schemas.microsoft.com/office/powerpoint/2010/main" val="38085193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0BC55-A51D-4D29-8B4D-495D3A0C3CFB}"/>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6B7AC29F-77CE-49A2-8D1A-A16AEF999686}"/>
              </a:ext>
            </a:extLst>
          </p:cNvPr>
          <p:cNvPicPr>
            <a:picLocks noGrp="1" noChangeAspect="1"/>
          </p:cNvPicPr>
          <p:nvPr>
            <p:ph idx="1"/>
          </p:nvPr>
        </p:nvPicPr>
        <p:blipFill>
          <a:blip r:embed="rId2"/>
          <a:stretch>
            <a:fillRect/>
          </a:stretch>
        </p:blipFill>
        <p:spPr>
          <a:xfrm>
            <a:off x="1608141" y="947854"/>
            <a:ext cx="4761680" cy="5729171"/>
          </a:xfrm>
          <a:prstGeom prst="rect">
            <a:avLst/>
          </a:prstGeom>
        </p:spPr>
      </p:pic>
    </p:spTree>
    <p:extLst>
      <p:ext uri="{BB962C8B-B14F-4D97-AF65-F5344CB8AC3E}">
        <p14:creationId xmlns:p14="http://schemas.microsoft.com/office/powerpoint/2010/main" val="33611474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AB6CA-392E-C84C-8B4A-B233271B03C0}"/>
              </a:ext>
            </a:extLst>
          </p:cNvPr>
          <p:cNvSpPr>
            <a:spLocks noGrp="1"/>
          </p:cNvSpPr>
          <p:nvPr>
            <p:ph type="title"/>
          </p:nvPr>
        </p:nvSpPr>
        <p:spPr>
          <a:xfrm>
            <a:off x="480934" y="299834"/>
            <a:ext cx="9774194" cy="1400530"/>
          </a:xfrm>
        </p:spPr>
        <p:txBody>
          <a:bodyPr anchor="ctr">
            <a:normAutofit/>
          </a:bodyPr>
          <a:lstStyle/>
          <a:p>
            <a:endParaRPr lang="en-US" b="1" dirty="0">
              <a:solidFill>
                <a:srgbClr val="FFFFFF"/>
              </a:solidFill>
              <a:latin typeface="Cambria" panose="02040503050406030204" pitchFamily="18" charset="0"/>
            </a:endParaRPr>
          </a:p>
        </p:txBody>
      </p:sp>
      <p:sp>
        <p:nvSpPr>
          <p:cNvPr id="3" name="Content Placeholder 2">
            <a:extLst>
              <a:ext uri="{FF2B5EF4-FFF2-40B4-BE49-F238E27FC236}">
                <a16:creationId xmlns:a16="http://schemas.microsoft.com/office/drawing/2014/main" id="{9759001C-96DD-D34D-B099-4FD5500E3279}"/>
              </a:ext>
            </a:extLst>
          </p:cNvPr>
          <p:cNvSpPr>
            <a:spLocks noGrp="1"/>
          </p:cNvSpPr>
          <p:nvPr>
            <p:ph idx="1"/>
          </p:nvPr>
        </p:nvSpPr>
        <p:spPr>
          <a:xfrm>
            <a:off x="480934" y="2562452"/>
            <a:ext cx="10351032" cy="3995714"/>
          </a:xfrm>
          <a:noFill/>
          <a:ln>
            <a:noFill/>
          </a:ln>
        </p:spPr>
        <p:txBody>
          <a:bodyPr>
            <a:normAutofit/>
          </a:bodyPr>
          <a:lstStyle/>
          <a:p>
            <a:pPr marL="0" indent="0">
              <a:buClr>
                <a:srgbClr val="C00000"/>
              </a:buClr>
              <a:buNone/>
            </a:pPr>
            <a:endParaRPr lang="en-US" sz="4400" b="1" i="1" dirty="0">
              <a:latin typeface="Cambria" panose="02040503050406030204" pitchFamily="18" charset="0"/>
            </a:endParaRPr>
          </a:p>
          <a:p>
            <a:pPr marL="0" indent="0">
              <a:buClr>
                <a:srgbClr val="C00000"/>
              </a:buClr>
              <a:buNone/>
            </a:pPr>
            <a:endParaRPr lang="en-US" sz="4400" b="1" i="1" dirty="0">
              <a:latin typeface="Cambria" panose="02040503050406030204" pitchFamily="18" charset="0"/>
            </a:endParaRPr>
          </a:p>
          <a:p>
            <a:pPr marL="0" indent="0">
              <a:buClr>
                <a:srgbClr val="C00000"/>
              </a:buClr>
              <a:buNone/>
            </a:pPr>
            <a:endParaRPr lang="en-US" sz="2800" dirty="0">
              <a:latin typeface="Cambria" panose="02040503050406030204" pitchFamily="18" charset="0"/>
            </a:endParaRPr>
          </a:p>
        </p:txBody>
      </p:sp>
      <p:pic>
        <p:nvPicPr>
          <p:cNvPr id="5" name="Picture 4" descr="A close up of a flag&#10;&#10;Description automatically generated">
            <a:extLst>
              <a:ext uri="{FF2B5EF4-FFF2-40B4-BE49-F238E27FC236}">
                <a16:creationId xmlns:a16="http://schemas.microsoft.com/office/drawing/2014/main" id="{7DCF6C1B-31BB-D149-8BEF-A10B930E06A5}"/>
              </a:ext>
            </a:extLst>
          </p:cNvPr>
          <p:cNvPicPr>
            <a:picLocks noChangeAspect="1"/>
          </p:cNvPicPr>
          <p:nvPr/>
        </p:nvPicPr>
        <p:blipFill>
          <a:blip r:embed="rId2"/>
          <a:stretch>
            <a:fillRect/>
          </a:stretch>
        </p:blipFill>
        <p:spPr>
          <a:xfrm>
            <a:off x="94736" y="2818359"/>
            <a:ext cx="3820302" cy="2433263"/>
          </a:xfrm>
          <a:prstGeom prst="rect">
            <a:avLst/>
          </a:prstGeom>
        </p:spPr>
      </p:pic>
      <p:sp>
        <p:nvSpPr>
          <p:cNvPr id="6" name="TextBox 5">
            <a:extLst>
              <a:ext uri="{FF2B5EF4-FFF2-40B4-BE49-F238E27FC236}">
                <a16:creationId xmlns:a16="http://schemas.microsoft.com/office/drawing/2014/main" id="{2AD130C0-A694-9446-8195-74D74C713F63}"/>
              </a:ext>
            </a:extLst>
          </p:cNvPr>
          <p:cNvSpPr txBox="1"/>
          <p:nvPr/>
        </p:nvSpPr>
        <p:spPr>
          <a:xfrm>
            <a:off x="4301237" y="2818359"/>
            <a:ext cx="7796028" cy="2554545"/>
          </a:xfrm>
          <a:prstGeom prst="rect">
            <a:avLst/>
          </a:prstGeom>
          <a:noFill/>
        </p:spPr>
        <p:txBody>
          <a:bodyPr wrap="square" rtlCol="0">
            <a:spAutoFit/>
          </a:bodyPr>
          <a:lstStyle/>
          <a:p>
            <a:endParaRPr lang="en-US" sz="4000" dirty="0"/>
          </a:p>
          <a:p>
            <a:r>
              <a:rPr lang="en-US" sz="4000" dirty="0"/>
              <a:t>http://EquityLiteracy.org</a:t>
            </a:r>
          </a:p>
          <a:p>
            <a:r>
              <a:rPr lang="en-US" sz="4000" dirty="0" err="1">
                <a:solidFill>
                  <a:srgbClr val="C00000"/>
                </a:solidFill>
              </a:rPr>
              <a:t>gorski@EquityLiteracy.org</a:t>
            </a:r>
            <a:endParaRPr lang="en-US" sz="4000" dirty="0">
              <a:solidFill>
                <a:srgbClr val="C00000"/>
              </a:solidFill>
            </a:endParaRPr>
          </a:p>
          <a:p>
            <a:r>
              <a:rPr lang="en-US" sz="4000" dirty="0"/>
              <a:t>@</a:t>
            </a:r>
            <a:r>
              <a:rPr lang="en-US" sz="4000" dirty="0" err="1"/>
              <a:t>pgorski</a:t>
            </a:r>
            <a:r>
              <a:rPr lang="en-US" sz="4000" dirty="0"/>
              <a:t> / @</a:t>
            </a:r>
            <a:r>
              <a:rPr lang="en-US" sz="4000" dirty="0" err="1"/>
              <a:t>EquityLiteracy</a:t>
            </a:r>
            <a:endParaRPr lang="en-US" sz="4000" dirty="0"/>
          </a:p>
        </p:txBody>
      </p:sp>
    </p:spTree>
    <p:extLst>
      <p:ext uri="{BB962C8B-B14F-4D97-AF65-F5344CB8AC3E}">
        <p14:creationId xmlns:p14="http://schemas.microsoft.com/office/powerpoint/2010/main" val="32602291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AB6CA-392E-C84C-8B4A-B233271B03C0}"/>
              </a:ext>
            </a:extLst>
          </p:cNvPr>
          <p:cNvSpPr>
            <a:spLocks noGrp="1"/>
          </p:cNvSpPr>
          <p:nvPr>
            <p:ph type="title"/>
          </p:nvPr>
        </p:nvSpPr>
        <p:spPr>
          <a:xfrm>
            <a:off x="481914" y="452718"/>
            <a:ext cx="9774194" cy="1400530"/>
          </a:xfrm>
        </p:spPr>
        <p:txBody>
          <a:bodyPr anchor="ctr">
            <a:normAutofit/>
          </a:bodyPr>
          <a:lstStyle/>
          <a:p>
            <a:r>
              <a:rPr lang="en-US" b="1">
                <a:solidFill>
                  <a:srgbClr val="FFFFFF"/>
                </a:solidFill>
                <a:latin typeface="Cambria" panose="02040503050406030204" pitchFamily="18" charset="0"/>
              </a:rPr>
              <a:t>The Practical Importance of Ideology</a:t>
            </a:r>
            <a:endParaRPr lang="en-US" b="1" dirty="0">
              <a:solidFill>
                <a:srgbClr val="FFFFFF"/>
              </a:solidFill>
              <a:latin typeface="Cambria" panose="02040503050406030204" pitchFamily="18" charset="0"/>
            </a:endParaRPr>
          </a:p>
        </p:txBody>
      </p:sp>
      <p:sp>
        <p:nvSpPr>
          <p:cNvPr id="3" name="Content Placeholder 2">
            <a:extLst>
              <a:ext uri="{FF2B5EF4-FFF2-40B4-BE49-F238E27FC236}">
                <a16:creationId xmlns:a16="http://schemas.microsoft.com/office/drawing/2014/main" id="{9759001C-96DD-D34D-B099-4FD5500E3279}"/>
              </a:ext>
            </a:extLst>
          </p:cNvPr>
          <p:cNvSpPr>
            <a:spLocks noGrp="1"/>
          </p:cNvSpPr>
          <p:nvPr>
            <p:ph idx="1"/>
          </p:nvPr>
        </p:nvSpPr>
        <p:spPr>
          <a:xfrm>
            <a:off x="480934" y="2329841"/>
            <a:ext cx="9774194" cy="4355163"/>
          </a:xfrm>
          <a:noFill/>
        </p:spPr>
        <p:txBody>
          <a:bodyPr>
            <a:normAutofit fontScale="92500" lnSpcReduction="20000"/>
          </a:bodyPr>
          <a:lstStyle/>
          <a:p>
            <a:pPr>
              <a:buClr>
                <a:srgbClr val="C00000"/>
              </a:buClr>
            </a:pPr>
            <a:endParaRPr lang="en-US" altLang="ja-JP" dirty="0">
              <a:latin typeface="Cambria" panose="02040503050406030204" pitchFamily="18" charset="0"/>
              <a:cs typeface="Arial" charset="0"/>
            </a:endParaRPr>
          </a:p>
          <a:p>
            <a:pPr>
              <a:buClr>
                <a:srgbClr val="C00000"/>
              </a:buClr>
            </a:pPr>
            <a:r>
              <a:rPr lang="en-US" altLang="ja-JP" i="1" dirty="0">
                <a:latin typeface="Cambria" panose="02040503050406030204" pitchFamily="18" charset="0"/>
                <a:cs typeface="Arial" charset="0"/>
              </a:rPr>
              <a:t>This is a fact: </a:t>
            </a:r>
            <a:r>
              <a:rPr lang="en-US" altLang="ja-JP" dirty="0">
                <a:latin typeface="Cambria" panose="02040503050406030204" pitchFamily="18" charset="0"/>
                <a:cs typeface="Arial" charset="0"/>
              </a:rPr>
              <a:t>Studies show Black students are more likely than white students to be suspended or expelled from school. </a:t>
            </a:r>
          </a:p>
          <a:p>
            <a:pPr>
              <a:buClr>
                <a:srgbClr val="C00000"/>
              </a:buClr>
            </a:pPr>
            <a:endParaRPr lang="en-US" altLang="ja-JP" dirty="0">
              <a:latin typeface="Cambria" panose="02040503050406030204" pitchFamily="18" charset="0"/>
              <a:cs typeface="Arial" charset="0"/>
            </a:endParaRPr>
          </a:p>
          <a:p>
            <a:pPr>
              <a:buClr>
                <a:srgbClr val="C00000"/>
              </a:buClr>
            </a:pPr>
            <a:r>
              <a:rPr lang="en-US" altLang="ja-JP" dirty="0">
                <a:latin typeface="Cambria" panose="02040503050406030204" pitchFamily="18" charset="0"/>
                <a:cs typeface="Arial" charset="0"/>
              </a:rPr>
              <a:t>How do I </a:t>
            </a:r>
            <a:r>
              <a:rPr lang="en-US" altLang="ja-JP" b="1" i="1" dirty="0">
                <a:latin typeface="Cambria" panose="02040503050406030204" pitchFamily="18" charset="0"/>
                <a:cs typeface="Arial" charset="0"/>
              </a:rPr>
              <a:t>interpret</a:t>
            </a:r>
            <a:r>
              <a:rPr lang="en-US" altLang="ja-JP" dirty="0">
                <a:latin typeface="Cambria" panose="02040503050406030204" pitchFamily="18" charset="0"/>
                <a:cs typeface="Arial" charset="0"/>
              </a:rPr>
              <a:t> this fact?</a:t>
            </a:r>
          </a:p>
          <a:p>
            <a:pPr>
              <a:buClr>
                <a:srgbClr val="C00000"/>
              </a:buClr>
            </a:pPr>
            <a:endParaRPr lang="en-US" altLang="ja-JP" dirty="0">
              <a:latin typeface="Cambria" panose="02040503050406030204" pitchFamily="18" charset="0"/>
              <a:cs typeface="Arial" charset="0"/>
            </a:endParaRPr>
          </a:p>
          <a:p>
            <a:pPr>
              <a:buClr>
                <a:srgbClr val="C00000"/>
              </a:buClr>
            </a:pPr>
            <a:r>
              <a:rPr lang="en-US" altLang="ja-JP" dirty="0">
                <a:latin typeface="Cambria" panose="02040503050406030204" pitchFamily="18" charset="0"/>
                <a:cs typeface="Arial" charset="0"/>
              </a:rPr>
              <a:t>Backstage: You can start with an actual question like this, have people discuss in small groups, then map their responses onto the three ideologies</a:t>
            </a:r>
          </a:p>
          <a:p>
            <a:pPr marL="0" indent="0">
              <a:buClr>
                <a:srgbClr val="C00000"/>
              </a:buClr>
              <a:buNone/>
            </a:pPr>
            <a:endParaRPr lang="en-US" altLang="ja-JP" dirty="0">
              <a:latin typeface="Cambria" panose="02040503050406030204" pitchFamily="18" charset="0"/>
              <a:cs typeface="Arial" charset="0"/>
            </a:endParaRPr>
          </a:p>
          <a:p>
            <a:pPr>
              <a:buClr>
                <a:srgbClr val="C00000"/>
              </a:buClr>
            </a:pPr>
            <a:endParaRPr lang="en-US" altLang="ja-JP" sz="3200" dirty="0">
              <a:latin typeface="Cambria" panose="02040503050406030204" pitchFamily="18" charset="0"/>
              <a:cs typeface="Arial" charset="0"/>
            </a:endParaRPr>
          </a:p>
          <a:p>
            <a:pPr>
              <a:buClr>
                <a:srgbClr val="C00000"/>
              </a:buClr>
            </a:pPr>
            <a:endParaRPr lang="en-US" altLang="ja-JP" dirty="0">
              <a:latin typeface="Cambria" panose="02040503050406030204" pitchFamily="18" charset="0"/>
              <a:cs typeface="Arial" charset="0"/>
            </a:endParaRPr>
          </a:p>
          <a:p>
            <a:pPr marL="0" indent="0">
              <a:buClr>
                <a:srgbClr val="C00000"/>
              </a:buClr>
              <a:buNone/>
            </a:pPr>
            <a:endParaRPr lang="en-US" altLang="ja-JP" sz="3200" dirty="0">
              <a:latin typeface="Cambria" panose="02040503050406030204" pitchFamily="18" charset="0"/>
              <a:cs typeface="Arial" charset="0"/>
            </a:endParaRPr>
          </a:p>
        </p:txBody>
      </p:sp>
      <p:sp>
        <p:nvSpPr>
          <p:cNvPr id="4" name="TextBox 3">
            <a:extLst>
              <a:ext uri="{FF2B5EF4-FFF2-40B4-BE49-F238E27FC236}">
                <a16:creationId xmlns:a16="http://schemas.microsoft.com/office/drawing/2014/main" id="{8C8331BD-CED2-A242-9969-1A1F88153E44}"/>
              </a:ext>
            </a:extLst>
          </p:cNvPr>
          <p:cNvSpPr txBox="1"/>
          <p:nvPr/>
        </p:nvSpPr>
        <p:spPr>
          <a:xfrm>
            <a:off x="3657600" y="408348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4830137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AB6CA-392E-C84C-8B4A-B233271B03C0}"/>
              </a:ext>
            </a:extLst>
          </p:cNvPr>
          <p:cNvSpPr>
            <a:spLocks noGrp="1"/>
          </p:cNvSpPr>
          <p:nvPr>
            <p:ph type="title"/>
          </p:nvPr>
        </p:nvSpPr>
        <p:spPr>
          <a:xfrm>
            <a:off x="481914" y="452718"/>
            <a:ext cx="9774194" cy="1400530"/>
          </a:xfrm>
        </p:spPr>
        <p:txBody>
          <a:bodyPr anchor="ctr">
            <a:normAutofit/>
          </a:bodyPr>
          <a:lstStyle/>
          <a:p>
            <a:r>
              <a:rPr lang="en-US" b="1" dirty="0">
                <a:solidFill>
                  <a:srgbClr val="FFFFFF"/>
                </a:solidFill>
                <a:latin typeface="Cambria" panose="02040503050406030204" pitchFamily="18" charset="0"/>
              </a:rPr>
              <a:t>Interpretation to Action</a:t>
            </a:r>
          </a:p>
        </p:txBody>
      </p:sp>
      <p:sp>
        <p:nvSpPr>
          <p:cNvPr id="3" name="Content Placeholder 2">
            <a:extLst>
              <a:ext uri="{FF2B5EF4-FFF2-40B4-BE49-F238E27FC236}">
                <a16:creationId xmlns:a16="http://schemas.microsoft.com/office/drawing/2014/main" id="{9759001C-96DD-D34D-B099-4FD5500E3279}"/>
              </a:ext>
            </a:extLst>
          </p:cNvPr>
          <p:cNvSpPr>
            <a:spLocks noGrp="1"/>
          </p:cNvSpPr>
          <p:nvPr>
            <p:ph idx="1"/>
          </p:nvPr>
        </p:nvSpPr>
        <p:spPr>
          <a:xfrm>
            <a:off x="480934" y="2580362"/>
            <a:ext cx="8111921" cy="4104642"/>
          </a:xfrm>
          <a:noFill/>
        </p:spPr>
        <p:txBody>
          <a:bodyPr>
            <a:normAutofit/>
          </a:bodyPr>
          <a:lstStyle/>
          <a:p>
            <a:pPr marL="0" indent="0">
              <a:buClr>
                <a:srgbClr val="C00000"/>
              </a:buClr>
              <a:buNone/>
            </a:pPr>
            <a:r>
              <a:rPr lang="en-US" altLang="ja-JP" u="sng" dirty="0">
                <a:latin typeface="Cambria" panose="02040503050406030204" pitchFamily="18" charset="0"/>
                <a:cs typeface="Arial" charset="0"/>
              </a:rPr>
              <a:t>Common and </a:t>
            </a:r>
            <a:r>
              <a:rPr lang="en-US" altLang="ja-JP" i="1" u="sng" dirty="0">
                <a:latin typeface="Cambria" panose="02040503050406030204" pitchFamily="18" charset="0"/>
                <a:cs typeface="Arial" charset="0"/>
              </a:rPr>
              <a:t>Wrong </a:t>
            </a:r>
            <a:r>
              <a:rPr lang="en-US" altLang="ja-JP" u="sng" dirty="0">
                <a:latin typeface="Cambria" panose="02040503050406030204" pitchFamily="18" charset="0"/>
                <a:cs typeface="Arial" charset="0"/>
              </a:rPr>
              <a:t>Interpretation</a:t>
            </a:r>
            <a:r>
              <a:rPr lang="en-US" altLang="ja-JP" dirty="0">
                <a:latin typeface="Cambria" panose="02040503050406030204" pitchFamily="18" charset="0"/>
                <a:cs typeface="Arial" charset="0"/>
              </a:rPr>
              <a:t>:</a:t>
            </a:r>
          </a:p>
          <a:p>
            <a:pPr marL="0" indent="0">
              <a:buClr>
                <a:srgbClr val="C00000"/>
              </a:buClr>
              <a:buNone/>
            </a:pPr>
            <a:endParaRPr lang="en-US" altLang="ja-JP" u="sng" dirty="0">
              <a:latin typeface="Cambria" panose="02040503050406030204" pitchFamily="18" charset="0"/>
              <a:cs typeface="Arial" charset="0"/>
            </a:endParaRPr>
          </a:p>
          <a:p>
            <a:pPr marL="0" indent="0">
              <a:buClr>
                <a:srgbClr val="C00000"/>
              </a:buClr>
              <a:buNone/>
            </a:pPr>
            <a:r>
              <a:rPr lang="en-US" altLang="ja-JP" i="1" dirty="0">
                <a:latin typeface="Cambria" panose="02040503050406030204" pitchFamily="18" charset="0"/>
                <a:cs typeface="Arial" charset="0"/>
              </a:rPr>
              <a:t>Black students misbehave more than white students.</a:t>
            </a:r>
          </a:p>
          <a:p>
            <a:pPr marL="0" indent="0">
              <a:buClr>
                <a:srgbClr val="C00000"/>
              </a:buClr>
              <a:buNone/>
            </a:pPr>
            <a:endParaRPr lang="en-US" altLang="ja-JP" i="1" dirty="0">
              <a:latin typeface="Cambria" panose="02040503050406030204" pitchFamily="18" charset="0"/>
              <a:cs typeface="Arial" charset="0"/>
            </a:endParaRPr>
          </a:p>
          <a:p>
            <a:pPr marL="0" indent="0">
              <a:buClr>
                <a:srgbClr val="C00000"/>
              </a:buClr>
              <a:buNone/>
            </a:pPr>
            <a:r>
              <a:rPr lang="en-US" altLang="ja-JP" dirty="0">
                <a:latin typeface="Cambria" panose="02040503050406030204" pitchFamily="18" charset="0"/>
                <a:cs typeface="Arial" charset="0"/>
              </a:rPr>
              <a:t>So, what are my solutions given this interpretation?</a:t>
            </a:r>
          </a:p>
          <a:p>
            <a:pPr marL="0" indent="0">
              <a:buClr>
                <a:srgbClr val="C00000"/>
              </a:buClr>
              <a:buNone/>
            </a:pPr>
            <a:endParaRPr lang="en-US" altLang="ja-JP" dirty="0">
              <a:latin typeface="Cambria" panose="02040503050406030204" pitchFamily="18" charset="0"/>
              <a:cs typeface="Arial" charset="0"/>
            </a:endParaRPr>
          </a:p>
          <a:p>
            <a:pPr>
              <a:buClr>
                <a:srgbClr val="C00000"/>
              </a:buClr>
            </a:pPr>
            <a:endParaRPr lang="en-US" altLang="ja-JP" sz="3200" dirty="0">
              <a:latin typeface="Cambria" panose="02040503050406030204" pitchFamily="18" charset="0"/>
              <a:cs typeface="Arial" charset="0"/>
            </a:endParaRPr>
          </a:p>
          <a:p>
            <a:pPr>
              <a:buClr>
                <a:srgbClr val="C00000"/>
              </a:buClr>
            </a:pPr>
            <a:endParaRPr lang="en-US" altLang="ja-JP" dirty="0">
              <a:latin typeface="Cambria" panose="02040503050406030204" pitchFamily="18" charset="0"/>
              <a:cs typeface="Arial" charset="0"/>
            </a:endParaRPr>
          </a:p>
          <a:p>
            <a:pPr marL="0" indent="0">
              <a:buClr>
                <a:srgbClr val="C00000"/>
              </a:buClr>
              <a:buNone/>
            </a:pPr>
            <a:endParaRPr lang="en-US" altLang="ja-JP" sz="3200" dirty="0">
              <a:latin typeface="Cambria" panose="02040503050406030204" pitchFamily="18" charset="0"/>
              <a:cs typeface="Arial" charset="0"/>
            </a:endParaRPr>
          </a:p>
        </p:txBody>
      </p:sp>
      <p:sp>
        <p:nvSpPr>
          <p:cNvPr id="4" name="TextBox 3">
            <a:extLst>
              <a:ext uri="{FF2B5EF4-FFF2-40B4-BE49-F238E27FC236}">
                <a16:creationId xmlns:a16="http://schemas.microsoft.com/office/drawing/2014/main" id="{8C8331BD-CED2-A242-9969-1A1F88153E44}"/>
              </a:ext>
            </a:extLst>
          </p:cNvPr>
          <p:cNvSpPr txBox="1"/>
          <p:nvPr/>
        </p:nvSpPr>
        <p:spPr>
          <a:xfrm>
            <a:off x="3657600" y="408348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2656838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AB6CA-392E-C84C-8B4A-B233271B03C0}"/>
              </a:ext>
            </a:extLst>
          </p:cNvPr>
          <p:cNvSpPr>
            <a:spLocks noGrp="1"/>
          </p:cNvSpPr>
          <p:nvPr>
            <p:ph type="title"/>
          </p:nvPr>
        </p:nvSpPr>
        <p:spPr>
          <a:xfrm>
            <a:off x="481914" y="452718"/>
            <a:ext cx="9774194" cy="1400530"/>
          </a:xfrm>
        </p:spPr>
        <p:txBody>
          <a:bodyPr anchor="ctr">
            <a:normAutofit/>
          </a:bodyPr>
          <a:lstStyle/>
          <a:p>
            <a:r>
              <a:rPr lang="en-US" b="1" dirty="0">
                <a:solidFill>
                  <a:srgbClr val="FFFFFF"/>
                </a:solidFill>
                <a:latin typeface="Cambria" panose="02040503050406030204" pitchFamily="18" charset="0"/>
              </a:rPr>
              <a:t>Interpretation to Action</a:t>
            </a:r>
          </a:p>
        </p:txBody>
      </p:sp>
      <p:sp>
        <p:nvSpPr>
          <p:cNvPr id="3" name="Content Placeholder 2">
            <a:extLst>
              <a:ext uri="{FF2B5EF4-FFF2-40B4-BE49-F238E27FC236}">
                <a16:creationId xmlns:a16="http://schemas.microsoft.com/office/drawing/2014/main" id="{9759001C-96DD-D34D-B099-4FD5500E3279}"/>
              </a:ext>
            </a:extLst>
          </p:cNvPr>
          <p:cNvSpPr>
            <a:spLocks noGrp="1"/>
          </p:cNvSpPr>
          <p:nvPr>
            <p:ph idx="1"/>
          </p:nvPr>
        </p:nvSpPr>
        <p:spPr>
          <a:xfrm>
            <a:off x="480934" y="2580362"/>
            <a:ext cx="8111921" cy="4104642"/>
          </a:xfrm>
          <a:noFill/>
        </p:spPr>
        <p:txBody>
          <a:bodyPr>
            <a:normAutofit lnSpcReduction="10000"/>
          </a:bodyPr>
          <a:lstStyle/>
          <a:p>
            <a:pPr marL="0" indent="0">
              <a:buClr>
                <a:srgbClr val="C00000"/>
              </a:buClr>
              <a:buNone/>
            </a:pPr>
            <a:r>
              <a:rPr lang="en-US" altLang="ja-JP" u="sng" dirty="0">
                <a:latin typeface="Cambria" panose="02040503050406030204" pitchFamily="18" charset="0"/>
                <a:cs typeface="Arial" charset="0"/>
              </a:rPr>
              <a:t>Less Common and Research-Based Interpretation</a:t>
            </a:r>
            <a:r>
              <a:rPr lang="en-US" altLang="ja-JP" dirty="0">
                <a:latin typeface="Cambria" panose="02040503050406030204" pitchFamily="18" charset="0"/>
                <a:cs typeface="Arial" charset="0"/>
              </a:rPr>
              <a:t>:</a:t>
            </a:r>
          </a:p>
          <a:p>
            <a:pPr marL="0" indent="0">
              <a:buClr>
                <a:srgbClr val="C00000"/>
              </a:buClr>
              <a:buNone/>
            </a:pPr>
            <a:endParaRPr lang="en-US" altLang="ja-JP" sz="1000" u="sng" dirty="0">
              <a:latin typeface="Cambria" panose="02040503050406030204" pitchFamily="18" charset="0"/>
              <a:cs typeface="Arial" charset="0"/>
            </a:endParaRPr>
          </a:p>
          <a:p>
            <a:pPr marL="0" indent="0">
              <a:buClr>
                <a:srgbClr val="C00000"/>
              </a:buClr>
              <a:buNone/>
            </a:pPr>
            <a:r>
              <a:rPr lang="en-US" altLang="ja-JP" i="1" dirty="0">
                <a:latin typeface="Cambria" panose="02040503050406030204" pitchFamily="18" charset="0"/>
                <a:cs typeface="Arial" charset="0"/>
              </a:rPr>
              <a:t>Racial bias. Teachers interpret behaviors differently among Black students and among white students. </a:t>
            </a:r>
          </a:p>
          <a:p>
            <a:pPr marL="0" indent="0">
              <a:buClr>
                <a:srgbClr val="C00000"/>
              </a:buClr>
              <a:buNone/>
            </a:pPr>
            <a:endParaRPr lang="en-US" altLang="ja-JP" i="1" dirty="0">
              <a:latin typeface="Cambria" panose="02040503050406030204" pitchFamily="18" charset="0"/>
              <a:cs typeface="Arial" charset="0"/>
            </a:endParaRPr>
          </a:p>
          <a:p>
            <a:pPr marL="0" indent="0">
              <a:buClr>
                <a:srgbClr val="C00000"/>
              </a:buClr>
              <a:buNone/>
            </a:pPr>
            <a:r>
              <a:rPr lang="en-US" altLang="ja-JP" dirty="0">
                <a:latin typeface="Cambria" panose="02040503050406030204" pitchFamily="18" charset="0"/>
                <a:cs typeface="Arial" charset="0"/>
              </a:rPr>
              <a:t>So, what are my solutions given this interpretation?</a:t>
            </a:r>
          </a:p>
          <a:p>
            <a:pPr marL="0" indent="0">
              <a:buClr>
                <a:srgbClr val="C00000"/>
              </a:buClr>
              <a:buNone/>
            </a:pPr>
            <a:endParaRPr lang="en-US" altLang="ja-JP" dirty="0">
              <a:latin typeface="Cambria" panose="02040503050406030204" pitchFamily="18" charset="0"/>
              <a:cs typeface="Arial" charset="0"/>
            </a:endParaRPr>
          </a:p>
          <a:p>
            <a:pPr>
              <a:buClr>
                <a:srgbClr val="C00000"/>
              </a:buClr>
            </a:pPr>
            <a:endParaRPr lang="en-US" altLang="ja-JP" sz="3200" dirty="0">
              <a:latin typeface="Cambria" panose="02040503050406030204" pitchFamily="18" charset="0"/>
              <a:cs typeface="Arial" charset="0"/>
            </a:endParaRPr>
          </a:p>
          <a:p>
            <a:pPr>
              <a:buClr>
                <a:srgbClr val="C00000"/>
              </a:buClr>
            </a:pPr>
            <a:endParaRPr lang="en-US" altLang="ja-JP" dirty="0">
              <a:latin typeface="Cambria" panose="02040503050406030204" pitchFamily="18" charset="0"/>
              <a:cs typeface="Arial" charset="0"/>
            </a:endParaRPr>
          </a:p>
          <a:p>
            <a:pPr marL="0" indent="0">
              <a:buClr>
                <a:srgbClr val="C00000"/>
              </a:buClr>
              <a:buNone/>
            </a:pPr>
            <a:endParaRPr lang="en-US" altLang="ja-JP" sz="3200" dirty="0">
              <a:latin typeface="Cambria" panose="02040503050406030204" pitchFamily="18" charset="0"/>
              <a:cs typeface="Arial" charset="0"/>
            </a:endParaRPr>
          </a:p>
        </p:txBody>
      </p:sp>
      <p:sp>
        <p:nvSpPr>
          <p:cNvPr id="4" name="TextBox 3">
            <a:extLst>
              <a:ext uri="{FF2B5EF4-FFF2-40B4-BE49-F238E27FC236}">
                <a16:creationId xmlns:a16="http://schemas.microsoft.com/office/drawing/2014/main" id="{8C8331BD-CED2-A242-9969-1A1F88153E44}"/>
              </a:ext>
            </a:extLst>
          </p:cNvPr>
          <p:cNvSpPr txBox="1"/>
          <p:nvPr/>
        </p:nvSpPr>
        <p:spPr>
          <a:xfrm>
            <a:off x="2471351" y="4448017"/>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9712160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AB6CA-392E-C84C-8B4A-B233271B03C0}"/>
              </a:ext>
            </a:extLst>
          </p:cNvPr>
          <p:cNvSpPr>
            <a:spLocks noGrp="1"/>
          </p:cNvSpPr>
          <p:nvPr>
            <p:ph type="title"/>
          </p:nvPr>
        </p:nvSpPr>
        <p:spPr>
          <a:xfrm>
            <a:off x="481914" y="452718"/>
            <a:ext cx="9774194" cy="1400530"/>
          </a:xfrm>
        </p:spPr>
        <p:txBody>
          <a:bodyPr anchor="ctr">
            <a:normAutofit/>
          </a:bodyPr>
          <a:lstStyle/>
          <a:p>
            <a:r>
              <a:rPr lang="en-US" b="1" dirty="0">
                <a:solidFill>
                  <a:srgbClr val="FFFFFF"/>
                </a:solidFill>
                <a:latin typeface="Cambria" panose="02040503050406030204" pitchFamily="18" charset="0"/>
              </a:rPr>
              <a:t>Because Some of You Are Doubting</a:t>
            </a:r>
          </a:p>
        </p:txBody>
      </p:sp>
      <p:sp>
        <p:nvSpPr>
          <p:cNvPr id="3" name="Content Placeholder 2">
            <a:extLst>
              <a:ext uri="{FF2B5EF4-FFF2-40B4-BE49-F238E27FC236}">
                <a16:creationId xmlns:a16="http://schemas.microsoft.com/office/drawing/2014/main" id="{9759001C-96DD-D34D-B099-4FD5500E3279}"/>
              </a:ext>
            </a:extLst>
          </p:cNvPr>
          <p:cNvSpPr>
            <a:spLocks noGrp="1"/>
          </p:cNvSpPr>
          <p:nvPr>
            <p:ph idx="1"/>
          </p:nvPr>
        </p:nvSpPr>
        <p:spPr>
          <a:xfrm>
            <a:off x="480934" y="2580362"/>
            <a:ext cx="8111921" cy="4104642"/>
          </a:xfrm>
          <a:noFill/>
        </p:spPr>
        <p:txBody>
          <a:bodyPr>
            <a:normAutofit/>
          </a:bodyPr>
          <a:lstStyle/>
          <a:p>
            <a:pPr marL="0" indent="0">
              <a:buClr>
                <a:srgbClr val="C00000"/>
              </a:buClr>
              <a:buNone/>
            </a:pPr>
            <a:r>
              <a:rPr lang="en-US" altLang="ja-JP" sz="2000" u="sng" dirty="0">
                <a:latin typeface="Cambria" panose="02040503050406030204" pitchFamily="18" charset="0"/>
                <a:cs typeface="Arial" charset="0"/>
              </a:rPr>
              <a:t>References</a:t>
            </a:r>
            <a:endParaRPr lang="en-US" altLang="ja-JP" sz="2000" dirty="0">
              <a:latin typeface="Cambria" panose="02040503050406030204" pitchFamily="18" charset="0"/>
              <a:cs typeface="Arial" charset="0"/>
            </a:endParaRPr>
          </a:p>
          <a:p>
            <a:pPr marL="0" indent="0">
              <a:buClr>
                <a:srgbClr val="C00000"/>
              </a:buClr>
              <a:buNone/>
            </a:pPr>
            <a:endParaRPr lang="en-US" altLang="ja-JP" sz="2000" dirty="0">
              <a:latin typeface="Cambria" panose="02040503050406030204" pitchFamily="18" charset="0"/>
              <a:cs typeface="Arial" charset="0"/>
            </a:endParaRPr>
          </a:p>
          <a:p>
            <a:pPr marL="0" indent="0">
              <a:buClr>
                <a:srgbClr val="C00000"/>
              </a:buClr>
              <a:buNone/>
            </a:pPr>
            <a:r>
              <a:rPr lang="en-US" altLang="ja-JP" sz="2000" dirty="0">
                <a:latin typeface="Cambria" panose="02040503050406030204" pitchFamily="18" charset="0"/>
                <a:cs typeface="Arial" charset="0"/>
              </a:rPr>
              <a:t>Girvan, E.J., </a:t>
            </a:r>
            <a:r>
              <a:rPr lang="en-US" altLang="ja-JP" sz="2000" dirty="0" err="1">
                <a:latin typeface="Cambria" panose="02040503050406030204" pitchFamily="18" charset="0"/>
                <a:cs typeface="Arial" charset="0"/>
              </a:rPr>
              <a:t>Gion</a:t>
            </a:r>
            <a:r>
              <a:rPr lang="en-US" altLang="ja-JP" sz="2000" dirty="0">
                <a:latin typeface="Cambria" panose="02040503050406030204" pitchFamily="18" charset="0"/>
                <a:cs typeface="Arial" charset="0"/>
              </a:rPr>
              <a:t>, C., McIntosh, J., &amp; </a:t>
            </a:r>
            <a:r>
              <a:rPr lang="en-US" altLang="ja-JP" sz="2000" dirty="0" err="1">
                <a:latin typeface="Cambria" panose="02040503050406030204" pitchFamily="18" charset="0"/>
                <a:cs typeface="Arial" charset="0"/>
              </a:rPr>
              <a:t>Smolkowski</a:t>
            </a:r>
            <a:r>
              <a:rPr lang="en-US" altLang="ja-JP" sz="2000" dirty="0">
                <a:latin typeface="Cambria" panose="02040503050406030204" pitchFamily="18" charset="0"/>
                <a:cs typeface="Arial" charset="0"/>
              </a:rPr>
              <a:t>, K. (2017). The relative contribution of subjective office referrals to racial disproportionality in school discipline. </a:t>
            </a:r>
            <a:r>
              <a:rPr lang="en-US" altLang="ja-JP" sz="2000" i="1" dirty="0">
                <a:latin typeface="Cambria" panose="02040503050406030204" pitchFamily="18" charset="0"/>
                <a:cs typeface="Arial" charset="0"/>
              </a:rPr>
              <a:t>School Psychology Quarterly, 32</a:t>
            </a:r>
            <a:r>
              <a:rPr lang="en-US" altLang="ja-JP" sz="2000" dirty="0">
                <a:latin typeface="Cambria" panose="02040503050406030204" pitchFamily="18" charset="0"/>
                <a:cs typeface="Arial" charset="0"/>
              </a:rPr>
              <a:t>, 392-404.</a:t>
            </a:r>
          </a:p>
          <a:p>
            <a:pPr marL="0" indent="0">
              <a:buClr>
                <a:srgbClr val="C00000"/>
              </a:buClr>
              <a:buNone/>
            </a:pPr>
            <a:r>
              <a:rPr lang="en-US" altLang="ja-JP" sz="2000" dirty="0">
                <a:latin typeface="Cambria" panose="02040503050406030204" pitchFamily="18" charset="0"/>
                <a:cs typeface="Arial" charset="0"/>
              </a:rPr>
              <a:t>Huang, F. L. (2016). Do Black students misbehave more? Investigating the differential involvement hypothesis and out-of-school suspensions. </a:t>
            </a:r>
            <a:r>
              <a:rPr lang="en-US" altLang="ja-JP" sz="2000" i="1" dirty="0">
                <a:latin typeface="Cambria" panose="02040503050406030204" pitchFamily="18" charset="0"/>
                <a:cs typeface="Arial" charset="0"/>
              </a:rPr>
              <a:t>The Journal of Educational Research, 111, 284-294.</a:t>
            </a:r>
            <a:endParaRPr lang="en-US" altLang="ja-JP" sz="2000" dirty="0">
              <a:latin typeface="Cambria" panose="02040503050406030204" pitchFamily="18" charset="0"/>
              <a:cs typeface="Arial" charset="0"/>
            </a:endParaRPr>
          </a:p>
          <a:p>
            <a:pPr marL="0" indent="0">
              <a:buClr>
                <a:srgbClr val="C00000"/>
              </a:buClr>
              <a:buNone/>
            </a:pPr>
            <a:r>
              <a:rPr lang="en-US" altLang="ja-JP" sz="2000" dirty="0" err="1">
                <a:latin typeface="Cambria" panose="02040503050406030204" pitchFamily="18" charset="0"/>
                <a:cs typeface="Arial" charset="0"/>
              </a:rPr>
              <a:t>Kunesh</a:t>
            </a:r>
            <a:r>
              <a:rPr lang="en-US" altLang="ja-JP" sz="2000" dirty="0">
                <a:latin typeface="Cambria" panose="02040503050406030204" pitchFamily="18" charset="0"/>
                <a:cs typeface="Arial" charset="0"/>
              </a:rPr>
              <a:t>, C. E., &amp; </a:t>
            </a:r>
            <a:r>
              <a:rPr lang="en-US" altLang="ja-JP" sz="2000" dirty="0" err="1">
                <a:latin typeface="Cambria" panose="02040503050406030204" pitchFamily="18" charset="0"/>
                <a:cs typeface="Arial" charset="0"/>
              </a:rPr>
              <a:t>Noltemeyer</a:t>
            </a:r>
            <a:r>
              <a:rPr lang="en-US" altLang="ja-JP" sz="2000" dirty="0">
                <a:latin typeface="Cambria" panose="02040503050406030204" pitchFamily="18" charset="0"/>
                <a:cs typeface="Arial" charset="0"/>
              </a:rPr>
              <a:t>, ?A. (2019). Understanding disciplinary disproportionality: Stereotypes shape pre-service teachers’ beliefs about Black boys’ behavior. </a:t>
            </a:r>
            <a:r>
              <a:rPr lang="en-US" altLang="ja-JP" sz="2000" i="1" dirty="0">
                <a:latin typeface="Cambria" panose="02040503050406030204" pitchFamily="18" charset="0"/>
                <a:cs typeface="Arial" charset="0"/>
              </a:rPr>
              <a:t>Urban Education, 54</a:t>
            </a:r>
            <a:r>
              <a:rPr lang="en-US" altLang="ja-JP" sz="2000" dirty="0">
                <a:latin typeface="Cambria" panose="02040503050406030204" pitchFamily="18" charset="0"/>
                <a:cs typeface="Arial" charset="0"/>
              </a:rPr>
              <a:t>, 471-498.</a:t>
            </a:r>
          </a:p>
          <a:p>
            <a:pPr marL="0" indent="0">
              <a:buClr>
                <a:srgbClr val="C00000"/>
              </a:buClr>
              <a:buNone/>
            </a:pPr>
            <a:endParaRPr lang="en-US" altLang="ja-JP" dirty="0">
              <a:latin typeface="Cambria" panose="02040503050406030204" pitchFamily="18" charset="0"/>
              <a:cs typeface="Arial" charset="0"/>
            </a:endParaRPr>
          </a:p>
          <a:p>
            <a:pPr>
              <a:buClr>
                <a:srgbClr val="C00000"/>
              </a:buClr>
            </a:pPr>
            <a:endParaRPr lang="en-US" altLang="ja-JP" sz="3200" dirty="0">
              <a:latin typeface="Cambria" panose="02040503050406030204" pitchFamily="18" charset="0"/>
              <a:cs typeface="Arial" charset="0"/>
            </a:endParaRPr>
          </a:p>
          <a:p>
            <a:pPr>
              <a:buClr>
                <a:srgbClr val="C00000"/>
              </a:buClr>
            </a:pPr>
            <a:endParaRPr lang="en-US" altLang="ja-JP" dirty="0">
              <a:latin typeface="Cambria" panose="02040503050406030204" pitchFamily="18" charset="0"/>
              <a:cs typeface="Arial" charset="0"/>
            </a:endParaRPr>
          </a:p>
          <a:p>
            <a:pPr marL="0" indent="0">
              <a:buClr>
                <a:srgbClr val="C00000"/>
              </a:buClr>
              <a:buNone/>
            </a:pPr>
            <a:endParaRPr lang="en-US" altLang="ja-JP" sz="3200" dirty="0">
              <a:latin typeface="Cambria" panose="02040503050406030204" pitchFamily="18" charset="0"/>
              <a:cs typeface="Arial" charset="0"/>
            </a:endParaRPr>
          </a:p>
        </p:txBody>
      </p:sp>
      <p:sp>
        <p:nvSpPr>
          <p:cNvPr id="4" name="TextBox 3">
            <a:extLst>
              <a:ext uri="{FF2B5EF4-FFF2-40B4-BE49-F238E27FC236}">
                <a16:creationId xmlns:a16="http://schemas.microsoft.com/office/drawing/2014/main" id="{8C8331BD-CED2-A242-9969-1A1F88153E44}"/>
              </a:ext>
            </a:extLst>
          </p:cNvPr>
          <p:cNvSpPr txBox="1"/>
          <p:nvPr/>
        </p:nvSpPr>
        <p:spPr>
          <a:xfrm>
            <a:off x="3657600" y="408348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8294337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194</TotalTime>
  <Words>2128</Words>
  <Application>Microsoft Office PowerPoint</Application>
  <PresentationFormat>Widescreen</PresentationFormat>
  <Paragraphs>307</Paragraphs>
  <Slides>52</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52</vt:i4>
      </vt:variant>
    </vt:vector>
  </HeadingPairs>
  <TitlesOfParts>
    <vt:vector size="58" baseType="lpstr">
      <vt:lpstr>Arial</vt:lpstr>
      <vt:lpstr>Calibri</vt:lpstr>
      <vt:lpstr>Cambria</vt:lpstr>
      <vt:lpstr>Times</vt:lpstr>
      <vt:lpstr>Wingdings</vt:lpstr>
      <vt:lpstr>Office Theme</vt:lpstr>
      <vt:lpstr>Racial Equity Facilitator Training, Day 3</vt:lpstr>
      <vt:lpstr>Welcome</vt:lpstr>
      <vt:lpstr>A Few Notes</vt:lpstr>
      <vt:lpstr>PowerPoint Presentation</vt:lpstr>
      <vt:lpstr>What is ideology?</vt:lpstr>
      <vt:lpstr>The Practical Importance of Ideology</vt:lpstr>
      <vt:lpstr>Interpretation to Action</vt:lpstr>
      <vt:lpstr>Interpretation to Action</vt:lpstr>
      <vt:lpstr>Because Some of You Are Doubting</vt:lpstr>
      <vt:lpstr>Because Some of You Are Doubting</vt:lpstr>
      <vt:lpstr>However…</vt:lpstr>
      <vt:lpstr>PowerPoint Presentation</vt:lpstr>
      <vt:lpstr>Deficit Perspective</vt:lpstr>
      <vt:lpstr>Deficit Ideology</vt:lpstr>
      <vt:lpstr>Hearing Deficit Ideology</vt:lpstr>
      <vt:lpstr>Hearing Deficit Ideology</vt:lpstr>
      <vt:lpstr>Hearing Deficit Ideology</vt:lpstr>
      <vt:lpstr>Hearing Deficit Ideology</vt:lpstr>
      <vt:lpstr>PowerPoint Presentation</vt:lpstr>
      <vt:lpstr>The Attribution Ideologies</vt:lpstr>
      <vt:lpstr>The Attribution Ideologies</vt:lpstr>
      <vt:lpstr>Deficit Ideology</vt:lpstr>
      <vt:lpstr>Deficit Ideology</vt:lpstr>
      <vt:lpstr>Grit Ideology</vt:lpstr>
      <vt:lpstr>Grit Ideology</vt:lpstr>
      <vt:lpstr>Structural Ideology</vt:lpstr>
      <vt:lpstr>A Summary in Questions</vt:lpstr>
      <vt:lpstr>Deficit Ideology in Your Organization</vt:lpstr>
      <vt:lpstr>PowerPoint Presentation</vt:lpstr>
      <vt:lpstr>Structural Impulse</vt:lpstr>
      <vt:lpstr>Opening a New Window</vt:lpstr>
      <vt:lpstr>Example </vt:lpstr>
      <vt:lpstr>PowerPoint Presentation</vt:lpstr>
      <vt:lpstr>PowerPoint Presentation</vt:lpstr>
      <vt:lpstr>Equity Will</vt:lpstr>
      <vt:lpstr>How would you describe your equity facilitation?</vt:lpstr>
      <vt:lpstr>in·flu·ence ˈinflo͝oəns/Submit </vt:lpstr>
      <vt:lpstr>Equity Influencer “how”</vt:lpstr>
      <vt:lpstr>Reflection</vt:lpstr>
      <vt:lpstr>Let’s Think about Power and Influence</vt:lpstr>
      <vt:lpstr>What is Power or Influence?</vt:lpstr>
      <vt:lpstr> Types of (Social) Power and Influence </vt:lpstr>
      <vt:lpstr>Power/Influence and Equity Leadership</vt:lpstr>
      <vt:lpstr>Equity Influencer “What”</vt:lpstr>
      <vt:lpstr>Reflection</vt:lpstr>
      <vt:lpstr>How We Choose to Show Up</vt:lpstr>
      <vt:lpstr>PowerPoint Presentation</vt:lpstr>
      <vt:lpstr>Remember this common racial equity detour:</vt:lpstr>
      <vt:lpstr>Organizational Change Theory</vt:lpstr>
      <vt:lpstr>Closing: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Racial Equity Facilitator Training, Day 2</dc:title>
  <dc:creator>Marceline DuBose</dc:creator>
  <cp:lastModifiedBy>Marceline DuBose</cp:lastModifiedBy>
  <cp:revision>8</cp:revision>
  <dcterms:created xsi:type="dcterms:W3CDTF">2020-10-20T19:42:30Z</dcterms:created>
  <dcterms:modified xsi:type="dcterms:W3CDTF">2020-10-27T19:52:51Z</dcterms:modified>
</cp:coreProperties>
</file>