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799" r:id="rId2"/>
    <p:sldId id="797" r:id="rId3"/>
    <p:sldId id="775" r:id="rId4"/>
    <p:sldId id="798" r:id="rId5"/>
    <p:sldId id="751" r:id="rId6"/>
    <p:sldId id="774" r:id="rId7"/>
    <p:sldId id="776" r:id="rId8"/>
    <p:sldId id="787" r:id="rId9"/>
    <p:sldId id="316" r:id="rId10"/>
    <p:sldId id="317" r:id="rId11"/>
    <p:sldId id="777" r:id="rId12"/>
    <p:sldId id="319" r:id="rId13"/>
    <p:sldId id="320" r:id="rId14"/>
    <p:sldId id="778" r:id="rId15"/>
    <p:sldId id="779" r:id="rId16"/>
    <p:sldId id="780" r:id="rId17"/>
    <p:sldId id="326" r:id="rId18"/>
    <p:sldId id="327" r:id="rId19"/>
    <p:sldId id="328" r:id="rId20"/>
    <p:sldId id="783" r:id="rId21"/>
    <p:sldId id="781" r:id="rId22"/>
    <p:sldId id="329" r:id="rId23"/>
    <p:sldId id="331" r:id="rId24"/>
    <p:sldId id="332" r:id="rId25"/>
    <p:sldId id="333" r:id="rId26"/>
    <p:sldId id="334" r:id="rId27"/>
    <p:sldId id="335" r:id="rId28"/>
    <p:sldId id="337" r:id="rId29"/>
    <p:sldId id="782" r:id="rId30"/>
    <p:sldId id="784" r:id="rId31"/>
    <p:sldId id="706" r:id="rId32"/>
    <p:sldId id="345" r:id="rId33"/>
    <p:sldId id="341" r:id="rId34"/>
    <p:sldId id="346" r:id="rId35"/>
    <p:sldId id="800" r:id="rId36"/>
    <p:sldId id="786" r:id="rId37"/>
    <p:sldId id="769" r:id="rId38"/>
    <p:sldId id="788" r:id="rId39"/>
    <p:sldId id="789" r:id="rId40"/>
    <p:sldId id="310" r:id="rId41"/>
    <p:sldId id="266" r:id="rId42"/>
    <p:sldId id="771" r:id="rId43"/>
    <p:sldId id="802" r:id="rId44"/>
    <p:sldId id="772" r:id="rId45"/>
    <p:sldId id="366" r:id="rId46"/>
    <p:sldId id="375" r:id="rId47"/>
    <p:sldId id="376" r:id="rId48"/>
    <p:sldId id="378" r:id="rId49"/>
    <p:sldId id="379" r:id="rId50"/>
    <p:sldId id="773" r:id="rId51"/>
    <p:sldId id="790" r:id="rId52"/>
    <p:sldId id="770" r:id="rId53"/>
    <p:sldId id="793" r:id="rId54"/>
    <p:sldId id="791" r:id="rId55"/>
    <p:sldId id="801" r:id="rId56"/>
    <p:sldId id="30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553"/>
  </p:normalViewPr>
  <p:slideViewPr>
    <p:cSldViewPr snapToGrid="0" snapToObjects="1">
      <p:cViewPr varScale="1">
        <p:scale>
          <a:sx n="57" d="100"/>
          <a:sy n="57" d="100"/>
        </p:scale>
        <p:origin x="9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8A446-EB84-4568-BA1B-ABA5D1F43E0C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0C5C8CCB-6B75-4026-8B56-C3F8B2E03F8D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40000"/>
                  <a:lumOff val="60000"/>
                </a:schemeClr>
              </a:solidFill>
            </a:rPr>
            <a:t>Water the plants</a:t>
          </a:r>
        </a:p>
      </dgm:t>
    </dgm:pt>
    <dgm:pt modelId="{7F407944-F883-4CCA-94D2-17A10559C7B8}" type="parTrans" cxnId="{E27A7FCF-2967-4BA6-9F8D-7B3D3ECEC25D}">
      <dgm:prSet/>
      <dgm:spPr/>
      <dgm:t>
        <a:bodyPr/>
        <a:lstStyle/>
        <a:p>
          <a:endParaRPr lang="en-US"/>
        </a:p>
      </dgm:t>
    </dgm:pt>
    <dgm:pt modelId="{EDF788A8-E03F-4EF1-9BB7-EECCB952D4CC}" type="sibTrans" cxnId="{E27A7FCF-2967-4BA6-9F8D-7B3D3ECEC25D}">
      <dgm:prSet/>
      <dgm:spPr/>
      <dgm:t>
        <a:bodyPr/>
        <a:lstStyle/>
        <a:p>
          <a:endParaRPr lang="en-US"/>
        </a:p>
      </dgm:t>
    </dgm:pt>
    <dgm:pt modelId="{9A69839D-F74F-4A16-912C-80AADA141D74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40000"/>
                  <a:lumOff val="60000"/>
                </a:schemeClr>
              </a:solidFill>
            </a:rPr>
            <a:t>Throw in a load of laundry</a:t>
          </a:r>
        </a:p>
      </dgm:t>
    </dgm:pt>
    <dgm:pt modelId="{C44A0E6F-F1F4-4909-B19D-FA8D29A755A2}" type="parTrans" cxnId="{CD9240EE-5ECB-40BC-A6B9-530EE4390316}">
      <dgm:prSet/>
      <dgm:spPr/>
      <dgm:t>
        <a:bodyPr/>
        <a:lstStyle/>
        <a:p>
          <a:endParaRPr lang="en-US"/>
        </a:p>
      </dgm:t>
    </dgm:pt>
    <dgm:pt modelId="{B4EC66B3-47B9-4FE9-B760-ABAF1C327382}" type="sibTrans" cxnId="{CD9240EE-5ECB-40BC-A6B9-530EE4390316}">
      <dgm:prSet/>
      <dgm:spPr/>
      <dgm:t>
        <a:bodyPr/>
        <a:lstStyle/>
        <a:p>
          <a:endParaRPr lang="en-US"/>
        </a:p>
      </dgm:t>
    </dgm:pt>
    <dgm:pt modelId="{CCFB16A4-55B4-4299-83D1-E857CDD69507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40000"/>
                  <a:lumOff val="60000"/>
                </a:schemeClr>
              </a:solidFill>
            </a:rPr>
            <a:t>Dance to a song or two</a:t>
          </a:r>
        </a:p>
      </dgm:t>
    </dgm:pt>
    <dgm:pt modelId="{363F9226-07EC-4FB7-8214-E9F9F1059B6B}" type="parTrans" cxnId="{617D144A-5862-470E-9D93-947B8E89C368}">
      <dgm:prSet/>
      <dgm:spPr/>
      <dgm:t>
        <a:bodyPr/>
        <a:lstStyle/>
        <a:p>
          <a:endParaRPr lang="en-US"/>
        </a:p>
      </dgm:t>
    </dgm:pt>
    <dgm:pt modelId="{A2070EBE-67AB-435A-B069-318D8F93B41F}" type="sibTrans" cxnId="{617D144A-5862-470E-9D93-947B8E89C368}">
      <dgm:prSet/>
      <dgm:spPr/>
      <dgm:t>
        <a:bodyPr/>
        <a:lstStyle/>
        <a:p>
          <a:endParaRPr lang="en-US"/>
        </a:p>
      </dgm:t>
    </dgm:pt>
    <dgm:pt modelId="{72D927FD-9733-40C0-804A-1F0C5C890096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40000"/>
                  <a:lumOff val="60000"/>
                </a:schemeClr>
              </a:solidFill>
            </a:rPr>
            <a:t>Step out and take a deep breath of fresh air</a:t>
          </a:r>
        </a:p>
      </dgm:t>
    </dgm:pt>
    <dgm:pt modelId="{69F81CE6-7AE0-4550-879A-A1FEFC06E1D5}" type="parTrans" cxnId="{E3B446F4-E6BF-499D-9032-F08846EE61FA}">
      <dgm:prSet/>
      <dgm:spPr/>
      <dgm:t>
        <a:bodyPr/>
        <a:lstStyle/>
        <a:p>
          <a:endParaRPr lang="en-US"/>
        </a:p>
      </dgm:t>
    </dgm:pt>
    <dgm:pt modelId="{0AC3624F-C24C-4E5A-B2E7-AB1EEB2D0BA3}" type="sibTrans" cxnId="{E3B446F4-E6BF-499D-9032-F08846EE61FA}">
      <dgm:prSet/>
      <dgm:spPr/>
      <dgm:t>
        <a:bodyPr/>
        <a:lstStyle/>
        <a:p>
          <a:endParaRPr lang="en-US"/>
        </a:p>
      </dgm:t>
    </dgm:pt>
    <dgm:pt modelId="{259CFA90-B464-48F8-8537-778D1BFAAA09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40000"/>
                  <a:lumOff val="60000"/>
                </a:schemeClr>
              </a:solidFill>
            </a:rPr>
            <a:t>Hug someone in your house</a:t>
          </a:r>
        </a:p>
      </dgm:t>
    </dgm:pt>
    <dgm:pt modelId="{D9468777-D1A8-4175-B253-937F8726DA8E}" type="parTrans" cxnId="{98940021-29C9-4C19-A499-9CD55AEED514}">
      <dgm:prSet/>
      <dgm:spPr/>
      <dgm:t>
        <a:bodyPr/>
        <a:lstStyle/>
        <a:p>
          <a:endParaRPr lang="en-US"/>
        </a:p>
      </dgm:t>
    </dgm:pt>
    <dgm:pt modelId="{720FC408-C80C-4D69-B609-52775752F4B4}" type="sibTrans" cxnId="{98940021-29C9-4C19-A499-9CD55AEED514}">
      <dgm:prSet/>
      <dgm:spPr/>
      <dgm:t>
        <a:bodyPr/>
        <a:lstStyle/>
        <a:p>
          <a:endParaRPr lang="en-US"/>
        </a:p>
      </dgm:t>
    </dgm:pt>
    <dgm:pt modelId="{08E661C7-2CC8-4534-8D45-E46437588C5B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40000"/>
                  <a:lumOff val="60000"/>
                </a:schemeClr>
              </a:solidFill>
            </a:rPr>
            <a:t>Stretch or yoga</a:t>
          </a:r>
        </a:p>
      </dgm:t>
    </dgm:pt>
    <dgm:pt modelId="{A2B51FE4-1052-40D3-A8E2-E778DE32DE8E}" type="parTrans" cxnId="{BB8455CA-1C7F-431E-A39F-0A01F368DF1C}">
      <dgm:prSet/>
      <dgm:spPr/>
      <dgm:t>
        <a:bodyPr/>
        <a:lstStyle/>
        <a:p>
          <a:endParaRPr lang="en-US"/>
        </a:p>
      </dgm:t>
    </dgm:pt>
    <dgm:pt modelId="{9B663BA8-40CC-47FC-AB8C-7656F478959C}" type="sibTrans" cxnId="{BB8455CA-1C7F-431E-A39F-0A01F368DF1C}">
      <dgm:prSet/>
      <dgm:spPr/>
      <dgm:t>
        <a:bodyPr/>
        <a:lstStyle/>
        <a:p>
          <a:endParaRPr lang="en-US"/>
        </a:p>
      </dgm:t>
    </dgm:pt>
    <dgm:pt modelId="{D842A2A6-B69F-481C-8047-8EBBEB207CEE}" type="pres">
      <dgm:prSet presAssocID="{22B8A446-EB84-4568-BA1B-ABA5D1F43E0C}" presName="compositeShape" presStyleCnt="0">
        <dgm:presLayoutVars>
          <dgm:chMax val="7"/>
          <dgm:dir/>
          <dgm:resizeHandles val="exact"/>
        </dgm:presLayoutVars>
      </dgm:prSet>
      <dgm:spPr/>
    </dgm:pt>
    <dgm:pt modelId="{F4BB2BC6-9E6E-4C59-9A7B-1B041DB78E5D}" type="pres">
      <dgm:prSet presAssocID="{0C5C8CCB-6B75-4026-8B56-C3F8B2E03F8D}" presName="circ1" presStyleLbl="vennNode1" presStyleIdx="0" presStyleCnt="6"/>
      <dgm:spPr/>
    </dgm:pt>
    <dgm:pt modelId="{AA236FCA-F4BD-4F6A-9A1D-37C17F312542}" type="pres">
      <dgm:prSet presAssocID="{0C5C8CCB-6B75-4026-8B56-C3F8B2E03F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31266F-3ADF-474B-B517-D28C0A10D6B8}" type="pres">
      <dgm:prSet presAssocID="{72D927FD-9733-40C0-804A-1F0C5C890096}" presName="circ2" presStyleLbl="vennNode1" presStyleIdx="1" presStyleCnt="6"/>
      <dgm:spPr/>
    </dgm:pt>
    <dgm:pt modelId="{AC2D5323-BFAD-4088-AA5A-E4FF5E27CE61}" type="pres">
      <dgm:prSet presAssocID="{72D927FD-9733-40C0-804A-1F0C5C8900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806C2EB-AE03-402F-B5CF-BA020B5C1DD3}" type="pres">
      <dgm:prSet presAssocID="{9A69839D-F74F-4A16-912C-80AADA141D74}" presName="circ3" presStyleLbl="vennNode1" presStyleIdx="2" presStyleCnt="6"/>
      <dgm:spPr/>
    </dgm:pt>
    <dgm:pt modelId="{4B820BA4-7D16-4B0D-B024-B662459D8F9F}" type="pres">
      <dgm:prSet presAssocID="{9A69839D-F74F-4A16-912C-80AADA141D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37CA41B-9B7B-4F1D-879B-4B0DAE757BE1}" type="pres">
      <dgm:prSet presAssocID="{259CFA90-B464-48F8-8537-778D1BFAAA09}" presName="circ4" presStyleLbl="vennNode1" presStyleIdx="3" presStyleCnt="6"/>
      <dgm:spPr/>
    </dgm:pt>
    <dgm:pt modelId="{3A442D91-8F3E-436A-B84F-90C2495D04C4}" type="pres">
      <dgm:prSet presAssocID="{259CFA90-B464-48F8-8537-778D1BFAAA0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EB812B2-6A7B-4FDE-BA4A-3C82AD54C3D2}" type="pres">
      <dgm:prSet presAssocID="{08E661C7-2CC8-4534-8D45-E46437588C5B}" presName="circ5" presStyleLbl="vennNode1" presStyleIdx="4" presStyleCnt="6"/>
      <dgm:spPr/>
    </dgm:pt>
    <dgm:pt modelId="{DE71FB70-F678-407F-BC74-356715A2ABA9}" type="pres">
      <dgm:prSet presAssocID="{08E661C7-2CC8-4534-8D45-E46437588C5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1C0981-1F47-46FA-91D7-859AE2AB71E2}" type="pres">
      <dgm:prSet presAssocID="{CCFB16A4-55B4-4299-83D1-E857CDD69507}" presName="circ6" presStyleLbl="vennNode1" presStyleIdx="5" presStyleCnt="6"/>
      <dgm:spPr/>
    </dgm:pt>
    <dgm:pt modelId="{C8871262-CEFE-4976-86DE-5AB14628F526}" type="pres">
      <dgm:prSet presAssocID="{CCFB16A4-55B4-4299-83D1-E857CDD6950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EF8F303-C090-4CBA-9028-34489B8C8E2C}" type="presOf" srcId="{259CFA90-B464-48F8-8537-778D1BFAAA09}" destId="{3A442D91-8F3E-436A-B84F-90C2495D04C4}" srcOrd="0" destOrd="0" presId="urn:microsoft.com/office/officeart/2005/8/layout/venn1"/>
    <dgm:cxn modelId="{98940021-29C9-4C19-A499-9CD55AEED514}" srcId="{22B8A446-EB84-4568-BA1B-ABA5D1F43E0C}" destId="{259CFA90-B464-48F8-8537-778D1BFAAA09}" srcOrd="3" destOrd="0" parTransId="{D9468777-D1A8-4175-B253-937F8726DA8E}" sibTransId="{720FC408-C80C-4D69-B609-52775752F4B4}"/>
    <dgm:cxn modelId="{73F62443-34CB-498A-BF0A-0E9586ADDA3C}" type="presOf" srcId="{9A69839D-F74F-4A16-912C-80AADA141D74}" destId="{4B820BA4-7D16-4B0D-B024-B662459D8F9F}" srcOrd="0" destOrd="0" presId="urn:microsoft.com/office/officeart/2005/8/layout/venn1"/>
    <dgm:cxn modelId="{B9254568-718C-4BF1-BD29-DC103E8D786F}" type="presOf" srcId="{0C5C8CCB-6B75-4026-8B56-C3F8B2E03F8D}" destId="{AA236FCA-F4BD-4F6A-9A1D-37C17F312542}" srcOrd="0" destOrd="0" presId="urn:microsoft.com/office/officeart/2005/8/layout/venn1"/>
    <dgm:cxn modelId="{617D144A-5862-470E-9D93-947B8E89C368}" srcId="{22B8A446-EB84-4568-BA1B-ABA5D1F43E0C}" destId="{CCFB16A4-55B4-4299-83D1-E857CDD69507}" srcOrd="5" destOrd="0" parTransId="{363F9226-07EC-4FB7-8214-E9F9F1059B6B}" sibTransId="{A2070EBE-67AB-435A-B069-318D8F93B41F}"/>
    <dgm:cxn modelId="{6A3FFD90-79B9-42AD-B652-7EBE7B080029}" type="presOf" srcId="{CCFB16A4-55B4-4299-83D1-E857CDD69507}" destId="{C8871262-CEFE-4976-86DE-5AB14628F526}" srcOrd="0" destOrd="0" presId="urn:microsoft.com/office/officeart/2005/8/layout/venn1"/>
    <dgm:cxn modelId="{ACCC3797-72C9-475A-94E3-10D99FA7DC59}" type="presOf" srcId="{22B8A446-EB84-4568-BA1B-ABA5D1F43E0C}" destId="{D842A2A6-B69F-481C-8047-8EBBEB207CEE}" srcOrd="0" destOrd="0" presId="urn:microsoft.com/office/officeart/2005/8/layout/venn1"/>
    <dgm:cxn modelId="{BB8455CA-1C7F-431E-A39F-0A01F368DF1C}" srcId="{22B8A446-EB84-4568-BA1B-ABA5D1F43E0C}" destId="{08E661C7-2CC8-4534-8D45-E46437588C5B}" srcOrd="4" destOrd="0" parTransId="{A2B51FE4-1052-40D3-A8E2-E778DE32DE8E}" sibTransId="{9B663BA8-40CC-47FC-AB8C-7656F478959C}"/>
    <dgm:cxn modelId="{E27A7FCF-2967-4BA6-9F8D-7B3D3ECEC25D}" srcId="{22B8A446-EB84-4568-BA1B-ABA5D1F43E0C}" destId="{0C5C8CCB-6B75-4026-8B56-C3F8B2E03F8D}" srcOrd="0" destOrd="0" parTransId="{7F407944-F883-4CCA-94D2-17A10559C7B8}" sibTransId="{EDF788A8-E03F-4EF1-9BB7-EECCB952D4CC}"/>
    <dgm:cxn modelId="{B5BBFED1-581B-47A2-83FD-339D00326D74}" type="presOf" srcId="{08E661C7-2CC8-4534-8D45-E46437588C5B}" destId="{DE71FB70-F678-407F-BC74-356715A2ABA9}" srcOrd="0" destOrd="0" presId="urn:microsoft.com/office/officeart/2005/8/layout/venn1"/>
    <dgm:cxn modelId="{FB5929DD-9653-4EA4-94EC-C2B2743F3798}" type="presOf" srcId="{72D927FD-9733-40C0-804A-1F0C5C890096}" destId="{AC2D5323-BFAD-4088-AA5A-E4FF5E27CE61}" srcOrd="0" destOrd="0" presId="urn:microsoft.com/office/officeart/2005/8/layout/venn1"/>
    <dgm:cxn modelId="{CD9240EE-5ECB-40BC-A6B9-530EE4390316}" srcId="{22B8A446-EB84-4568-BA1B-ABA5D1F43E0C}" destId="{9A69839D-F74F-4A16-912C-80AADA141D74}" srcOrd="2" destOrd="0" parTransId="{C44A0E6F-F1F4-4909-B19D-FA8D29A755A2}" sibTransId="{B4EC66B3-47B9-4FE9-B760-ABAF1C327382}"/>
    <dgm:cxn modelId="{E3B446F4-E6BF-499D-9032-F08846EE61FA}" srcId="{22B8A446-EB84-4568-BA1B-ABA5D1F43E0C}" destId="{72D927FD-9733-40C0-804A-1F0C5C890096}" srcOrd="1" destOrd="0" parTransId="{69F81CE6-7AE0-4550-879A-A1FEFC06E1D5}" sibTransId="{0AC3624F-C24C-4E5A-B2E7-AB1EEB2D0BA3}"/>
    <dgm:cxn modelId="{A468ADD5-9672-45F3-ADC2-02598AC85ADA}" type="presParOf" srcId="{D842A2A6-B69F-481C-8047-8EBBEB207CEE}" destId="{F4BB2BC6-9E6E-4C59-9A7B-1B041DB78E5D}" srcOrd="0" destOrd="0" presId="urn:microsoft.com/office/officeart/2005/8/layout/venn1"/>
    <dgm:cxn modelId="{ECB8558B-521E-4E02-AB36-5FDDE37C5B7E}" type="presParOf" srcId="{D842A2A6-B69F-481C-8047-8EBBEB207CEE}" destId="{AA236FCA-F4BD-4F6A-9A1D-37C17F312542}" srcOrd="1" destOrd="0" presId="urn:microsoft.com/office/officeart/2005/8/layout/venn1"/>
    <dgm:cxn modelId="{3815E574-6D71-4054-B543-55030EA19D4E}" type="presParOf" srcId="{D842A2A6-B69F-481C-8047-8EBBEB207CEE}" destId="{C731266F-3ADF-474B-B517-D28C0A10D6B8}" srcOrd="2" destOrd="0" presId="urn:microsoft.com/office/officeart/2005/8/layout/venn1"/>
    <dgm:cxn modelId="{D9214616-978E-498D-B875-386A3185BF4A}" type="presParOf" srcId="{D842A2A6-B69F-481C-8047-8EBBEB207CEE}" destId="{AC2D5323-BFAD-4088-AA5A-E4FF5E27CE61}" srcOrd="3" destOrd="0" presId="urn:microsoft.com/office/officeart/2005/8/layout/venn1"/>
    <dgm:cxn modelId="{E1B47233-E52C-4266-BABB-6681E0FEFAC9}" type="presParOf" srcId="{D842A2A6-B69F-481C-8047-8EBBEB207CEE}" destId="{0806C2EB-AE03-402F-B5CF-BA020B5C1DD3}" srcOrd="4" destOrd="0" presId="urn:microsoft.com/office/officeart/2005/8/layout/venn1"/>
    <dgm:cxn modelId="{F0885A28-7BC1-4E76-8449-4968C10D7450}" type="presParOf" srcId="{D842A2A6-B69F-481C-8047-8EBBEB207CEE}" destId="{4B820BA4-7D16-4B0D-B024-B662459D8F9F}" srcOrd="5" destOrd="0" presId="urn:microsoft.com/office/officeart/2005/8/layout/venn1"/>
    <dgm:cxn modelId="{DF45AA0F-048F-4519-B58B-F81F999BCA76}" type="presParOf" srcId="{D842A2A6-B69F-481C-8047-8EBBEB207CEE}" destId="{637CA41B-9B7B-4F1D-879B-4B0DAE757BE1}" srcOrd="6" destOrd="0" presId="urn:microsoft.com/office/officeart/2005/8/layout/venn1"/>
    <dgm:cxn modelId="{D7E0C443-04FF-4069-A570-200AC4B16B81}" type="presParOf" srcId="{D842A2A6-B69F-481C-8047-8EBBEB207CEE}" destId="{3A442D91-8F3E-436A-B84F-90C2495D04C4}" srcOrd="7" destOrd="0" presId="urn:microsoft.com/office/officeart/2005/8/layout/venn1"/>
    <dgm:cxn modelId="{6A8D8412-1C56-4386-A4D7-DFC4C45CD8D9}" type="presParOf" srcId="{D842A2A6-B69F-481C-8047-8EBBEB207CEE}" destId="{FEB812B2-6A7B-4FDE-BA4A-3C82AD54C3D2}" srcOrd="8" destOrd="0" presId="urn:microsoft.com/office/officeart/2005/8/layout/venn1"/>
    <dgm:cxn modelId="{EEFC9B09-54DE-4840-9220-93CE8D9A59C3}" type="presParOf" srcId="{D842A2A6-B69F-481C-8047-8EBBEB207CEE}" destId="{DE71FB70-F678-407F-BC74-356715A2ABA9}" srcOrd="9" destOrd="0" presId="urn:microsoft.com/office/officeart/2005/8/layout/venn1"/>
    <dgm:cxn modelId="{B0C7865F-62AB-45B5-A4A6-9C4BC2AADFE4}" type="presParOf" srcId="{D842A2A6-B69F-481C-8047-8EBBEB207CEE}" destId="{881C0981-1F47-46FA-91D7-859AE2AB71E2}" srcOrd="10" destOrd="0" presId="urn:microsoft.com/office/officeart/2005/8/layout/venn1"/>
    <dgm:cxn modelId="{AB25A078-1712-40B0-97D5-68EF2432AB9E}" type="presParOf" srcId="{D842A2A6-B69F-481C-8047-8EBBEB207CEE}" destId="{C8871262-CEFE-4976-86DE-5AB14628F526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B2BC6-9E6E-4C59-9A7B-1B041DB78E5D}">
      <dsp:nvSpPr>
        <dsp:cNvPr id="0" name=""/>
        <dsp:cNvSpPr/>
      </dsp:nvSpPr>
      <dsp:spPr>
        <a:xfrm>
          <a:off x="3911850" y="1147855"/>
          <a:ext cx="1537786" cy="15377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236FCA-F4BD-4F6A-9A1D-37C17F312542}">
      <dsp:nvSpPr>
        <dsp:cNvPr id="0" name=""/>
        <dsp:cNvSpPr/>
      </dsp:nvSpPr>
      <dsp:spPr>
        <a:xfrm>
          <a:off x="3719627" y="0"/>
          <a:ext cx="1922233" cy="10471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4">
                  <a:lumMod val="40000"/>
                  <a:lumOff val="60000"/>
                </a:schemeClr>
              </a:solidFill>
            </a:rPr>
            <a:t>Water the plants</a:t>
          </a:r>
        </a:p>
      </dsp:txBody>
      <dsp:txXfrm>
        <a:off x="3719627" y="0"/>
        <a:ext cx="1922233" cy="1047130"/>
      </dsp:txXfrm>
    </dsp:sp>
    <dsp:sp modelId="{C731266F-3ADF-474B-B517-D28C0A10D6B8}">
      <dsp:nvSpPr>
        <dsp:cNvPr id="0" name=""/>
        <dsp:cNvSpPr/>
      </dsp:nvSpPr>
      <dsp:spPr>
        <a:xfrm>
          <a:off x="4410990" y="1436065"/>
          <a:ext cx="1537786" cy="15377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2D5323-BFAD-4088-AA5A-E4FF5E27CE61}">
      <dsp:nvSpPr>
        <dsp:cNvPr id="0" name=""/>
        <dsp:cNvSpPr/>
      </dsp:nvSpPr>
      <dsp:spPr>
        <a:xfrm>
          <a:off x="6062829" y="997267"/>
          <a:ext cx="1821636" cy="11468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4">
                  <a:lumMod val="40000"/>
                  <a:lumOff val="60000"/>
                </a:schemeClr>
              </a:solidFill>
            </a:rPr>
            <a:t>Step out and take a deep breath of fresh air</a:t>
          </a:r>
        </a:p>
      </dsp:txBody>
      <dsp:txXfrm>
        <a:off x="6062829" y="997267"/>
        <a:ext cx="1821636" cy="1146857"/>
      </dsp:txXfrm>
    </dsp:sp>
    <dsp:sp modelId="{0806C2EB-AE03-402F-B5CF-BA020B5C1DD3}">
      <dsp:nvSpPr>
        <dsp:cNvPr id="0" name=""/>
        <dsp:cNvSpPr/>
      </dsp:nvSpPr>
      <dsp:spPr>
        <a:xfrm>
          <a:off x="4410990" y="2012486"/>
          <a:ext cx="1537786" cy="15377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820BA4-7D16-4B0D-B024-B662459D8F9F}">
      <dsp:nvSpPr>
        <dsp:cNvPr id="0" name=""/>
        <dsp:cNvSpPr/>
      </dsp:nvSpPr>
      <dsp:spPr>
        <a:xfrm>
          <a:off x="6062829" y="2707581"/>
          <a:ext cx="1821636" cy="12814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4">
                  <a:lumMod val="40000"/>
                  <a:lumOff val="60000"/>
                </a:schemeClr>
              </a:solidFill>
            </a:rPr>
            <a:t>Throw in a load of laundry</a:t>
          </a:r>
        </a:p>
      </dsp:txBody>
      <dsp:txXfrm>
        <a:off x="6062829" y="2707581"/>
        <a:ext cx="1821636" cy="1281488"/>
      </dsp:txXfrm>
    </dsp:sp>
    <dsp:sp modelId="{637CA41B-9B7B-4F1D-879B-4B0DAE757BE1}">
      <dsp:nvSpPr>
        <dsp:cNvPr id="0" name=""/>
        <dsp:cNvSpPr/>
      </dsp:nvSpPr>
      <dsp:spPr>
        <a:xfrm>
          <a:off x="3911850" y="2301194"/>
          <a:ext cx="1537786" cy="15377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442D91-8F3E-436A-B84F-90C2495D04C4}">
      <dsp:nvSpPr>
        <dsp:cNvPr id="0" name=""/>
        <dsp:cNvSpPr/>
      </dsp:nvSpPr>
      <dsp:spPr>
        <a:xfrm>
          <a:off x="3719627" y="3939207"/>
          <a:ext cx="1922233" cy="10471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4">
                  <a:lumMod val="40000"/>
                  <a:lumOff val="60000"/>
                </a:schemeClr>
              </a:solidFill>
            </a:rPr>
            <a:t>Hug someone in your house</a:t>
          </a:r>
        </a:p>
      </dsp:txBody>
      <dsp:txXfrm>
        <a:off x="3719627" y="3939207"/>
        <a:ext cx="1922233" cy="1047130"/>
      </dsp:txXfrm>
    </dsp:sp>
    <dsp:sp modelId="{FEB812B2-6A7B-4FDE-BA4A-3C82AD54C3D2}">
      <dsp:nvSpPr>
        <dsp:cNvPr id="0" name=""/>
        <dsp:cNvSpPr/>
      </dsp:nvSpPr>
      <dsp:spPr>
        <a:xfrm>
          <a:off x="3412710" y="2012486"/>
          <a:ext cx="1537786" cy="153778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71FB70-F678-407F-BC74-356715A2ABA9}">
      <dsp:nvSpPr>
        <dsp:cNvPr id="0" name=""/>
        <dsp:cNvSpPr/>
      </dsp:nvSpPr>
      <dsp:spPr>
        <a:xfrm>
          <a:off x="1477021" y="2707581"/>
          <a:ext cx="1821636" cy="12814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4">
                  <a:lumMod val="40000"/>
                  <a:lumOff val="60000"/>
                </a:schemeClr>
              </a:solidFill>
            </a:rPr>
            <a:t>Stretch or yoga</a:t>
          </a:r>
        </a:p>
      </dsp:txBody>
      <dsp:txXfrm>
        <a:off x="1477021" y="2707581"/>
        <a:ext cx="1821636" cy="1281488"/>
      </dsp:txXfrm>
    </dsp:sp>
    <dsp:sp modelId="{881C0981-1F47-46FA-91D7-859AE2AB71E2}">
      <dsp:nvSpPr>
        <dsp:cNvPr id="0" name=""/>
        <dsp:cNvSpPr/>
      </dsp:nvSpPr>
      <dsp:spPr>
        <a:xfrm>
          <a:off x="3412710" y="1436065"/>
          <a:ext cx="1537786" cy="15377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871262-CEFE-4976-86DE-5AB14628F526}">
      <dsp:nvSpPr>
        <dsp:cNvPr id="0" name=""/>
        <dsp:cNvSpPr/>
      </dsp:nvSpPr>
      <dsp:spPr>
        <a:xfrm>
          <a:off x="1477021" y="997267"/>
          <a:ext cx="1821636" cy="12814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4">
                  <a:lumMod val="40000"/>
                  <a:lumOff val="60000"/>
                </a:schemeClr>
              </a:solidFill>
            </a:rPr>
            <a:t>Dance to a song or two</a:t>
          </a:r>
        </a:p>
      </dsp:txBody>
      <dsp:txXfrm>
        <a:off x="1477021" y="997267"/>
        <a:ext cx="1821636" cy="1281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A3DE5-FCAA-C542-86D5-87BB2074469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010B6-8064-1F4F-86F3-4F728258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010B6-8064-1F4F-86F3-4F72825823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95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0B6-8064-1F4F-86F3-4F728258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99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0B6-8064-1F4F-86F3-4F728258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18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010B6-8064-1F4F-86F3-4F72825823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6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010B6-8064-1F4F-86F3-4F72825823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010B6-8064-1F4F-86F3-4F72825823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0B6-8064-1F4F-86F3-4F728258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57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0B6-8064-1F4F-86F3-4F728258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0B6-8064-1F4F-86F3-4F728258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5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0B6-8064-1F4F-86F3-4F728258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23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0B6-8064-1F4F-86F3-4F728258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0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7E62-EE2F-DE40-9DB6-703D3285F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7D3D7-9774-E542-8BF8-126F2647E0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9246" y="4739594"/>
            <a:ext cx="6333507" cy="199208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Paul C. Gorski</a:t>
            </a:r>
          </a:p>
          <a:p>
            <a:r>
              <a:rPr lang="en-US" dirty="0"/>
              <a:t>Founder, Equity Literacy Institute</a:t>
            </a:r>
          </a:p>
          <a:p>
            <a:r>
              <a:rPr lang="en-US" dirty="0"/>
              <a:t>Tweet: @</a:t>
            </a:r>
            <a:r>
              <a:rPr lang="en-US" dirty="0" err="1"/>
              <a:t>pgorski</a:t>
            </a:r>
            <a:r>
              <a:rPr lang="en-US" dirty="0"/>
              <a:t> / @</a:t>
            </a:r>
            <a:r>
              <a:rPr lang="en-US" dirty="0" err="1"/>
              <a:t>EquityLiteracy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EquityLiteracy.org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8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951E-34B7-5D41-A294-D3EB546A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A307B-018A-FD46-977B-97F649838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92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D898-D580-8C43-897E-30E0FCB0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12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B823-2D7D-884E-8CD4-7B210F45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1380D-FAD8-1540-861A-422B57BA9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729" y="2141537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619C6-77DD-EB4E-BE32-434DB1906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4101" y="21969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37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7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F6B1D-7A3C-5240-89F5-836D06B5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9" y="365125"/>
            <a:ext cx="8530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6C888-2E04-7240-8BD3-0EFD6002C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30" y="2455101"/>
            <a:ext cx="8530224" cy="4221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455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quityliteracy.org/toolbox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tchenistadiaries.com/2014/07/smoked-gouda-grit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rrier-construction-road-street-1292873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p-wiki.net/letters-to-a-prophet-2-scry-harde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67502A-3308-4E58-8E87-851FA097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E8FE2E-419F-4BE2-A2A7-56D65D660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12" y="2271603"/>
            <a:ext cx="6696842" cy="42212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will get started at 4:00 EST</a:t>
            </a:r>
          </a:p>
          <a:p>
            <a:r>
              <a:rPr lang="en-US" dirty="0"/>
              <a:t>You can find all the resources needed for today in our tool kit at: </a:t>
            </a:r>
            <a:r>
              <a:rPr lang="en-US" dirty="0">
                <a:hlinkClick r:id="rId2"/>
              </a:rPr>
              <a:t>http://equityliteracy.org/toolbox2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Introductions: In the chat…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>
                <a:highlight>
                  <a:srgbClr val="C0C0C0"/>
                </a:highlight>
              </a:rPr>
              <a:t>Name, location, and: </a:t>
            </a:r>
          </a:p>
          <a:p>
            <a:pPr marL="457200" lvl="1" indent="0" algn="ctr">
              <a:buNone/>
            </a:pPr>
            <a:endParaRPr lang="en-US" i="1" dirty="0">
              <a:highlight>
                <a:srgbClr val="C0C0C0"/>
              </a:highlight>
            </a:endParaRPr>
          </a:p>
          <a:p>
            <a:pPr marL="457200" lvl="1" indent="0" algn="ctr">
              <a:buNone/>
            </a:pPr>
            <a:r>
              <a:rPr lang="en-US" i="1" dirty="0">
                <a:highlight>
                  <a:srgbClr val="C0C0C0"/>
                </a:highlight>
              </a:rPr>
              <a:t>At what grade level did you have your first Black male teacher?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FBA62-07E9-44ED-A217-BEF52DEC5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225" y="365125"/>
            <a:ext cx="3648075" cy="1238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D4382A-F05C-42EA-8C1A-7C3F9C627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188" y="2115014"/>
            <a:ext cx="4839630" cy="32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Interpretation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80362"/>
            <a:ext cx="8111921" cy="4104642"/>
          </a:xfrm>
          <a:noFill/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u="sng" dirty="0">
                <a:latin typeface="Cambria" panose="02040503050406030204" pitchFamily="18" charset="0"/>
                <a:cs typeface="Arial" charset="0"/>
              </a:rPr>
              <a:t>Less Common and Research-Based Interpretation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: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sz="1000" u="sng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Racial bias. Teachers interpret behaviors differently among Black students and among white students. 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i="1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So, what are my solutions given this interpretation?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2471351" y="4448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1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Because Some of You Are Doubting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80362"/>
            <a:ext cx="8111921" cy="4104642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sz="2000" u="sng" dirty="0">
                <a:latin typeface="Cambria" panose="02040503050406030204" pitchFamily="18" charset="0"/>
                <a:cs typeface="Arial" charset="0"/>
              </a:rPr>
              <a:t>References</a:t>
            </a:r>
            <a:endParaRPr lang="en-US" altLang="ja-JP" sz="2000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2000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sz="2000" dirty="0">
                <a:latin typeface="Cambria" panose="02040503050406030204" pitchFamily="18" charset="0"/>
                <a:cs typeface="Arial" charset="0"/>
              </a:rPr>
              <a:t>Girvan, E.J., </a:t>
            </a:r>
            <a:r>
              <a:rPr lang="en-US" altLang="ja-JP" sz="2000" dirty="0" err="1">
                <a:latin typeface="Cambria" panose="02040503050406030204" pitchFamily="18" charset="0"/>
                <a:cs typeface="Arial" charset="0"/>
              </a:rPr>
              <a:t>Gion</a:t>
            </a:r>
            <a:r>
              <a:rPr lang="en-US" altLang="ja-JP" sz="2000" dirty="0">
                <a:latin typeface="Cambria" panose="02040503050406030204" pitchFamily="18" charset="0"/>
                <a:cs typeface="Arial" charset="0"/>
              </a:rPr>
              <a:t>, C., McIntosh, J., &amp; </a:t>
            </a:r>
            <a:r>
              <a:rPr lang="en-US" altLang="ja-JP" sz="2000" dirty="0" err="1">
                <a:latin typeface="Cambria" panose="02040503050406030204" pitchFamily="18" charset="0"/>
                <a:cs typeface="Arial" charset="0"/>
              </a:rPr>
              <a:t>Smolkowski</a:t>
            </a:r>
            <a:r>
              <a:rPr lang="en-US" altLang="ja-JP" sz="2000" dirty="0">
                <a:latin typeface="Cambria" panose="02040503050406030204" pitchFamily="18" charset="0"/>
                <a:cs typeface="Arial" charset="0"/>
              </a:rPr>
              <a:t>, K. (2017). The relative contribution of subjective office referrals to racial disproportionality in school discipline. </a:t>
            </a:r>
            <a:r>
              <a:rPr lang="en-US" altLang="ja-JP" sz="2000" i="1" dirty="0">
                <a:latin typeface="Cambria" panose="02040503050406030204" pitchFamily="18" charset="0"/>
                <a:cs typeface="Arial" charset="0"/>
              </a:rPr>
              <a:t>School Psychology Quarterly, 32</a:t>
            </a:r>
            <a:r>
              <a:rPr lang="en-US" altLang="ja-JP" sz="2000" dirty="0">
                <a:latin typeface="Cambria" panose="02040503050406030204" pitchFamily="18" charset="0"/>
                <a:cs typeface="Arial" charset="0"/>
              </a:rPr>
              <a:t>, 392-404.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sz="2000" dirty="0">
                <a:latin typeface="Cambria" panose="02040503050406030204" pitchFamily="18" charset="0"/>
                <a:cs typeface="Arial" charset="0"/>
              </a:rPr>
              <a:t>Huang, F. L. (2016). Do Black students misbehave more? Investigating the differential involvement hypothesis and out-of-school suspensions. </a:t>
            </a:r>
            <a:r>
              <a:rPr lang="en-US" altLang="ja-JP" sz="2000" i="1" dirty="0">
                <a:latin typeface="Cambria" panose="02040503050406030204" pitchFamily="18" charset="0"/>
                <a:cs typeface="Arial" charset="0"/>
              </a:rPr>
              <a:t>The Journal of Educational Research, 111, 284-294.</a:t>
            </a:r>
            <a:endParaRPr lang="en-US" altLang="ja-JP" sz="2000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sz="2000" dirty="0" err="1">
                <a:latin typeface="Cambria" panose="02040503050406030204" pitchFamily="18" charset="0"/>
                <a:cs typeface="Arial" charset="0"/>
              </a:rPr>
              <a:t>Kunesh</a:t>
            </a:r>
            <a:r>
              <a:rPr lang="en-US" altLang="ja-JP" sz="2000" dirty="0">
                <a:latin typeface="Cambria" panose="02040503050406030204" pitchFamily="18" charset="0"/>
                <a:cs typeface="Arial" charset="0"/>
              </a:rPr>
              <a:t>, C. E., &amp; </a:t>
            </a:r>
            <a:r>
              <a:rPr lang="en-US" altLang="ja-JP" sz="2000" dirty="0" err="1">
                <a:latin typeface="Cambria" panose="02040503050406030204" pitchFamily="18" charset="0"/>
                <a:cs typeface="Arial" charset="0"/>
              </a:rPr>
              <a:t>Noltemeyer</a:t>
            </a:r>
            <a:r>
              <a:rPr lang="en-US" altLang="ja-JP" sz="2000" dirty="0">
                <a:latin typeface="Cambria" panose="02040503050406030204" pitchFamily="18" charset="0"/>
                <a:cs typeface="Arial" charset="0"/>
              </a:rPr>
              <a:t>, ?A. (2019). Understanding disciplinary disproportionality: Stereotypes shape pre-service teachers’ beliefs about Black boys’ behavior. </a:t>
            </a:r>
            <a:r>
              <a:rPr lang="en-US" altLang="ja-JP" sz="2000" i="1" dirty="0">
                <a:latin typeface="Cambria" panose="02040503050406030204" pitchFamily="18" charset="0"/>
                <a:cs typeface="Arial" charset="0"/>
              </a:rPr>
              <a:t>Urban Education, 54</a:t>
            </a:r>
            <a:r>
              <a:rPr lang="en-US" altLang="ja-JP" sz="2000" dirty="0">
                <a:latin typeface="Cambria" panose="02040503050406030204" pitchFamily="18" charset="0"/>
                <a:cs typeface="Arial" charset="0"/>
              </a:rPr>
              <a:t>, 471-498.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3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Because Some of You </a:t>
            </a:r>
            <a:r>
              <a:rPr lang="en-US" b="1">
                <a:solidFill>
                  <a:srgbClr val="FFFFFF"/>
                </a:solidFill>
                <a:latin typeface="Cambria" panose="02040503050406030204" pitchFamily="18" charset="0"/>
              </a:rPr>
              <a:t>Are Doubting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80362"/>
            <a:ext cx="8111921" cy="4104642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Girvan et al. (2017): Based on office discipline referral (ODR) records of 1,154,686 students in 1,824 US schools: 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“Results showed that disproportionality in subjective ODRs 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explained the vast majority of variance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 in total disproportionality.” </a:t>
            </a: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1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34" y="348175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However…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79945"/>
            <a:ext cx="8111921" cy="4305059"/>
          </a:xfrm>
          <a:noFill/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US" altLang="ja-JP" sz="3200" dirty="0">
                <a:latin typeface="Cambria" panose="02040503050406030204" pitchFamily="18" charset="0"/>
                <a:cs typeface="Arial" charset="0"/>
              </a:rPr>
              <a:t>When we map out what schools are doing in response to this disparity, are they:</a:t>
            </a:r>
          </a:p>
          <a:p>
            <a:pPr lvl="1"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lvl="1"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Eliminating the racism?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lvl="1"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Attempting to adjust the behaviors, mindsets, and emotions of Black students?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Not about the 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right practice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, but about the 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right ideology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3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06893"/>
            <a:ext cx="8111921" cy="417811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sz="4800" b="1" i="1" dirty="0">
                <a:latin typeface="Cambria" panose="02040503050406030204" pitchFamily="18" charset="0"/>
                <a:cs typeface="Arial" charset="0"/>
              </a:rPr>
              <a:t>What is deficit ideology?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1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Deficit </a:t>
            </a:r>
            <a:r>
              <a:rPr lang="en-US" b="1" i="1" dirty="0">
                <a:solidFill>
                  <a:srgbClr val="FFFFFF"/>
                </a:solidFill>
                <a:latin typeface="Cambria" panose="02040503050406030204" pitchFamily="18" charset="0"/>
              </a:rPr>
              <a:t>Perspective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Tendency to focus on people’s weaknesses—what they 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lack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—rather than their strengths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8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Deficit </a:t>
            </a:r>
            <a:r>
              <a:rPr lang="en-US" b="1" i="1" dirty="0">
                <a:solidFill>
                  <a:srgbClr val="FFFFFF"/>
                </a:solidFill>
                <a:latin typeface="Cambria" panose="02040503050406030204" pitchFamily="18" charset="0"/>
              </a:rPr>
              <a:t>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Belief system that locates the primary cause of disparities—test score gaps, incarceration rates, poverty rates, etc.—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within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 rather than 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pressing upon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the communities of color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9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Hearing Deficit 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06893"/>
            <a:ext cx="8111921" cy="417811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“Those parents don’t care about their children’s education.”</a:t>
            </a: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Hearing Deficit 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06893"/>
            <a:ext cx="8111921" cy="417811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“Those XYZ Neighborhood kids don’t have any role models at home.”</a:t>
            </a: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8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Hearing Deficit 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06893"/>
            <a:ext cx="8111921" cy="417811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“Some people simply refuse to take advantage of the opportunity presented to them.”</a:t>
            </a: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5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6C4C-1C89-184E-9BAF-E37FFFE92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30660"/>
            <a:ext cx="9144000" cy="2703372"/>
          </a:xfrm>
        </p:spPr>
        <p:txBody>
          <a:bodyPr>
            <a:normAutofit/>
          </a:bodyPr>
          <a:lstStyle/>
          <a:p>
            <a:r>
              <a:rPr lang="en-US" dirty="0"/>
              <a:t>Racial Equity Facilitator Training, Day 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C472F3-C41D-7344-A2D4-AB89526A6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9455" y="4732638"/>
            <a:ext cx="9266662" cy="1999042"/>
          </a:xfrm>
        </p:spPr>
        <p:txBody>
          <a:bodyPr/>
          <a:lstStyle/>
          <a:p>
            <a:r>
              <a:rPr lang="en-US" sz="3200" dirty="0"/>
              <a:t>Host: Tess Ormseth</a:t>
            </a:r>
          </a:p>
          <a:p>
            <a:r>
              <a:rPr lang="en-US" sz="3200" dirty="0"/>
              <a:t>Facilitators: Marceline DuBose &amp; Paul Gorski</a:t>
            </a:r>
          </a:p>
          <a:p>
            <a:r>
              <a:rPr lang="en-US" sz="3200" dirty="0"/>
              <a:t>http://</a:t>
            </a:r>
            <a:r>
              <a:rPr lang="en-US" sz="3200" dirty="0" err="1"/>
              <a:t>EquityLiteracy.org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459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Hearing Deficit 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06893"/>
            <a:ext cx="8111921" cy="417811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Quick Reflection: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What are examples of comments you’ve heard or thoughts you’ve had that reflect this sort of racism-infused deficit ideology?</a:t>
            </a: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37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06893"/>
            <a:ext cx="8111921" cy="417811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sz="4000" b="1" i="1" dirty="0">
                <a:latin typeface="Cambria" panose="02040503050406030204" pitchFamily="18" charset="0"/>
                <a:cs typeface="Arial" charset="0"/>
              </a:rPr>
              <a:t>If Not Deficit Ideology, Then What?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8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The Attribution Ideologies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06893"/>
            <a:ext cx="8111921" cy="417811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Deficit ideology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Grit ideology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Structural ideology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21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The Attribution Ideologies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06893"/>
            <a:ext cx="8111921" cy="4178111"/>
          </a:xfrm>
          <a:noFill/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Deficit ideology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Grit ideology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Structural ideology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Like 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deficit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ideology, 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grit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and 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structural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ideologies refer to what we identify as the cause of disparities.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59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Deficit 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Belief system that locates the primary cause of disparities—test score gaps, behavior disproportionalities in schools, incarceration rates, poverty rates, etc.—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within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 rather than 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pressing upon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communities of color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So solutions focus on “fixing” those communities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59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Deficit 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rmAutofit fontScale="925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u="sng" dirty="0">
                <a:latin typeface="Cambria" panose="02040503050406030204" pitchFamily="18" charset="0"/>
                <a:cs typeface="Arial" charset="0"/>
              </a:rPr>
              <a:t>What we try to ”fix”</a:t>
            </a: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mindsets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cultures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attitudes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behaviors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u="sng" dirty="0">
                <a:latin typeface="Cambria" panose="02040503050406030204" pitchFamily="18" charset="0"/>
                <a:cs typeface="Arial" charset="0"/>
              </a:rPr>
              <a:t>What we ignore</a:t>
            </a: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Racial bias, institutional and structural racism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95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Grit 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Belief system that attributes disparities to shortages of resilience and grit within communities of color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So solutions focus on strengthening those communities’ “grit” 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A close up of a metal pan filled with food&#10;&#10;Description automatically generated">
            <a:extLst>
              <a:ext uri="{FF2B5EF4-FFF2-40B4-BE49-F238E27FC236}">
                <a16:creationId xmlns:a16="http://schemas.microsoft.com/office/drawing/2014/main" id="{4484D401-CA28-AE47-8903-25A94D5D7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08380" y="3222702"/>
            <a:ext cx="3063855" cy="24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8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Grit 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u="sng" dirty="0">
                <a:latin typeface="Cambria" panose="02040503050406030204" pitchFamily="18" charset="0"/>
                <a:cs typeface="Arial" charset="0"/>
              </a:rPr>
              <a:t>What we try to ”fix”</a:t>
            </a: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grit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resilience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u="sng" dirty="0">
                <a:latin typeface="Cambria" panose="02040503050406030204" pitchFamily="18" charset="0"/>
                <a:cs typeface="Arial" charset="0"/>
              </a:rPr>
              <a:t>What we </a:t>
            </a:r>
            <a:r>
              <a:rPr lang="en-US" altLang="ja-JP" i="1" u="sng" dirty="0">
                <a:latin typeface="Cambria" panose="02040503050406030204" pitchFamily="18" charset="0"/>
                <a:cs typeface="Arial" charset="0"/>
              </a:rPr>
              <a:t>still </a:t>
            </a:r>
            <a:r>
              <a:rPr lang="en-US" altLang="ja-JP" u="sng" dirty="0">
                <a:latin typeface="Cambria" panose="02040503050406030204" pitchFamily="18" charset="0"/>
                <a:cs typeface="Arial" charset="0"/>
              </a:rPr>
              <a:t>ignore</a:t>
            </a: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Racial bias, institutional and structural racism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25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Structural 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Belief system that attributes disparities to unjust distributions of access and opportunity—to institutional, cultural, and structural racism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So solutions focus on 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eliminating racism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16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A Summary in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altLang="ja-JP" sz="2400" u="sng" dirty="0">
                <a:latin typeface="Cambria" panose="02040503050406030204" pitchFamily="18" charset="0"/>
                <a:cs typeface="Arial" charset="0"/>
              </a:rPr>
              <a:t>Deficit ideology impulse</a:t>
            </a:r>
            <a:r>
              <a:rPr lang="en-US" altLang="ja-JP" sz="2400" dirty="0">
                <a:latin typeface="Cambria" panose="02040503050406030204" pitchFamily="18" charset="0"/>
                <a:cs typeface="Arial" charset="0"/>
              </a:rPr>
              <a:t>: What do we need to help adjust about </a:t>
            </a:r>
            <a:r>
              <a:rPr lang="en-US" altLang="ja-JP" sz="2400" i="1" dirty="0">
                <a:latin typeface="Cambria" panose="02040503050406030204" pitchFamily="18" charset="0"/>
                <a:cs typeface="Arial" charset="0"/>
              </a:rPr>
              <a:t>those families</a:t>
            </a:r>
            <a:r>
              <a:rPr lang="en-US" altLang="ja-JP" sz="2400" dirty="0">
                <a:latin typeface="Cambria" panose="02040503050406030204" pitchFamily="18" charset="0"/>
                <a:cs typeface="Arial" charset="0"/>
              </a:rPr>
              <a:t> so they can perform/behave/think differently (while we ignore racism)?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endParaRPr lang="en-US" altLang="ja-JP" sz="2400" dirty="0">
              <a:solidFill>
                <a:srgbClr val="9B0002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altLang="ja-JP" sz="2400" u="sng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Grit ideology impulse</a:t>
            </a:r>
            <a:r>
              <a:rPr lang="en-US" altLang="ja-JP" sz="2400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: How can we help </a:t>
            </a:r>
            <a:r>
              <a:rPr lang="en-US" altLang="ja-JP" sz="2400" i="1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those families </a:t>
            </a:r>
            <a:r>
              <a:rPr lang="en-US" altLang="ja-JP" sz="2400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be grittier so they can </a:t>
            </a:r>
            <a:r>
              <a:rPr lang="en-US" altLang="ja-JP" sz="2400" i="1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overcome </a:t>
            </a:r>
            <a:r>
              <a:rPr lang="en-US" altLang="ja-JP" sz="2400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challenges and barriers related to racism?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endParaRPr lang="en-US" altLang="ja-JP" sz="2400" dirty="0">
              <a:solidFill>
                <a:srgbClr val="9B0002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altLang="ja-JP" sz="2400" u="sng" dirty="0">
                <a:latin typeface="Cambria" panose="02040503050406030204" pitchFamily="18" charset="0"/>
                <a:cs typeface="Arial" charset="0"/>
              </a:rPr>
              <a:t>Structural ideology impulse</a:t>
            </a:r>
            <a:r>
              <a:rPr lang="en-US" altLang="ja-JP" sz="2400" dirty="0">
                <a:latin typeface="Cambria" panose="02040503050406030204" pitchFamily="18" charset="0"/>
                <a:cs typeface="Arial" charset="0"/>
              </a:rPr>
              <a:t>: </a:t>
            </a:r>
            <a:r>
              <a:rPr lang="en-US" altLang="ja-JP" sz="2400" b="1" i="1" dirty="0">
                <a:latin typeface="Cambria" panose="02040503050406030204" pitchFamily="18" charset="0"/>
                <a:cs typeface="Arial" charset="0"/>
              </a:rPr>
              <a:t>What are the barriers and challenges? How is racism operating </a:t>
            </a:r>
            <a:r>
              <a:rPr lang="en-US" altLang="ja-JP" sz="2400" dirty="0">
                <a:latin typeface="Cambria" panose="02040503050406030204" pitchFamily="18" charset="0"/>
                <a:cs typeface="Arial" charset="0"/>
              </a:rPr>
              <a:t>How do I contribute to it? How can we eliminate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5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99" y="440643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14" y="2640709"/>
            <a:ext cx="10380354" cy="3898388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sz="4000" dirty="0">
                <a:latin typeface="Cambria" panose="02040503050406030204" pitchFamily="18" charset="0"/>
                <a:cs typeface="Arial" charset="0"/>
              </a:rPr>
              <a:t>Quick (re)intros</a:t>
            </a:r>
          </a:p>
          <a:p>
            <a:pPr>
              <a:buClr>
                <a:srgbClr val="C00000"/>
              </a:buClr>
            </a:pPr>
            <a:r>
              <a:rPr lang="en-US" altLang="ja-JP" sz="4000" dirty="0">
                <a:latin typeface="Cambria" panose="02040503050406030204" pitchFamily="18" charset="0"/>
                <a:cs typeface="Arial" charset="0"/>
              </a:rPr>
              <a:t>Grounding Thought: In the chat…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sz="4000" dirty="0">
              <a:latin typeface="Cambria" panose="02040503050406030204" pitchFamily="18" charset="0"/>
              <a:cs typeface="Arial" charset="0"/>
            </a:endParaRPr>
          </a:p>
          <a:p>
            <a:pPr marL="457200" lvl="1" indent="0" algn="ctr">
              <a:buClr>
                <a:srgbClr val="C00000"/>
              </a:buClr>
              <a:buNone/>
            </a:pPr>
            <a:r>
              <a:rPr lang="en-US" altLang="ja-JP" sz="3600" i="1" dirty="0">
                <a:latin typeface="Cambria" panose="02040503050406030204" pitchFamily="18" charset="0"/>
                <a:cs typeface="Arial" charset="0"/>
              </a:rPr>
              <a:t>Where do you want to grow or improve as a racial equity facilitator?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540D8-65E7-4BBC-9484-93B88F9D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175" y="594615"/>
            <a:ext cx="2259617" cy="2719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57268F-924F-4410-AFD3-BF697BF0C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56" y="594615"/>
            <a:ext cx="2503750" cy="2719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96B7A7-1CCC-4F5C-B208-FE2EDDFB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221" y="594615"/>
            <a:ext cx="2503750" cy="27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49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Deficit Ideology in Your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endParaRPr lang="en-US" altLang="ja-JP" sz="2400" dirty="0"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altLang="ja-JP" sz="2400" dirty="0">
                <a:latin typeface="Cambria" panose="02040503050406030204" pitchFamily="18" charset="0"/>
                <a:cs typeface="Arial" charset="0"/>
              </a:rPr>
              <a:t>What is an example of a policy, practice, or program touted as equity-based in your organization that reflects a deficit ideology? Or a grit ideology?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endParaRPr lang="en-US" altLang="ja-JP" sz="2400" dirty="0"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altLang="ja-JP" sz="2400" dirty="0">
                <a:latin typeface="Cambria" panose="02040503050406030204" pitchFamily="18" charset="0"/>
                <a:cs typeface="Arial" charset="0"/>
              </a:rPr>
              <a:t>What is a different action or approach that would reflect a structural ideology?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5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AEC775-AA83-0745-A49C-39C32ACAB58F}"/>
              </a:ext>
            </a:extLst>
          </p:cNvPr>
          <p:cNvSpPr txBox="1"/>
          <p:nvPr/>
        </p:nvSpPr>
        <p:spPr>
          <a:xfrm>
            <a:off x="1075038" y="2829697"/>
            <a:ext cx="8217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Cultivating Structural Ideology</a:t>
            </a:r>
          </a:p>
        </p:txBody>
      </p:sp>
    </p:spTree>
    <p:extLst>
      <p:ext uri="{BB962C8B-B14F-4D97-AF65-F5344CB8AC3E}">
        <p14:creationId xmlns:p14="http://schemas.microsoft.com/office/powerpoint/2010/main" val="1001415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Structural </a:t>
            </a:r>
            <a:r>
              <a:rPr lang="en-US" b="1" i="1" dirty="0">
                <a:solidFill>
                  <a:srgbClr val="FFFFFF"/>
                </a:solidFill>
                <a:latin typeface="Cambria" panose="02040503050406030204" pitchFamily="18" charset="0"/>
              </a:rPr>
              <a:t>Impulse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642992"/>
            <a:ext cx="8111921" cy="4042012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What are the challenges, barriers, inequities, and biases? </a:t>
            </a:r>
            <a:r>
              <a:rPr lang="en-US" altLang="ja-JP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How is racism operating?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What are the challenges, barriers, inequities, and biases? </a:t>
            </a:r>
            <a:r>
              <a:rPr lang="en-US" altLang="ja-JP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How is racism operating?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What are the challenges, barriers, inequities, and biases? </a:t>
            </a:r>
            <a:r>
              <a:rPr lang="en-US" altLang="ja-JP" dirty="0">
                <a:solidFill>
                  <a:srgbClr val="9B0002"/>
                </a:solidFill>
                <a:latin typeface="Cambria" panose="02040503050406030204" pitchFamily="18" charset="0"/>
                <a:cs typeface="Arial" charset="0"/>
              </a:rPr>
              <a:t>How is racism operating? </a:t>
            </a: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E52851D-597B-DE45-B726-533D45813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8355" y="226359"/>
            <a:ext cx="3025711" cy="18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0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ambria" panose="02040503050406030204" pitchFamily="18" charset="0"/>
              </a:rPr>
              <a:t>Opening a </a:t>
            </a:r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New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“I wonder” statements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What are the challenges and barriers—the biases and inequities? How is racism operating?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Refocus on what 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we can do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, on our spheres of influence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view of a large window&#10;&#10;Description automatically generated">
            <a:extLst>
              <a:ext uri="{FF2B5EF4-FFF2-40B4-BE49-F238E27FC236}">
                <a16:creationId xmlns:a16="http://schemas.microsoft.com/office/drawing/2014/main" id="{5B00668E-5E65-ED45-8781-EE834B149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6740" y="172996"/>
            <a:ext cx="2008921" cy="17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30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Example 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8111921" cy="4355163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“XYZ families never show up for family engagement. Doesn’t that prove they’re not invested in their children’s education?”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I wonder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Biases, inequities racism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What can 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we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 do?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C75C-5A26-43AE-8CC4-088EF4ED5F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42100"/>
            <a:ext cx="12192001" cy="1325563"/>
          </a:xfrm>
        </p:spPr>
        <p:txBody>
          <a:bodyPr/>
          <a:lstStyle/>
          <a:p>
            <a:pPr algn="ctr"/>
            <a:r>
              <a:rPr lang="en-US" dirty="0"/>
              <a:t>15-minute Screen Break! Some ideas…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2C6D25-AD82-49E1-A6A7-A171493AE7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6402946"/>
              </p:ext>
            </p:extLst>
          </p:nvPr>
        </p:nvGraphicFramePr>
        <p:xfrm>
          <a:off x="1415256" y="1311275"/>
          <a:ext cx="9361488" cy="498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275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AEC775-AA83-0745-A49C-39C32ACAB58F}"/>
              </a:ext>
            </a:extLst>
          </p:cNvPr>
          <p:cNvSpPr txBox="1"/>
          <p:nvPr/>
        </p:nvSpPr>
        <p:spPr>
          <a:xfrm>
            <a:off x="1987378" y="2182926"/>
            <a:ext cx="8217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Racial Equity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Group Development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Session Design</a:t>
            </a:r>
          </a:p>
        </p:txBody>
      </p:sp>
    </p:spTree>
    <p:extLst>
      <p:ext uri="{BB962C8B-B14F-4D97-AF65-F5344CB8AC3E}">
        <p14:creationId xmlns:p14="http://schemas.microsoft.com/office/powerpoint/2010/main" val="2075433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30" y="2455101"/>
            <a:ext cx="8347221" cy="422127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Sequencing</a:t>
            </a:r>
          </a:p>
          <a:p>
            <a:pPr marL="514350" indent="-514350">
              <a:buAutoNum type="arabicPeriod"/>
            </a:pPr>
            <a:r>
              <a:rPr lang="en-US" dirty="0"/>
              <a:t>Use of ice-breakers, warm-up and community building activities</a:t>
            </a:r>
          </a:p>
          <a:p>
            <a:pPr marL="514350" indent="-514350">
              <a:buAutoNum type="arabicPeriod"/>
            </a:pPr>
            <a:r>
              <a:rPr lang="en-US" dirty="0"/>
              <a:t>Concept-development and paradigm-shifting</a:t>
            </a:r>
          </a:p>
          <a:p>
            <a:pPr marL="514350" indent="-514350">
              <a:buAutoNum type="arabicPeriod"/>
            </a:pPr>
            <a:r>
              <a:rPr lang="en-US" dirty="0"/>
              <a:t>Types and use of “activities”</a:t>
            </a:r>
          </a:p>
          <a:p>
            <a:pPr marL="514350" indent="-514350">
              <a:buAutoNum type="arabicPeriod"/>
            </a:pPr>
            <a:r>
              <a:rPr lang="en-US" dirty="0"/>
              <a:t>Pacing</a:t>
            </a:r>
          </a:p>
          <a:p>
            <a:pPr marL="514350" indent="-514350">
              <a:buAutoNum type="arabicPeriod"/>
            </a:pPr>
            <a:r>
              <a:rPr lang="en-US" dirty="0"/>
              <a:t>Facilitator posture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Considering group size and positionality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Considering previous organizational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Co-facilitation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Virtual or in-person considerations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9F153-78BC-4B18-9E6B-3C7ECC35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834" y="3429000"/>
            <a:ext cx="2833455" cy="28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6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Sequencing/Design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74" y="2455101"/>
            <a:ext cx="8530224" cy="422127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Introduction &amp; discussion of goals</a:t>
            </a:r>
          </a:p>
          <a:p>
            <a:pPr marL="514350" indent="-514350">
              <a:buAutoNum type="arabicPeriod"/>
            </a:pPr>
            <a:r>
              <a:rPr lang="en-US" dirty="0"/>
              <a:t>Ice-breaker or safe lead-in</a:t>
            </a:r>
          </a:p>
          <a:p>
            <a:pPr marL="514350" indent="-514350">
              <a:buAutoNum type="arabicPeriod"/>
            </a:pPr>
            <a:r>
              <a:rPr lang="en-US" dirty="0"/>
              <a:t>Concept-development and paradigm-shifting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Acknowledgement of the problem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Information-sharing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Higher-risk exercise and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Practical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Final reflections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69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Sequencing: Quick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888" y="2445782"/>
            <a:ext cx="8530224" cy="4221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we don’t do ground rules or group norms or community agreements.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7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A Few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06894"/>
            <a:ext cx="10447261" cy="3898388"/>
          </a:xfrm>
          <a:noFill/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altLang="ja-JP" sz="3200" dirty="0">
                <a:latin typeface="Cambria" panose="02040503050406030204" pitchFamily="18" charset="0"/>
                <a:cs typeface="Arial" charset="0"/>
              </a:rPr>
              <a:t>4-6:30 ET, with 15-minute break</a:t>
            </a:r>
          </a:p>
          <a:p>
            <a:pPr>
              <a:buClr>
                <a:srgbClr val="C00000"/>
              </a:buClr>
            </a:pPr>
            <a:r>
              <a:rPr lang="en-US" altLang="ja-JP" sz="3200" dirty="0">
                <a:latin typeface="Cambria" panose="02040503050406030204" pitchFamily="18" charset="0"/>
                <a:cs typeface="Arial" charset="0"/>
              </a:rPr>
              <a:t>Yes, we are recording</a:t>
            </a:r>
          </a:p>
          <a:p>
            <a:pPr>
              <a:buClr>
                <a:srgbClr val="C00000"/>
              </a:buClr>
            </a:pPr>
            <a:r>
              <a:rPr lang="en-US" altLang="ja-JP" sz="3200" dirty="0">
                <a:latin typeface="Cambria" panose="02040503050406030204" pitchFamily="18" charset="0"/>
                <a:cs typeface="Arial" charset="0"/>
              </a:rPr>
              <a:t>Take notes on what is said, all slides are provided to you. (you may want to timestamp your notes)</a:t>
            </a:r>
          </a:p>
          <a:p>
            <a:pPr>
              <a:buClr>
                <a:srgbClr val="C00000"/>
              </a:buClr>
            </a:pPr>
            <a:r>
              <a:rPr lang="en-US" altLang="ja-JP" sz="3200" dirty="0">
                <a:latin typeface="Cambria" panose="02040503050406030204" pitchFamily="18" charset="0"/>
                <a:cs typeface="Arial" charset="0"/>
              </a:rPr>
              <a:t>Please share your thoughts and questions in the chat! we will be gathering questions for an open Q &amp; A during the final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20</a:t>
            </a:r>
            <a:r>
              <a:rPr lang="en-US" altLang="ja-JP" sz="3200" dirty="0">
                <a:latin typeface="Cambria" panose="02040503050406030204" pitchFamily="18" charset="0"/>
                <a:cs typeface="Arial" charset="0"/>
              </a:rPr>
              <a:t> minutes.</a:t>
            </a: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48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2: Narrative Icebreaker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2455101"/>
            <a:ext cx="9183563" cy="4221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Inclusion/Exclusion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Free write, then in small groups: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Share a time when you felt alienated, disengaged, invalidated, excluded in a classroom [or work or…] environment.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Share a time when you felt especially engaged, validated, empowered.</a:t>
            </a:r>
          </a:p>
        </p:txBody>
      </p:sp>
    </p:spTree>
    <p:extLst>
      <p:ext uri="{BB962C8B-B14F-4D97-AF65-F5344CB8AC3E}">
        <p14:creationId xmlns:p14="http://schemas.microsoft.com/office/powerpoint/2010/main" val="239427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2a: Benefits of the Narrative Icebreaker/warm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Invites all voices into the conversation</a:t>
            </a:r>
          </a:p>
          <a:p>
            <a:r>
              <a:rPr lang="en-US" dirty="0"/>
              <a:t>Humanizes participants and the facilitator</a:t>
            </a:r>
          </a:p>
          <a:p>
            <a:r>
              <a:rPr lang="en-US" dirty="0"/>
              <a:t>Provides opportunity for people to connect with the </a:t>
            </a:r>
            <a:r>
              <a:rPr lang="en-US" i="1" dirty="0">
                <a:solidFill>
                  <a:srgbClr val="C00000"/>
                </a:solidFill>
              </a:rPr>
              <a:t>feeling</a:t>
            </a:r>
            <a:r>
              <a:rPr lang="en-US" dirty="0"/>
              <a:t> of alienation (which we then can connect with bigger inequities)</a:t>
            </a:r>
          </a:p>
          <a:p>
            <a:pPr lvl="1"/>
            <a:r>
              <a:rPr lang="en-US" dirty="0"/>
              <a:t>Balances head work and heart work</a:t>
            </a:r>
          </a:p>
          <a:p>
            <a:r>
              <a:rPr lang="en-US" dirty="0"/>
              <a:t>Must give people the option of sharing or not sharing</a:t>
            </a:r>
          </a:p>
          <a:p>
            <a:r>
              <a:rPr lang="en-US" dirty="0"/>
              <a:t>Must avoid using a specific enough activity that it requires participants of color (participants of the global majority) to be “props” in the equity learning of white people</a:t>
            </a:r>
          </a:p>
        </p:txBody>
      </p:sp>
    </p:spTree>
    <p:extLst>
      <p:ext uri="{BB962C8B-B14F-4D97-AF65-F5344CB8AC3E}">
        <p14:creationId xmlns:p14="http://schemas.microsoft.com/office/powerpoint/2010/main" val="2403122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kind of warm-up activity you find especially useful and engaging? </a:t>
            </a:r>
          </a:p>
          <a:p>
            <a:endParaRPr lang="en-US" dirty="0"/>
          </a:p>
          <a:p>
            <a:r>
              <a:rPr lang="en-US" dirty="0"/>
              <a:t>What is the kind of warm-up activity that makes you anxious or uncomfortable?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B4607-548B-404D-8EA7-1C9D440F0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728" y="3087329"/>
            <a:ext cx="2956816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93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3598-8B04-49C3-BAC3-56020A0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Group Activities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48F0-6D09-4BA2-8BC6-DEC909493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activity you have participated in or used that can be interpreted as using People of Color / BIPOCs / People of the Global Majority as “props” or “learning resources” for white participants? </a:t>
            </a:r>
          </a:p>
          <a:p>
            <a:r>
              <a:rPr lang="en-US" dirty="0"/>
              <a:t>What is a different learning activity that can get to the same learning objectives without doing so?</a:t>
            </a:r>
          </a:p>
        </p:txBody>
      </p:sp>
    </p:spTree>
    <p:extLst>
      <p:ext uri="{BB962C8B-B14F-4D97-AF65-F5344CB8AC3E}">
        <p14:creationId xmlns:p14="http://schemas.microsoft.com/office/powerpoint/2010/main" val="3553856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43EF-6BE4-AF45-ADA6-62F0E2E2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Sequencing 3: Concept-Development &amp; Paradigm-Shifting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70D6D-824D-5547-B737-A04EB3978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The Layers of Racism</a:t>
            </a:r>
          </a:p>
          <a:p>
            <a:endParaRPr lang="en-US" dirty="0"/>
          </a:p>
          <a:p>
            <a:r>
              <a:rPr lang="en-US" dirty="0"/>
              <a:t>Another example: interest convergence (see next several slides)</a:t>
            </a:r>
          </a:p>
        </p:txBody>
      </p:sp>
    </p:spTree>
    <p:extLst>
      <p:ext uri="{BB962C8B-B14F-4D97-AF65-F5344CB8AC3E}">
        <p14:creationId xmlns:p14="http://schemas.microsoft.com/office/powerpoint/2010/main" val="2778484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99B570-1DBF-104E-BBDB-0ADECD09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99" y="638287"/>
            <a:ext cx="3895004" cy="5822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5D5C0-AEE9-124B-89AB-4959894C3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35" y="1377321"/>
            <a:ext cx="3258453" cy="39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58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Interest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96836"/>
            <a:ext cx="8111921" cy="436418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White people and white-dominated institutions will invest in racial justice efforts as long as their interests align (or “converge”) with the interests of racial justice. 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As soon as the interests diverge, they will disinvest.</a:t>
            </a:r>
          </a:p>
        </p:txBody>
      </p:sp>
    </p:spTree>
    <p:extLst>
      <p:ext uri="{BB962C8B-B14F-4D97-AF65-F5344CB8AC3E}">
        <p14:creationId xmlns:p14="http://schemas.microsoft.com/office/powerpoint/2010/main" val="310045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So…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96836"/>
            <a:ext cx="8111921" cy="436418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Racial justice gains are made when they benefit white people.</a:t>
            </a:r>
          </a:p>
        </p:txBody>
      </p:sp>
    </p:spTree>
    <p:extLst>
      <p:ext uri="{BB962C8B-B14F-4D97-AF65-F5344CB8AC3E}">
        <p14:creationId xmlns:p14="http://schemas.microsoft.com/office/powerpoint/2010/main" val="2103962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Interest Convergence and Racial “Diversity and Inclusion” Efforts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96836"/>
            <a:ext cx="8111921" cy="4364181"/>
          </a:xfrm>
          <a:noFill/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School and organizational leaders know that, at the very least, the optics of concern about equity is important, so most racial equity efforts are high on optics: cultural programs, “diverse” curricula, and so on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However, must schools and organizations fall considerably short of addressing racial 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equity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 in more serious, redistributive ways (because this is where interests </a:t>
            </a: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diverge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)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93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Sequencing 4: The Interest Convergence </a:t>
            </a:r>
            <a:b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Measuring Stick (Applying the Concept)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96836"/>
            <a:ext cx="8111921" cy="436418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In your school or organization, what is the point of divergence—the point at which more serious racial justice efforts are met with criticism and backlash? </a:t>
            </a:r>
          </a:p>
          <a:p>
            <a:pPr lvl="1"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This is where the interests of racial advantage come into conflict with the interests of racial justice.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8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AC8ED-48F8-7B43-A2EC-D3A8959CA24A}"/>
              </a:ext>
            </a:extLst>
          </p:cNvPr>
          <p:cNvSpPr txBox="1"/>
          <p:nvPr/>
        </p:nvSpPr>
        <p:spPr>
          <a:xfrm>
            <a:off x="889687" y="2582562"/>
            <a:ext cx="74264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Equity Ideologies: Challenging Deficit and Grit Views</a:t>
            </a:r>
          </a:p>
        </p:txBody>
      </p:sp>
    </p:spTree>
    <p:extLst>
      <p:ext uri="{BB962C8B-B14F-4D97-AF65-F5344CB8AC3E}">
        <p14:creationId xmlns:p14="http://schemas.microsoft.com/office/powerpoint/2010/main" val="3052613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Sequencing 4: Analysis and Application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96836"/>
            <a:ext cx="8111921" cy="4364181"/>
          </a:xfrm>
          <a:noFill/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See linked handouts in our toolbox for more exercises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11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Design Issue 3: Types and Use of Activities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Types: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Simulations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Institutional analysis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Self-reflection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Small group conversations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Case studies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Watch (video) and respond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Idea/solution generation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Others?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57055-4717-4F3E-B459-E0F8826287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Considerations for Use of Activities: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Purpose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Time required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Ability to apply and reflect (which is where the learning actually happens)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Emotional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32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Pacing 1: Pacing for Privilege Detour &amp; Prioritization Principle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Racial equity detour “Pacing for Privilege”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Pacing change efforts to prioritize the interests of people least interested in those efforts rather than the interests of the people most desperate for those efforts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Prioritization Principle</a:t>
            </a:r>
            <a:r>
              <a:rPr lang="en-US" dirty="0"/>
              <a:t>: By definition, antiracist work actively prioritizes the interests of BIPOCs</a:t>
            </a:r>
          </a:p>
        </p:txBody>
      </p:sp>
    </p:spTree>
    <p:extLst>
      <p:ext uri="{BB962C8B-B14F-4D97-AF65-F5344CB8AC3E}">
        <p14:creationId xmlns:p14="http://schemas.microsoft.com/office/powerpoint/2010/main" val="10540383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Pacing 2: Org Change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20  |     60     |  20 </a:t>
            </a:r>
          </a:p>
          <a:p>
            <a:endParaRPr lang="en-US" dirty="0"/>
          </a:p>
          <a:p>
            <a:r>
              <a:rPr lang="en-US" dirty="0"/>
              <a:t>The trouble with “baby steps” and “meeting people where they are”</a:t>
            </a:r>
          </a:p>
          <a:p>
            <a:endParaRPr lang="en-US" dirty="0"/>
          </a:p>
          <a:p>
            <a:r>
              <a:rPr lang="en-US" dirty="0"/>
              <a:t>Looking at layers: the institution has to move at the pace of the people desperate for it to move even if some individuals aren’t moving that fast</a:t>
            </a:r>
          </a:p>
        </p:txBody>
      </p:sp>
    </p:spTree>
    <p:extLst>
      <p:ext uri="{BB962C8B-B14F-4D97-AF65-F5344CB8AC3E}">
        <p14:creationId xmlns:p14="http://schemas.microsoft.com/office/powerpoint/2010/main" val="1835172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</a:rPr>
              <a:t>Additional Design Considerations	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96836"/>
            <a:ext cx="9376744" cy="4364181"/>
          </a:xfrm>
          <a:noFill/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What if I don’t get to everything? What if I run out of content? 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Visuals and content delivery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Should I use humor? How? </a:t>
            </a:r>
            <a:r>
              <a:rPr lang="en-US" altLang="ja-JP">
                <a:latin typeface="Cambria" panose="02040503050406030204" pitchFamily="18" charset="0"/>
                <a:cs typeface="Arial" charset="0"/>
              </a:rPr>
              <a:t>or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W</a:t>
            </a:r>
            <a:r>
              <a:rPr lang="en-US" altLang="ja-JP">
                <a:latin typeface="Cambria" panose="02040503050406030204" pitchFamily="18" charset="0"/>
                <a:cs typeface="Arial" charset="0"/>
              </a:rPr>
              <a:t>hy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not? 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Sequencing over multiple sessions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Facilitator posture</a:t>
            </a:r>
          </a:p>
          <a:p>
            <a:pPr lvl="1"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Expert? Critical Friend? Coach? 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Group size and positionality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Previous organizational equity work/Upcoming planned equity work 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Co-facilitation</a:t>
            </a: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Virtual vs. in-person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994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B79CC4-557E-4C98-AD9F-31850A9D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Closing: In the chat…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32D271-5C09-4A55-8200-6AC9806B79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8324" y="2854712"/>
            <a:ext cx="4423317" cy="265399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51D47-9469-4E27-BB2A-2B6D1B94BE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your primary take-away today?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16283479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34" y="299834"/>
            <a:ext cx="9774194" cy="1400530"/>
          </a:xfrm>
        </p:spPr>
        <p:txBody>
          <a:bodyPr anchor="ctr">
            <a:normAutofit/>
          </a:bodyPr>
          <a:lstStyle/>
          <a:p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62452"/>
            <a:ext cx="10351032" cy="3995714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4400" b="1" i="1" dirty="0">
              <a:latin typeface="Cambria" panose="020405030504060302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4400" b="1" i="1" dirty="0">
              <a:latin typeface="Cambria" panose="020405030504060302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5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7DCF6C1B-31BB-D149-8BEF-A10B930E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6" y="2818359"/>
            <a:ext cx="3820302" cy="2433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130C0-A694-9446-8195-74D74C713F63}"/>
              </a:ext>
            </a:extLst>
          </p:cNvPr>
          <p:cNvSpPr txBox="1"/>
          <p:nvPr/>
        </p:nvSpPr>
        <p:spPr>
          <a:xfrm>
            <a:off x="4301237" y="2818359"/>
            <a:ext cx="7796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http://EquityLiteracy.org</a:t>
            </a:r>
          </a:p>
          <a:p>
            <a:r>
              <a:rPr lang="en-US" sz="4000" dirty="0" err="1">
                <a:solidFill>
                  <a:srgbClr val="C00000"/>
                </a:solidFill>
              </a:rPr>
              <a:t>gorski@EquityLiteracy.org</a:t>
            </a:r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/>
              <a:t>@</a:t>
            </a:r>
            <a:r>
              <a:rPr lang="en-US" sz="4000" dirty="0" err="1"/>
              <a:t>pgorski</a:t>
            </a:r>
            <a:r>
              <a:rPr lang="en-US" sz="4000" dirty="0"/>
              <a:t> / @</a:t>
            </a:r>
            <a:r>
              <a:rPr lang="en-US" sz="4000" dirty="0" err="1"/>
              <a:t>EquityLiteracy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022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What is </a:t>
            </a:r>
            <a:r>
              <a:rPr lang="en-US" b="1" i="1" dirty="0">
                <a:solidFill>
                  <a:srgbClr val="FFFFFF"/>
                </a:solidFill>
                <a:latin typeface="Cambria" panose="02040503050406030204" pitchFamily="18" charset="0"/>
              </a:rPr>
              <a:t>ideology</a:t>
            </a:r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06893"/>
            <a:ext cx="8111921" cy="4178111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A belief system or set of mental models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Drives our advocacy and actions, or lack thereof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6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ambria" panose="02040503050406030204" pitchFamily="18" charset="0"/>
              </a:rPr>
              <a:t>The Practical Importance of Ideology</a:t>
            </a:r>
            <a:endParaRPr lang="en-US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9774194" cy="4355163"/>
          </a:xfrm>
          <a:noFill/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This is a fact: 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Studies show Black students are more likely than white students to be suspended or expelled from school. 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How do I </a:t>
            </a:r>
            <a:r>
              <a:rPr lang="en-US" altLang="ja-JP" b="1" i="1" dirty="0">
                <a:latin typeface="Cambria" panose="02040503050406030204" pitchFamily="18" charset="0"/>
                <a:cs typeface="Arial" charset="0"/>
              </a:rPr>
              <a:t>interpret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 this fact?</a:t>
            </a: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Backstage: You can start with an actual question like this, have people discuss in small groups, then map their responses onto the three ideologies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1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(Other Possible Facts)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329841"/>
            <a:ext cx="9774194" cy="4355163"/>
          </a:xfrm>
          <a:noFill/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Black people are incarcerated in state prisons at a rate 5.1 times that of White people. Why?</a:t>
            </a:r>
          </a:p>
          <a:p>
            <a:pPr>
              <a:buClr>
                <a:srgbClr val="C00000"/>
              </a:buClr>
            </a:pPr>
            <a:endParaRPr lang="en-US" altLang="ja-JP" i="1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Incarcerated for drug offenses</a:t>
            </a:r>
          </a:p>
          <a:p>
            <a:pPr>
              <a:buClr>
                <a:srgbClr val="C00000"/>
              </a:buClr>
            </a:pPr>
            <a:endParaRPr lang="en-US" altLang="ja-JP" i="1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In poverty…</a:t>
            </a: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B6CA-392E-C84C-8B4A-B233271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52718"/>
            <a:ext cx="977419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Interpretation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001C-96DD-D34D-B099-4FD5500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2580362"/>
            <a:ext cx="8111921" cy="4104642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altLang="ja-JP" u="sng" dirty="0">
                <a:latin typeface="Cambria" panose="02040503050406030204" pitchFamily="18" charset="0"/>
                <a:cs typeface="Arial" charset="0"/>
              </a:rPr>
              <a:t>Common and </a:t>
            </a:r>
            <a:r>
              <a:rPr lang="en-US" altLang="ja-JP" i="1" u="sng" dirty="0">
                <a:latin typeface="Cambria" panose="02040503050406030204" pitchFamily="18" charset="0"/>
                <a:cs typeface="Arial" charset="0"/>
              </a:rPr>
              <a:t>Wrong </a:t>
            </a:r>
            <a:r>
              <a:rPr lang="en-US" altLang="ja-JP" u="sng" dirty="0">
                <a:latin typeface="Cambria" panose="02040503050406030204" pitchFamily="18" charset="0"/>
                <a:cs typeface="Arial" charset="0"/>
              </a:rPr>
              <a:t>Interpretation</a:t>
            </a: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: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u="sng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i="1" dirty="0">
                <a:latin typeface="Cambria" panose="02040503050406030204" pitchFamily="18" charset="0"/>
                <a:cs typeface="Arial" charset="0"/>
              </a:rPr>
              <a:t>Black students misbehave more than white students.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i="1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altLang="ja-JP" dirty="0">
                <a:latin typeface="Cambria" panose="02040503050406030204" pitchFamily="18" charset="0"/>
                <a:cs typeface="Arial" charset="0"/>
              </a:rPr>
              <a:t>So, what are my solutions given this interpretation?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  <a:p>
            <a:pPr>
              <a:buClr>
                <a:srgbClr val="C00000"/>
              </a:buClr>
            </a:pPr>
            <a:endParaRPr lang="en-US" altLang="ja-JP" dirty="0">
              <a:latin typeface="Cambria" panose="02040503050406030204" pitchFamily="18" charset="0"/>
              <a:cs typeface="Arial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ja-JP" sz="3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331BD-CED2-A242-9969-1A1F88153E44}"/>
              </a:ext>
            </a:extLst>
          </p:cNvPr>
          <p:cNvSpPr txBox="1"/>
          <p:nvPr/>
        </p:nvSpPr>
        <p:spPr>
          <a:xfrm>
            <a:off x="3657600" y="4083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8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7426</TotalTime>
  <Words>2029</Words>
  <Application>Microsoft Office PowerPoint</Application>
  <PresentationFormat>Widescreen</PresentationFormat>
  <Paragraphs>369</Paragraphs>
  <Slides>56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Cambria</vt:lpstr>
      <vt:lpstr>Office Theme</vt:lpstr>
      <vt:lpstr>Welcome!</vt:lpstr>
      <vt:lpstr>Racial Equity Facilitator Training, Day 3</vt:lpstr>
      <vt:lpstr>Welcome</vt:lpstr>
      <vt:lpstr>A Few Notes</vt:lpstr>
      <vt:lpstr>PowerPoint Presentation</vt:lpstr>
      <vt:lpstr>What is ideology?</vt:lpstr>
      <vt:lpstr>The Practical Importance of Ideology</vt:lpstr>
      <vt:lpstr>(Other Possible Facts)</vt:lpstr>
      <vt:lpstr>Interpretation to Action</vt:lpstr>
      <vt:lpstr>Interpretation to Action</vt:lpstr>
      <vt:lpstr>Because Some of You Are Doubting</vt:lpstr>
      <vt:lpstr>Because Some of You Are Doubting</vt:lpstr>
      <vt:lpstr>However…</vt:lpstr>
      <vt:lpstr>PowerPoint Presentation</vt:lpstr>
      <vt:lpstr>Deficit Perspective</vt:lpstr>
      <vt:lpstr>Deficit Ideology</vt:lpstr>
      <vt:lpstr>Hearing Deficit Ideology</vt:lpstr>
      <vt:lpstr>Hearing Deficit Ideology</vt:lpstr>
      <vt:lpstr>Hearing Deficit Ideology</vt:lpstr>
      <vt:lpstr>Hearing Deficit Ideology</vt:lpstr>
      <vt:lpstr>PowerPoint Presentation</vt:lpstr>
      <vt:lpstr>The Attribution Ideologies</vt:lpstr>
      <vt:lpstr>The Attribution Ideologies</vt:lpstr>
      <vt:lpstr>Deficit Ideology</vt:lpstr>
      <vt:lpstr>Deficit Ideology</vt:lpstr>
      <vt:lpstr>Grit Ideology</vt:lpstr>
      <vt:lpstr>Grit Ideology</vt:lpstr>
      <vt:lpstr>Structural Ideology</vt:lpstr>
      <vt:lpstr>A Summary in Questions</vt:lpstr>
      <vt:lpstr>Deficit Ideology in Your Organization</vt:lpstr>
      <vt:lpstr>PowerPoint Presentation</vt:lpstr>
      <vt:lpstr>Structural Impulse</vt:lpstr>
      <vt:lpstr>Opening a New Window</vt:lpstr>
      <vt:lpstr>Example </vt:lpstr>
      <vt:lpstr>15-minute Screen Break! Some ideas…</vt:lpstr>
      <vt:lpstr>PowerPoint Presentation</vt:lpstr>
      <vt:lpstr>Design Considerations</vt:lpstr>
      <vt:lpstr>General Sequencing/Design</vt:lpstr>
      <vt:lpstr>Sequencing: Quick Reflection</vt:lpstr>
      <vt:lpstr>Sequencing 2: Narrative Icebreaker</vt:lpstr>
      <vt:lpstr>Sequencing 2a: Benefits of the Narrative Icebreaker/warm up</vt:lpstr>
      <vt:lpstr>Reflection</vt:lpstr>
      <vt:lpstr>Bad Group Activities Reflection</vt:lpstr>
      <vt:lpstr>Sequencing 3: Concept-Development &amp; Paradigm-Shifting </vt:lpstr>
      <vt:lpstr>PowerPoint Presentation</vt:lpstr>
      <vt:lpstr>Interest Convergence</vt:lpstr>
      <vt:lpstr>So…</vt:lpstr>
      <vt:lpstr>Interest Convergence and Racial “Diversity and Inclusion” Efforts</vt:lpstr>
      <vt:lpstr>Sequencing 4: The Interest Convergence  Measuring Stick (Applying the Concept)</vt:lpstr>
      <vt:lpstr>Sequencing 4: Analysis and Application</vt:lpstr>
      <vt:lpstr>Design Issue 3: Types and Use of Activities</vt:lpstr>
      <vt:lpstr>Pacing 1: Pacing for Privilege Detour &amp; Prioritization Principle </vt:lpstr>
      <vt:lpstr>Pacing 2: Org Change Theory</vt:lpstr>
      <vt:lpstr>Additional Design Considerations </vt:lpstr>
      <vt:lpstr>Closing: In the chat…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 Gorski</dc:creator>
  <cp:lastModifiedBy>Marceline DuBose</cp:lastModifiedBy>
  <cp:revision>77</cp:revision>
  <dcterms:created xsi:type="dcterms:W3CDTF">2020-04-06T16:23:03Z</dcterms:created>
  <dcterms:modified xsi:type="dcterms:W3CDTF">2021-02-18T20:23:27Z</dcterms:modified>
</cp:coreProperties>
</file>