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773" r:id="rId2"/>
    <p:sldId id="774" r:id="rId3"/>
    <p:sldId id="775" r:id="rId4"/>
    <p:sldId id="776" r:id="rId5"/>
    <p:sldId id="751" r:id="rId6"/>
    <p:sldId id="752" r:id="rId7"/>
    <p:sldId id="729" r:id="rId8"/>
    <p:sldId id="344" r:id="rId9"/>
    <p:sldId id="345" r:id="rId10"/>
    <p:sldId id="323" r:id="rId11"/>
    <p:sldId id="346" r:id="rId12"/>
    <p:sldId id="347" r:id="rId13"/>
    <p:sldId id="348" r:id="rId14"/>
    <p:sldId id="341" r:id="rId15"/>
    <p:sldId id="349" r:id="rId16"/>
    <p:sldId id="342" r:id="rId17"/>
    <p:sldId id="350" r:id="rId18"/>
    <p:sldId id="343" r:id="rId19"/>
    <p:sldId id="351" r:id="rId20"/>
    <p:sldId id="312" r:id="rId21"/>
    <p:sldId id="352" r:id="rId22"/>
    <p:sldId id="765" r:id="rId23"/>
    <p:sldId id="777" r:id="rId24"/>
    <p:sldId id="778" r:id="rId25"/>
    <p:sldId id="779" r:id="rId26"/>
    <p:sldId id="780" r:id="rId27"/>
    <p:sldId id="332" r:id="rId28"/>
    <p:sldId id="311" r:id="rId29"/>
    <p:sldId id="744" r:id="rId30"/>
    <p:sldId id="745" r:id="rId31"/>
    <p:sldId id="743" r:id="rId32"/>
    <p:sldId id="746" r:id="rId33"/>
    <p:sldId id="737" r:id="rId34"/>
    <p:sldId id="707" r:id="rId35"/>
    <p:sldId id="269" r:id="rId36"/>
    <p:sldId id="766" r:id="rId37"/>
    <p:sldId id="767" r:id="rId38"/>
    <p:sldId id="353" r:id="rId39"/>
    <p:sldId id="354" r:id="rId40"/>
    <p:sldId id="338" r:id="rId41"/>
    <p:sldId id="719" r:id="rId42"/>
    <p:sldId id="769" r:id="rId43"/>
    <p:sldId id="781" r:id="rId44"/>
    <p:sldId id="782" r:id="rId45"/>
    <p:sldId id="784" r:id="rId46"/>
    <p:sldId id="770" r:id="rId47"/>
    <p:sldId id="771" r:id="rId48"/>
    <p:sldId id="772" r:id="rId49"/>
    <p:sldId id="785" r:id="rId50"/>
    <p:sldId id="30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5553"/>
  </p:normalViewPr>
  <p:slideViewPr>
    <p:cSldViewPr snapToGrid="0" snapToObjects="1">
      <p:cViewPr varScale="1">
        <p:scale>
          <a:sx n="57" d="100"/>
          <a:sy n="57" d="100"/>
        </p:scale>
        <p:origin x="99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985AE5-6BF8-4840-9698-DF1F0E426158}" type="doc">
      <dgm:prSet loTypeId="urn:microsoft.com/office/officeart/2005/8/layout/default" loCatId="" qsTypeId="urn:microsoft.com/office/officeart/2005/8/quickstyle/simple1" qsCatId="simple" csTypeId="urn:microsoft.com/office/officeart/2005/8/colors/colorful3" csCatId="colorful" phldr="1"/>
      <dgm:spPr/>
      <dgm:t>
        <a:bodyPr/>
        <a:lstStyle/>
        <a:p>
          <a:endParaRPr lang="en-US"/>
        </a:p>
      </dgm:t>
    </dgm:pt>
    <dgm:pt modelId="{AD520EA5-6F62-3042-B49A-8F0488B3082C}">
      <dgm:prSet phldrT="[Text]"/>
      <dgm:spPr/>
      <dgm:t>
        <a:bodyPr/>
        <a:lstStyle/>
        <a:p>
          <a:r>
            <a:rPr lang="en-US" b="1" i="1" dirty="0"/>
            <a:t>Ideological Racism</a:t>
          </a:r>
        </a:p>
      </dgm:t>
    </dgm:pt>
    <dgm:pt modelId="{8AFA024E-7DF1-4E41-9EBD-B7C45922FE85}" type="parTrans" cxnId="{8D733FA3-DCC8-6646-AC3F-C13A4F36B8C4}">
      <dgm:prSet/>
      <dgm:spPr/>
      <dgm:t>
        <a:bodyPr/>
        <a:lstStyle/>
        <a:p>
          <a:endParaRPr lang="en-US"/>
        </a:p>
      </dgm:t>
    </dgm:pt>
    <dgm:pt modelId="{97A72EF5-A45E-D24E-946E-53DB82AFAE31}" type="sibTrans" cxnId="{8D733FA3-DCC8-6646-AC3F-C13A4F36B8C4}">
      <dgm:prSet/>
      <dgm:spPr/>
      <dgm:t>
        <a:bodyPr/>
        <a:lstStyle/>
        <a:p>
          <a:endParaRPr lang="en-US"/>
        </a:p>
      </dgm:t>
    </dgm:pt>
    <dgm:pt modelId="{A02EDB81-6237-0148-9058-75F47129E02C}">
      <dgm:prSet phldrT="[Text]"/>
      <dgm:spPr/>
      <dgm:t>
        <a:bodyPr/>
        <a:lstStyle/>
        <a:p>
          <a:r>
            <a:rPr lang="en-US" dirty="0"/>
            <a:t>Individual Racism</a:t>
          </a:r>
        </a:p>
      </dgm:t>
    </dgm:pt>
    <dgm:pt modelId="{A6117B80-5693-4D4E-A4E7-94D3AABFA7F2}" type="parTrans" cxnId="{C3C2DDA6-4C7F-C848-A14A-A1D1718D6264}">
      <dgm:prSet/>
      <dgm:spPr/>
      <dgm:t>
        <a:bodyPr/>
        <a:lstStyle/>
        <a:p>
          <a:endParaRPr lang="en-US"/>
        </a:p>
      </dgm:t>
    </dgm:pt>
    <dgm:pt modelId="{483CA6B1-E36C-0346-B8EC-E86BD719DED8}" type="sibTrans" cxnId="{C3C2DDA6-4C7F-C848-A14A-A1D1718D6264}">
      <dgm:prSet/>
      <dgm:spPr/>
      <dgm:t>
        <a:bodyPr/>
        <a:lstStyle/>
        <a:p>
          <a:endParaRPr lang="en-US"/>
        </a:p>
      </dgm:t>
    </dgm:pt>
    <dgm:pt modelId="{7CEC4269-4481-4346-9178-2071D88F7CC0}">
      <dgm:prSet phldrT="[Text]"/>
      <dgm:spPr/>
      <dgm:t>
        <a:bodyPr/>
        <a:lstStyle/>
        <a:p>
          <a:r>
            <a:rPr lang="en-US" dirty="0"/>
            <a:t>Institutional Racism</a:t>
          </a:r>
        </a:p>
      </dgm:t>
    </dgm:pt>
    <dgm:pt modelId="{4C107390-EDB7-EE4F-BC14-3A65E4E2F3E9}" type="parTrans" cxnId="{7AF824CE-4DA5-864C-916D-62A3623F5381}">
      <dgm:prSet/>
      <dgm:spPr/>
      <dgm:t>
        <a:bodyPr/>
        <a:lstStyle/>
        <a:p>
          <a:endParaRPr lang="en-US"/>
        </a:p>
      </dgm:t>
    </dgm:pt>
    <dgm:pt modelId="{AB8B6DB6-7EF5-F94E-BC03-2ACF2912784F}" type="sibTrans" cxnId="{7AF824CE-4DA5-864C-916D-62A3623F5381}">
      <dgm:prSet/>
      <dgm:spPr/>
      <dgm:t>
        <a:bodyPr/>
        <a:lstStyle/>
        <a:p>
          <a:endParaRPr lang="en-US"/>
        </a:p>
      </dgm:t>
    </dgm:pt>
    <dgm:pt modelId="{B93EED98-E7C9-A343-8B21-41E42873D069}">
      <dgm:prSet phldrT="[Text]"/>
      <dgm:spPr/>
      <dgm:t>
        <a:bodyPr/>
        <a:lstStyle/>
        <a:p>
          <a:r>
            <a:rPr lang="en-US" dirty="0"/>
            <a:t>Cultural Racism</a:t>
          </a:r>
        </a:p>
      </dgm:t>
    </dgm:pt>
    <dgm:pt modelId="{E5DF3ECE-FF58-6245-9772-414251023492}" type="parTrans" cxnId="{5F0ED47C-A181-4341-9983-297F9101731A}">
      <dgm:prSet/>
      <dgm:spPr/>
      <dgm:t>
        <a:bodyPr/>
        <a:lstStyle/>
        <a:p>
          <a:endParaRPr lang="en-US"/>
        </a:p>
      </dgm:t>
    </dgm:pt>
    <dgm:pt modelId="{3660F345-0020-9C4B-9407-22EFB10565F9}" type="sibTrans" cxnId="{5F0ED47C-A181-4341-9983-297F9101731A}">
      <dgm:prSet/>
      <dgm:spPr/>
      <dgm:t>
        <a:bodyPr/>
        <a:lstStyle/>
        <a:p>
          <a:endParaRPr lang="en-US"/>
        </a:p>
      </dgm:t>
    </dgm:pt>
    <dgm:pt modelId="{83990940-18E9-CF44-9BF9-7AB8EF321F6D}">
      <dgm:prSet phldrT="[Text]"/>
      <dgm:spPr/>
      <dgm:t>
        <a:bodyPr/>
        <a:lstStyle/>
        <a:p>
          <a:r>
            <a:rPr lang="en-US" b="1" i="1" dirty="0"/>
            <a:t>Structural Racism</a:t>
          </a:r>
        </a:p>
      </dgm:t>
    </dgm:pt>
    <dgm:pt modelId="{2D2BFAB2-1051-BB40-B0B5-3D59C371FEB0}" type="parTrans" cxnId="{78BC37C4-69EC-3E48-8F0E-7DA3AAB835AB}">
      <dgm:prSet/>
      <dgm:spPr/>
      <dgm:t>
        <a:bodyPr/>
        <a:lstStyle/>
        <a:p>
          <a:endParaRPr lang="en-US"/>
        </a:p>
      </dgm:t>
    </dgm:pt>
    <dgm:pt modelId="{9036F626-8EEF-9446-AF4C-21E7D9005A4B}" type="sibTrans" cxnId="{78BC37C4-69EC-3E48-8F0E-7DA3AAB835AB}">
      <dgm:prSet/>
      <dgm:spPr/>
      <dgm:t>
        <a:bodyPr/>
        <a:lstStyle/>
        <a:p>
          <a:endParaRPr lang="en-US"/>
        </a:p>
      </dgm:t>
    </dgm:pt>
    <dgm:pt modelId="{A2082335-E40C-0D4D-AD55-7C1621222D09}">
      <dgm:prSet/>
      <dgm:spPr/>
      <dgm:t>
        <a:bodyPr/>
        <a:lstStyle/>
        <a:p>
          <a:r>
            <a:rPr lang="en-US" dirty="0"/>
            <a:t>Sociohistorical Racism</a:t>
          </a:r>
        </a:p>
      </dgm:t>
    </dgm:pt>
    <dgm:pt modelId="{2DA19403-DA6C-7641-97E8-EFE88C66CFAB}" type="parTrans" cxnId="{0A6FD443-11EB-F642-B7A5-A3F1BCD69ACE}">
      <dgm:prSet/>
      <dgm:spPr/>
      <dgm:t>
        <a:bodyPr/>
        <a:lstStyle/>
        <a:p>
          <a:endParaRPr lang="en-US"/>
        </a:p>
      </dgm:t>
    </dgm:pt>
    <dgm:pt modelId="{B02786BB-CC01-4849-9028-D1618CEAF5EF}" type="sibTrans" cxnId="{0A6FD443-11EB-F642-B7A5-A3F1BCD69ACE}">
      <dgm:prSet/>
      <dgm:spPr/>
      <dgm:t>
        <a:bodyPr/>
        <a:lstStyle/>
        <a:p>
          <a:endParaRPr lang="en-US"/>
        </a:p>
      </dgm:t>
    </dgm:pt>
    <dgm:pt modelId="{5D80E7F6-F123-0B4E-BE35-C148A35BBFBF}" type="pres">
      <dgm:prSet presAssocID="{AF985AE5-6BF8-4840-9698-DF1F0E426158}" presName="diagram" presStyleCnt="0">
        <dgm:presLayoutVars>
          <dgm:dir/>
          <dgm:resizeHandles val="exact"/>
        </dgm:presLayoutVars>
      </dgm:prSet>
      <dgm:spPr/>
    </dgm:pt>
    <dgm:pt modelId="{3B7FA136-97B7-E242-B4CC-D63772192C30}" type="pres">
      <dgm:prSet presAssocID="{A2082335-E40C-0D4D-AD55-7C1621222D09}" presName="node" presStyleLbl="node1" presStyleIdx="0" presStyleCnt="6">
        <dgm:presLayoutVars>
          <dgm:bulletEnabled val="1"/>
        </dgm:presLayoutVars>
      </dgm:prSet>
      <dgm:spPr/>
    </dgm:pt>
    <dgm:pt modelId="{B2C01B62-0F89-B34A-BFCA-5BCF3183A7F5}" type="pres">
      <dgm:prSet presAssocID="{B02786BB-CC01-4849-9028-D1618CEAF5EF}" presName="sibTrans" presStyleCnt="0"/>
      <dgm:spPr/>
    </dgm:pt>
    <dgm:pt modelId="{929F03E0-31E0-BB42-B41D-E9D31164BDF8}" type="pres">
      <dgm:prSet presAssocID="{AD520EA5-6F62-3042-B49A-8F0488B3082C}" presName="node" presStyleLbl="node1" presStyleIdx="1" presStyleCnt="6" custLinFactNeighborX="2150">
        <dgm:presLayoutVars>
          <dgm:bulletEnabled val="1"/>
        </dgm:presLayoutVars>
      </dgm:prSet>
      <dgm:spPr/>
    </dgm:pt>
    <dgm:pt modelId="{E8F20B25-2935-634D-97AC-DBF4D5668A0B}" type="pres">
      <dgm:prSet presAssocID="{97A72EF5-A45E-D24E-946E-53DB82AFAE31}" presName="sibTrans" presStyleCnt="0"/>
      <dgm:spPr/>
    </dgm:pt>
    <dgm:pt modelId="{B5037B2E-BBBA-7C49-9AB7-BE5F57796477}" type="pres">
      <dgm:prSet presAssocID="{A02EDB81-6237-0148-9058-75F47129E02C}" presName="node" presStyleLbl="node1" presStyleIdx="2" presStyleCnt="6">
        <dgm:presLayoutVars>
          <dgm:bulletEnabled val="1"/>
        </dgm:presLayoutVars>
      </dgm:prSet>
      <dgm:spPr/>
    </dgm:pt>
    <dgm:pt modelId="{724B3081-FB58-7447-96D6-B18A98BB0C43}" type="pres">
      <dgm:prSet presAssocID="{483CA6B1-E36C-0346-B8EC-E86BD719DED8}" presName="sibTrans" presStyleCnt="0"/>
      <dgm:spPr/>
    </dgm:pt>
    <dgm:pt modelId="{F868334F-9DCD-4F40-B385-8A0890BB6A84}" type="pres">
      <dgm:prSet presAssocID="{7CEC4269-4481-4346-9178-2071D88F7CC0}" presName="node" presStyleLbl="node1" presStyleIdx="3" presStyleCnt="6">
        <dgm:presLayoutVars>
          <dgm:bulletEnabled val="1"/>
        </dgm:presLayoutVars>
      </dgm:prSet>
      <dgm:spPr/>
    </dgm:pt>
    <dgm:pt modelId="{4F297203-3BA5-214A-807A-EFF3C21EBBB9}" type="pres">
      <dgm:prSet presAssocID="{AB8B6DB6-7EF5-F94E-BC03-2ACF2912784F}" presName="sibTrans" presStyleCnt="0"/>
      <dgm:spPr/>
    </dgm:pt>
    <dgm:pt modelId="{27EF6857-ACF2-FA42-A4E6-612FFAA3609B}" type="pres">
      <dgm:prSet presAssocID="{B93EED98-E7C9-A343-8B21-41E42873D069}" presName="node" presStyleLbl="node1" presStyleIdx="4" presStyleCnt="6">
        <dgm:presLayoutVars>
          <dgm:bulletEnabled val="1"/>
        </dgm:presLayoutVars>
      </dgm:prSet>
      <dgm:spPr/>
    </dgm:pt>
    <dgm:pt modelId="{0BFC3E6B-5571-3C40-8150-C11D1A1DDF5E}" type="pres">
      <dgm:prSet presAssocID="{3660F345-0020-9C4B-9407-22EFB10565F9}" presName="sibTrans" presStyleCnt="0"/>
      <dgm:spPr/>
    </dgm:pt>
    <dgm:pt modelId="{7DFD39DB-1685-6D40-9B71-4C8E15FB245A}" type="pres">
      <dgm:prSet presAssocID="{83990940-18E9-CF44-9BF9-7AB8EF321F6D}" presName="node" presStyleLbl="node1" presStyleIdx="5" presStyleCnt="6">
        <dgm:presLayoutVars>
          <dgm:bulletEnabled val="1"/>
        </dgm:presLayoutVars>
      </dgm:prSet>
      <dgm:spPr/>
    </dgm:pt>
  </dgm:ptLst>
  <dgm:cxnLst>
    <dgm:cxn modelId="{E40D3128-89AA-5A47-9703-5BD282407518}" type="presOf" srcId="{83990940-18E9-CF44-9BF9-7AB8EF321F6D}" destId="{7DFD39DB-1685-6D40-9B71-4C8E15FB245A}" srcOrd="0" destOrd="0" presId="urn:microsoft.com/office/officeart/2005/8/layout/default"/>
    <dgm:cxn modelId="{C57AF738-4974-0F4C-A310-856489CB4FF5}" type="presOf" srcId="{AD520EA5-6F62-3042-B49A-8F0488B3082C}" destId="{929F03E0-31E0-BB42-B41D-E9D31164BDF8}" srcOrd="0" destOrd="0" presId="urn:microsoft.com/office/officeart/2005/8/layout/default"/>
    <dgm:cxn modelId="{0A6FD443-11EB-F642-B7A5-A3F1BCD69ACE}" srcId="{AF985AE5-6BF8-4840-9698-DF1F0E426158}" destId="{A2082335-E40C-0D4D-AD55-7C1621222D09}" srcOrd="0" destOrd="0" parTransId="{2DA19403-DA6C-7641-97E8-EFE88C66CFAB}" sibTransId="{B02786BB-CC01-4849-9028-D1618CEAF5EF}"/>
    <dgm:cxn modelId="{90069F47-A60F-9C48-BA19-669AF47072DC}" type="presOf" srcId="{B93EED98-E7C9-A343-8B21-41E42873D069}" destId="{27EF6857-ACF2-FA42-A4E6-612FFAA3609B}" srcOrd="0" destOrd="0" presId="urn:microsoft.com/office/officeart/2005/8/layout/default"/>
    <dgm:cxn modelId="{7A54CA68-1112-FA47-9660-1DAC43E01841}" type="presOf" srcId="{A2082335-E40C-0D4D-AD55-7C1621222D09}" destId="{3B7FA136-97B7-E242-B4CC-D63772192C30}" srcOrd="0" destOrd="0" presId="urn:microsoft.com/office/officeart/2005/8/layout/default"/>
    <dgm:cxn modelId="{5F0ED47C-A181-4341-9983-297F9101731A}" srcId="{AF985AE5-6BF8-4840-9698-DF1F0E426158}" destId="{B93EED98-E7C9-A343-8B21-41E42873D069}" srcOrd="4" destOrd="0" parTransId="{E5DF3ECE-FF58-6245-9772-414251023492}" sibTransId="{3660F345-0020-9C4B-9407-22EFB10565F9}"/>
    <dgm:cxn modelId="{8D733FA3-DCC8-6646-AC3F-C13A4F36B8C4}" srcId="{AF985AE5-6BF8-4840-9698-DF1F0E426158}" destId="{AD520EA5-6F62-3042-B49A-8F0488B3082C}" srcOrd="1" destOrd="0" parTransId="{8AFA024E-7DF1-4E41-9EBD-B7C45922FE85}" sibTransId="{97A72EF5-A45E-D24E-946E-53DB82AFAE31}"/>
    <dgm:cxn modelId="{C3C2DDA6-4C7F-C848-A14A-A1D1718D6264}" srcId="{AF985AE5-6BF8-4840-9698-DF1F0E426158}" destId="{A02EDB81-6237-0148-9058-75F47129E02C}" srcOrd="2" destOrd="0" parTransId="{A6117B80-5693-4D4E-A4E7-94D3AABFA7F2}" sibTransId="{483CA6B1-E36C-0346-B8EC-E86BD719DED8}"/>
    <dgm:cxn modelId="{B71680B9-1A07-2F43-8B3C-AF176307B1BA}" type="presOf" srcId="{AF985AE5-6BF8-4840-9698-DF1F0E426158}" destId="{5D80E7F6-F123-0B4E-BE35-C148A35BBFBF}" srcOrd="0" destOrd="0" presId="urn:microsoft.com/office/officeart/2005/8/layout/default"/>
    <dgm:cxn modelId="{C6AE82BC-C9AA-F144-B248-82140C2576F3}" type="presOf" srcId="{7CEC4269-4481-4346-9178-2071D88F7CC0}" destId="{F868334F-9DCD-4F40-B385-8A0890BB6A84}" srcOrd="0" destOrd="0" presId="urn:microsoft.com/office/officeart/2005/8/layout/default"/>
    <dgm:cxn modelId="{78BC37C4-69EC-3E48-8F0E-7DA3AAB835AB}" srcId="{AF985AE5-6BF8-4840-9698-DF1F0E426158}" destId="{83990940-18E9-CF44-9BF9-7AB8EF321F6D}" srcOrd="5" destOrd="0" parTransId="{2D2BFAB2-1051-BB40-B0B5-3D59C371FEB0}" sibTransId="{9036F626-8EEF-9446-AF4C-21E7D9005A4B}"/>
    <dgm:cxn modelId="{7AF824CE-4DA5-864C-916D-62A3623F5381}" srcId="{AF985AE5-6BF8-4840-9698-DF1F0E426158}" destId="{7CEC4269-4481-4346-9178-2071D88F7CC0}" srcOrd="3" destOrd="0" parTransId="{4C107390-EDB7-EE4F-BC14-3A65E4E2F3E9}" sibTransId="{AB8B6DB6-7EF5-F94E-BC03-2ACF2912784F}"/>
    <dgm:cxn modelId="{32B3AEF4-5B7D-CE4E-BE23-3925D688B33D}" type="presOf" srcId="{A02EDB81-6237-0148-9058-75F47129E02C}" destId="{B5037B2E-BBBA-7C49-9AB7-BE5F57796477}" srcOrd="0" destOrd="0" presId="urn:microsoft.com/office/officeart/2005/8/layout/default"/>
    <dgm:cxn modelId="{51FA09E3-2EEF-024C-91CE-CBEBC11E6AE5}" type="presParOf" srcId="{5D80E7F6-F123-0B4E-BE35-C148A35BBFBF}" destId="{3B7FA136-97B7-E242-B4CC-D63772192C30}" srcOrd="0" destOrd="0" presId="urn:microsoft.com/office/officeart/2005/8/layout/default"/>
    <dgm:cxn modelId="{4A78292C-5A05-6044-8631-BDFE8190F13F}" type="presParOf" srcId="{5D80E7F6-F123-0B4E-BE35-C148A35BBFBF}" destId="{B2C01B62-0F89-B34A-BFCA-5BCF3183A7F5}" srcOrd="1" destOrd="0" presId="urn:microsoft.com/office/officeart/2005/8/layout/default"/>
    <dgm:cxn modelId="{311F3889-32F3-0543-A1EA-736B4803B7A2}" type="presParOf" srcId="{5D80E7F6-F123-0B4E-BE35-C148A35BBFBF}" destId="{929F03E0-31E0-BB42-B41D-E9D31164BDF8}" srcOrd="2" destOrd="0" presId="urn:microsoft.com/office/officeart/2005/8/layout/default"/>
    <dgm:cxn modelId="{BEF00CE3-B399-134D-A703-D50C875403AA}" type="presParOf" srcId="{5D80E7F6-F123-0B4E-BE35-C148A35BBFBF}" destId="{E8F20B25-2935-634D-97AC-DBF4D5668A0B}" srcOrd="3" destOrd="0" presId="urn:microsoft.com/office/officeart/2005/8/layout/default"/>
    <dgm:cxn modelId="{7FCEB114-3A58-4F47-9D42-7EF8B29420F0}" type="presParOf" srcId="{5D80E7F6-F123-0B4E-BE35-C148A35BBFBF}" destId="{B5037B2E-BBBA-7C49-9AB7-BE5F57796477}" srcOrd="4" destOrd="0" presId="urn:microsoft.com/office/officeart/2005/8/layout/default"/>
    <dgm:cxn modelId="{AEEEF06A-3F3A-1140-9DE0-F35749AA5D73}" type="presParOf" srcId="{5D80E7F6-F123-0B4E-BE35-C148A35BBFBF}" destId="{724B3081-FB58-7447-96D6-B18A98BB0C43}" srcOrd="5" destOrd="0" presId="urn:microsoft.com/office/officeart/2005/8/layout/default"/>
    <dgm:cxn modelId="{E01FF54B-7608-7D4A-9A3A-232A76A5B3D6}" type="presParOf" srcId="{5D80E7F6-F123-0B4E-BE35-C148A35BBFBF}" destId="{F868334F-9DCD-4F40-B385-8A0890BB6A84}" srcOrd="6" destOrd="0" presId="urn:microsoft.com/office/officeart/2005/8/layout/default"/>
    <dgm:cxn modelId="{28AD9876-9500-6F49-95C2-DA6AED1FC705}" type="presParOf" srcId="{5D80E7F6-F123-0B4E-BE35-C148A35BBFBF}" destId="{4F297203-3BA5-214A-807A-EFF3C21EBBB9}" srcOrd="7" destOrd="0" presId="urn:microsoft.com/office/officeart/2005/8/layout/default"/>
    <dgm:cxn modelId="{BC252135-09C7-A64D-92D0-3C92574E7CAE}" type="presParOf" srcId="{5D80E7F6-F123-0B4E-BE35-C148A35BBFBF}" destId="{27EF6857-ACF2-FA42-A4E6-612FFAA3609B}" srcOrd="8" destOrd="0" presId="urn:microsoft.com/office/officeart/2005/8/layout/default"/>
    <dgm:cxn modelId="{0DF45B2F-F1CD-F84F-A68C-86D4CBE33435}" type="presParOf" srcId="{5D80E7F6-F123-0B4E-BE35-C148A35BBFBF}" destId="{0BFC3E6B-5571-3C40-8150-C11D1A1DDF5E}" srcOrd="9" destOrd="0" presId="urn:microsoft.com/office/officeart/2005/8/layout/default"/>
    <dgm:cxn modelId="{1B9258F1-2582-3D47-BEDA-3717EF8192CF}" type="presParOf" srcId="{5D80E7F6-F123-0B4E-BE35-C148A35BBFBF}" destId="{7DFD39DB-1685-6D40-9B71-4C8E15FB245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D1FD0E-3E87-574F-A542-75F17B57CFB1}" type="doc">
      <dgm:prSet loTypeId="urn:microsoft.com/office/officeart/2005/8/layout/process5" loCatId="" qsTypeId="urn:microsoft.com/office/officeart/2005/8/quickstyle/simple1" qsCatId="simple" csTypeId="urn:microsoft.com/office/officeart/2005/8/colors/accent1_2" csCatId="accent1" phldr="1"/>
      <dgm:spPr/>
      <dgm:t>
        <a:bodyPr/>
        <a:lstStyle/>
        <a:p>
          <a:endParaRPr lang="en-US"/>
        </a:p>
      </dgm:t>
    </dgm:pt>
    <dgm:pt modelId="{21D0C3E0-3294-A24A-8597-0C62A085AFF2}">
      <dgm:prSet phldrT="[Text]"/>
      <dgm:spPr>
        <a:solidFill>
          <a:schemeClr val="tx1"/>
        </a:solidFill>
      </dgm:spPr>
      <dgm:t>
        <a:bodyPr/>
        <a:lstStyle/>
        <a:p>
          <a:r>
            <a:rPr lang="en-US" dirty="0"/>
            <a:t>My ideology</a:t>
          </a:r>
        </a:p>
      </dgm:t>
    </dgm:pt>
    <dgm:pt modelId="{3088616D-6783-7447-8D40-F653D1017D9A}" type="parTrans" cxnId="{28A63DB8-5885-AD4B-827F-437565235B99}">
      <dgm:prSet/>
      <dgm:spPr/>
      <dgm:t>
        <a:bodyPr/>
        <a:lstStyle/>
        <a:p>
          <a:endParaRPr lang="en-US"/>
        </a:p>
      </dgm:t>
    </dgm:pt>
    <dgm:pt modelId="{2DE99477-E495-CB43-B890-EF78B25A028B}" type="sibTrans" cxnId="{28A63DB8-5885-AD4B-827F-437565235B99}">
      <dgm:prSet/>
      <dgm:spPr/>
      <dgm:t>
        <a:bodyPr/>
        <a:lstStyle/>
        <a:p>
          <a:endParaRPr lang="en-US"/>
        </a:p>
      </dgm:t>
    </dgm:pt>
    <dgm:pt modelId="{3CB71418-E7E7-1F46-84EE-80DE6C9FB768}">
      <dgm:prSet phldrT="[Text]"/>
      <dgm:spPr>
        <a:solidFill>
          <a:schemeClr val="tx1"/>
        </a:solidFill>
      </dgm:spPr>
      <dgm:t>
        <a:bodyPr/>
        <a:lstStyle/>
        <a:p>
          <a:r>
            <a:rPr lang="en-US" dirty="0"/>
            <a:t>How I interpret a disparity</a:t>
          </a:r>
        </a:p>
      </dgm:t>
    </dgm:pt>
    <dgm:pt modelId="{31C299DA-3AEF-3E4B-B8D5-CE70733F59CF}" type="parTrans" cxnId="{9E14F094-DB59-9344-B5A7-A91DA6B45032}">
      <dgm:prSet/>
      <dgm:spPr/>
      <dgm:t>
        <a:bodyPr/>
        <a:lstStyle/>
        <a:p>
          <a:endParaRPr lang="en-US"/>
        </a:p>
      </dgm:t>
    </dgm:pt>
    <dgm:pt modelId="{09F6849F-93D5-5446-BCF1-088CA7E10B96}" type="sibTrans" cxnId="{9E14F094-DB59-9344-B5A7-A91DA6B45032}">
      <dgm:prSet/>
      <dgm:spPr/>
      <dgm:t>
        <a:bodyPr/>
        <a:lstStyle/>
        <a:p>
          <a:endParaRPr lang="en-US"/>
        </a:p>
      </dgm:t>
    </dgm:pt>
    <dgm:pt modelId="{32CC4F3F-49E9-8848-9D73-70BB33DA4701}">
      <dgm:prSet phldrT="[Text]"/>
      <dgm:spPr>
        <a:solidFill>
          <a:schemeClr val="tx1"/>
        </a:solidFill>
      </dgm:spPr>
      <dgm:t>
        <a:bodyPr/>
        <a:lstStyle/>
        <a:p>
          <a:r>
            <a:rPr lang="en-US" dirty="0"/>
            <a:t>Solutions I can imagine for the disparity</a:t>
          </a:r>
        </a:p>
      </dgm:t>
    </dgm:pt>
    <dgm:pt modelId="{B88B1C24-5B8F-4443-896F-B93D2EBAD784}" type="parTrans" cxnId="{4959A313-1FFC-EA4B-9962-253379C415C5}">
      <dgm:prSet/>
      <dgm:spPr/>
      <dgm:t>
        <a:bodyPr/>
        <a:lstStyle/>
        <a:p>
          <a:endParaRPr lang="en-US"/>
        </a:p>
      </dgm:t>
    </dgm:pt>
    <dgm:pt modelId="{CF360BB9-C638-3B4E-AD6A-42198680F3FF}" type="sibTrans" cxnId="{4959A313-1FFC-EA4B-9962-253379C415C5}">
      <dgm:prSet/>
      <dgm:spPr/>
      <dgm:t>
        <a:bodyPr/>
        <a:lstStyle/>
        <a:p>
          <a:endParaRPr lang="en-US"/>
        </a:p>
      </dgm:t>
    </dgm:pt>
    <dgm:pt modelId="{86A2A2BC-9D6E-9248-B44D-C9812BB63868}">
      <dgm:prSet phldrT="[Text]"/>
      <dgm:spPr>
        <a:solidFill>
          <a:schemeClr val="tx1"/>
        </a:solidFill>
      </dgm:spPr>
      <dgm:t>
        <a:bodyPr/>
        <a:lstStyle/>
        <a:p>
          <a:r>
            <a:rPr lang="en-US" dirty="0"/>
            <a:t>Actions I choose to address the disparity</a:t>
          </a:r>
        </a:p>
      </dgm:t>
    </dgm:pt>
    <dgm:pt modelId="{2171E931-524B-4444-B361-3E30011B2D2A}" type="parTrans" cxnId="{122298DE-8112-7342-8207-74CE08A28A35}">
      <dgm:prSet/>
      <dgm:spPr/>
      <dgm:t>
        <a:bodyPr/>
        <a:lstStyle/>
        <a:p>
          <a:endParaRPr lang="en-US"/>
        </a:p>
      </dgm:t>
    </dgm:pt>
    <dgm:pt modelId="{12C9EA22-FDFD-3645-BFAD-1EE0959CACE0}" type="sibTrans" cxnId="{122298DE-8112-7342-8207-74CE08A28A35}">
      <dgm:prSet/>
      <dgm:spPr/>
      <dgm:t>
        <a:bodyPr/>
        <a:lstStyle/>
        <a:p>
          <a:endParaRPr lang="en-US"/>
        </a:p>
      </dgm:t>
    </dgm:pt>
    <dgm:pt modelId="{7901B44F-89E9-7B40-9057-91C82A868ACA}">
      <dgm:prSet phldrT="[Text]"/>
      <dgm:spPr>
        <a:solidFill>
          <a:srgbClr val="9B0002"/>
        </a:solidFill>
      </dgm:spPr>
      <dgm:t>
        <a:bodyPr/>
        <a:lstStyle/>
        <a:p>
          <a:r>
            <a:rPr lang="en-US" dirty="0"/>
            <a:t>Extent to which I’m a threat to </a:t>
          </a:r>
          <a:r>
            <a:rPr lang="en-US" b="1" i="1" dirty="0"/>
            <a:t>inequity</a:t>
          </a:r>
          <a:r>
            <a:rPr lang="en-US" dirty="0"/>
            <a:t> or to the possibility of </a:t>
          </a:r>
          <a:r>
            <a:rPr lang="en-US" b="1" i="1" dirty="0"/>
            <a:t>equity</a:t>
          </a:r>
        </a:p>
      </dgm:t>
    </dgm:pt>
    <dgm:pt modelId="{99418D20-8E7B-B146-840E-D70923F9DB58}" type="parTrans" cxnId="{F8E29ECA-BBEB-F141-AB83-C512230C77A2}">
      <dgm:prSet/>
      <dgm:spPr/>
      <dgm:t>
        <a:bodyPr/>
        <a:lstStyle/>
        <a:p>
          <a:endParaRPr lang="en-US"/>
        </a:p>
      </dgm:t>
    </dgm:pt>
    <dgm:pt modelId="{8517A07A-2774-3241-BF0A-D23119D1F340}" type="sibTrans" cxnId="{F8E29ECA-BBEB-F141-AB83-C512230C77A2}">
      <dgm:prSet/>
      <dgm:spPr/>
      <dgm:t>
        <a:bodyPr/>
        <a:lstStyle/>
        <a:p>
          <a:endParaRPr lang="en-US"/>
        </a:p>
      </dgm:t>
    </dgm:pt>
    <dgm:pt modelId="{AF9C3005-E9B1-1B4C-B629-A430FA4DBC5E}" type="pres">
      <dgm:prSet presAssocID="{91D1FD0E-3E87-574F-A542-75F17B57CFB1}" presName="diagram" presStyleCnt="0">
        <dgm:presLayoutVars>
          <dgm:dir/>
          <dgm:resizeHandles val="exact"/>
        </dgm:presLayoutVars>
      </dgm:prSet>
      <dgm:spPr/>
    </dgm:pt>
    <dgm:pt modelId="{EECBFC10-7509-1E4C-9DC6-8913B0E86100}" type="pres">
      <dgm:prSet presAssocID="{21D0C3E0-3294-A24A-8597-0C62A085AFF2}" presName="node" presStyleLbl="node1" presStyleIdx="0" presStyleCnt="5">
        <dgm:presLayoutVars>
          <dgm:bulletEnabled val="1"/>
        </dgm:presLayoutVars>
      </dgm:prSet>
      <dgm:spPr/>
    </dgm:pt>
    <dgm:pt modelId="{67C08AEB-6DF8-714A-BBD7-2930EF8A5093}" type="pres">
      <dgm:prSet presAssocID="{2DE99477-E495-CB43-B890-EF78B25A028B}" presName="sibTrans" presStyleLbl="sibTrans2D1" presStyleIdx="0" presStyleCnt="4"/>
      <dgm:spPr/>
    </dgm:pt>
    <dgm:pt modelId="{B81090DD-6835-2141-AD6B-D29FBA1E8385}" type="pres">
      <dgm:prSet presAssocID="{2DE99477-E495-CB43-B890-EF78B25A028B}" presName="connectorText" presStyleLbl="sibTrans2D1" presStyleIdx="0" presStyleCnt="4"/>
      <dgm:spPr/>
    </dgm:pt>
    <dgm:pt modelId="{C3871AF5-A4F8-EE45-83B5-3B503E758217}" type="pres">
      <dgm:prSet presAssocID="{3CB71418-E7E7-1F46-84EE-80DE6C9FB768}" presName="node" presStyleLbl="node1" presStyleIdx="1" presStyleCnt="5">
        <dgm:presLayoutVars>
          <dgm:bulletEnabled val="1"/>
        </dgm:presLayoutVars>
      </dgm:prSet>
      <dgm:spPr/>
    </dgm:pt>
    <dgm:pt modelId="{681502BC-847C-7E44-9EDF-69172165A911}" type="pres">
      <dgm:prSet presAssocID="{09F6849F-93D5-5446-BCF1-088CA7E10B96}" presName="sibTrans" presStyleLbl="sibTrans2D1" presStyleIdx="1" presStyleCnt="4"/>
      <dgm:spPr/>
    </dgm:pt>
    <dgm:pt modelId="{F1E70315-A748-7C4F-8A7C-9DF9671C1929}" type="pres">
      <dgm:prSet presAssocID="{09F6849F-93D5-5446-BCF1-088CA7E10B96}" presName="connectorText" presStyleLbl="sibTrans2D1" presStyleIdx="1" presStyleCnt="4"/>
      <dgm:spPr/>
    </dgm:pt>
    <dgm:pt modelId="{C6A0FE57-3910-5748-A0A4-9A9885E271A5}" type="pres">
      <dgm:prSet presAssocID="{32CC4F3F-49E9-8848-9D73-70BB33DA4701}" presName="node" presStyleLbl="node1" presStyleIdx="2" presStyleCnt="5">
        <dgm:presLayoutVars>
          <dgm:bulletEnabled val="1"/>
        </dgm:presLayoutVars>
      </dgm:prSet>
      <dgm:spPr/>
    </dgm:pt>
    <dgm:pt modelId="{078FDB80-2021-1144-A3C2-5907C5A521E5}" type="pres">
      <dgm:prSet presAssocID="{CF360BB9-C638-3B4E-AD6A-42198680F3FF}" presName="sibTrans" presStyleLbl="sibTrans2D1" presStyleIdx="2" presStyleCnt="4"/>
      <dgm:spPr/>
    </dgm:pt>
    <dgm:pt modelId="{F2DCAA77-451F-CC4F-96B7-874C49047B8A}" type="pres">
      <dgm:prSet presAssocID="{CF360BB9-C638-3B4E-AD6A-42198680F3FF}" presName="connectorText" presStyleLbl="sibTrans2D1" presStyleIdx="2" presStyleCnt="4"/>
      <dgm:spPr/>
    </dgm:pt>
    <dgm:pt modelId="{E20F8C74-D0DE-2149-AA72-52BA0A8695B3}" type="pres">
      <dgm:prSet presAssocID="{86A2A2BC-9D6E-9248-B44D-C9812BB63868}" presName="node" presStyleLbl="node1" presStyleIdx="3" presStyleCnt="5">
        <dgm:presLayoutVars>
          <dgm:bulletEnabled val="1"/>
        </dgm:presLayoutVars>
      </dgm:prSet>
      <dgm:spPr/>
    </dgm:pt>
    <dgm:pt modelId="{60E24125-F27D-1140-ABB8-38328753CD9E}" type="pres">
      <dgm:prSet presAssocID="{12C9EA22-FDFD-3645-BFAD-1EE0959CACE0}" presName="sibTrans" presStyleLbl="sibTrans2D1" presStyleIdx="3" presStyleCnt="4"/>
      <dgm:spPr/>
    </dgm:pt>
    <dgm:pt modelId="{6A190115-E730-F440-88A2-C2E5F6D3C099}" type="pres">
      <dgm:prSet presAssocID="{12C9EA22-FDFD-3645-BFAD-1EE0959CACE0}" presName="connectorText" presStyleLbl="sibTrans2D1" presStyleIdx="3" presStyleCnt="4"/>
      <dgm:spPr/>
    </dgm:pt>
    <dgm:pt modelId="{551D889C-2856-BE40-9288-1935DD3C5808}" type="pres">
      <dgm:prSet presAssocID="{7901B44F-89E9-7B40-9057-91C82A868ACA}" presName="node" presStyleLbl="node1" presStyleIdx="4" presStyleCnt="5" custScaleX="107875" custScaleY="134162">
        <dgm:presLayoutVars>
          <dgm:bulletEnabled val="1"/>
        </dgm:presLayoutVars>
      </dgm:prSet>
      <dgm:spPr/>
    </dgm:pt>
  </dgm:ptLst>
  <dgm:cxnLst>
    <dgm:cxn modelId="{4959A313-1FFC-EA4B-9962-253379C415C5}" srcId="{91D1FD0E-3E87-574F-A542-75F17B57CFB1}" destId="{32CC4F3F-49E9-8848-9D73-70BB33DA4701}" srcOrd="2" destOrd="0" parTransId="{B88B1C24-5B8F-4443-896F-B93D2EBAD784}" sibTransId="{CF360BB9-C638-3B4E-AD6A-42198680F3FF}"/>
    <dgm:cxn modelId="{8186FB16-8A81-9E47-851D-3DCFC2482EB9}" type="presOf" srcId="{2DE99477-E495-CB43-B890-EF78B25A028B}" destId="{B81090DD-6835-2141-AD6B-D29FBA1E8385}" srcOrd="1" destOrd="0" presId="urn:microsoft.com/office/officeart/2005/8/layout/process5"/>
    <dgm:cxn modelId="{9E097E20-4444-1040-8505-26F2250B6D7A}" type="presOf" srcId="{7901B44F-89E9-7B40-9057-91C82A868ACA}" destId="{551D889C-2856-BE40-9288-1935DD3C5808}" srcOrd="0" destOrd="0" presId="urn:microsoft.com/office/officeart/2005/8/layout/process5"/>
    <dgm:cxn modelId="{2234FC24-5CE5-6645-91DD-E9B639AF3874}" type="presOf" srcId="{CF360BB9-C638-3B4E-AD6A-42198680F3FF}" destId="{F2DCAA77-451F-CC4F-96B7-874C49047B8A}" srcOrd="1" destOrd="0" presId="urn:microsoft.com/office/officeart/2005/8/layout/process5"/>
    <dgm:cxn modelId="{B1C9D85B-B1ED-2147-BA3F-B8085474BCDD}" type="presOf" srcId="{12C9EA22-FDFD-3645-BFAD-1EE0959CACE0}" destId="{6A190115-E730-F440-88A2-C2E5F6D3C099}" srcOrd="1" destOrd="0" presId="urn:microsoft.com/office/officeart/2005/8/layout/process5"/>
    <dgm:cxn modelId="{30421F5C-8285-B645-A683-2F397FA51EF9}" type="presOf" srcId="{CF360BB9-C638-3B4E-AD6A-42198680F3FF}" destId="{078FDB80-2021-1144-A3C2-5907C5A521E5}" srcOrd="0" destOrd="0" presId="urn:microsoft.com/office/officeart/2005/8/layout/process5"/>
    <dgm:cxn modelId="{AAE6A441-DF45-4443-B5F2-0CC0566E0770}" type="presOf" srcId="{32CC4F3F-49E9-8848-9D73-70BB33DA4701}" destId="{C6A0FE57-3910-5748-A0A4-9A9885E271A5}" srcOrd="0" destOrd="0" presId="urn:microsoft.com/office/officeart/2005/8/layout/process5"/>
    <dgm:cxn modelId="{E63BE345-9F21-FC4C-BD25-9BAA1D02265F}" type="presOf" srcId="{09F6849F-93D5-5446-BCF1-088CA7E10B96}" destId="{681502BC-847C-7E44-9EDF-69172165A911}" srcOrd="0" destOrd="0" presId="urn:microsoft.com/office/officeart/2005/8/layout/process5"/>
    <dgm:cxn modelId="{AA03B768-2925-E748-ABFA-7AFB21F571C3}" type="presOf" srcId="{21D0C3E0-3294-A24A-8597-0C62A085AFF2}" destId="{EECBFC10-7509-1E4C-9DC6-8913B0E86100}" srcOrd="0" destOrd="0" presId="urn:microsoft.com/office/officeart/2005/8/layout/process5"/>
    <dgm:cxn modelId="{12393A69-9ADA-294D-95C5-25A9592E1672}" type="presOf" srcId="{09F6849F-93D5-5446-BCF1-088CA7E10B96}" destId="{F1E70315-A748-7C4F-8A7C-9DF9671C1929}" srcOrd="1" destOrd="0" presId="urn:microsoft.com/office/officeart/2005/8/layout/process5"/>
    <dgm:cxn modelId="{E427816D-3372-294B-950E-F2A311912209}" type="presOf" srcId="{2DE99477-E495-CB43-B890-EF78B25A028B}" destId="{67C08AEB-6DF8-714A-BBD7-2930EF8A5093}" srcOrd="0" destOrd="0" presId="urn:microsoft.com/office/officeart/2005/8/layout/process5"/>
    <dgm:cxn modelId="{8B1F8782-8AFE-BE44-AAB2-364D8CE9E0BD}" type="presOf" srcId="{91D1FD0E-3E87-574F-A542-75F17B57CFB1}" destId="{AF9C3005-E9B1-1B4C-B629-A430FA4DBC5E}" srcOrd="0" destOrd="0" presId="urn:microsoft.com/office/officeart/2005/8/layout/process5"/>
    <dgm:cxn modelId="{973BB884-79E6-674C-9190-76FAE101865E}" type="presOf" srcId="{86A2A2BC-9D6E-9248-B44D-C9812BB63868}" destId="{E20F8C74-D0DE-2149-AA72-52BA0A8695B3}" srcOrd="0" destOrd="0" presId="urn:microsoft.com/office/officeart/2005/8/layout/process5"/>
    <dgm:cxn modelId="{9E14F094-DB59-9344-B5A7-A91DA6B45032}" srcId="{91D1FD0E-3E87-574F-A542-75F17B57CFB1}" destId="{3CB71418-E7E7-1F46-84EE-80DE6C9FB768}" srcOrd="1" destOrd="0" parTransId="{31C299DA-3AEF-3E4B-B8D5-CE70733F59CF}" sibTransId="{09F6849F-93D5-5446-BCF1-088CA7E10B96}"/>
    <dgm:cxn modelId="{47E5C6A6-C0C4-8C40-9350-CE6BA0159D89}" type="presOf" srcId="{12C9EA22-FDFD-3645-BFAD-1EE0959CACE0}" destId="{60E24125-F27D-1140-ABB8-38328753CD9E}" srcOrd="0" destOrd="0" presId="urn:microsoft.com/office/officeart/2005/8/layout/process5"/>
    <dgm:cxn modelId="{28A63DB8-5885-AD4B-827F-437565235B99}" srcId="{91D1FD0E-3E87-574F-A542-75F17B57CFB1}" destId="{21D0C3E0-3294-A24A-8597-0C62A085AFF2}" srcOrd="0" destOrd="0" parTransId="{3088616D-6783-7447-8D40-F653D1017D9A}" sibTransId="{2DE99477-E495-CB43-B890-EF78B25A028B}"/>
    <dgm:cxn modelId="{A8E80CBE-E7FE-C04F-B740-635C82394A18}" type="presOf" srcId="{3CB71418-E7E7-1F46-84EE-80DE6C9FB768}" destId="{C3871AF5-A4F8-EE45-83B5-3B503E758217}" srcOrd="0" destOrd="0" presId="urn:microsoft.com/office/officeart/2005/8/layout/process5"/>
    <dgm:cxn modelId="{F8E29ECA-BBEB-F141-AB83-C512230C77A2}" srcId="{91D1FD0E-3E87-574F-A542-75F17B57CFB1}" destId="{7901B44F-89E9-7B40-9057-91C82A868ACA}" srcOrd="4" destOrd="0" parTransId="{99418D20-8E7B-B146-840E-D70923F9DB58}" sibTransId="{8517A07A-2774-3241-BF0A-D23119D1F340}"/>
    <dgm:cxn modelId="{122298DE-8112-7342-8207-74CE08A28A35}" srcId="{91D1FD0E-3E87-574F-A542-75F17B57CFB1}" destId="{86A2A2BC-9D6E-9248-B44D-C9812BB63868}" srcOrd="3" destOrd="0" parTransId="{2171E931-524B-4444-B361-3E30011B2D2A}" sibTransId="{12C9EA22-FDFD-3645-BFAD-1EE0959CACE0}"/>
    <dgm:cxn modelId="{0BAF7DAF-7267-7141-9E70-4A448AD7B6B2}" type="presParOf" srcId="{AF9C3005-E9B1-1B4C-B629-A430FA4DBC5E}" destId="{EECBFC10-7509-1E4C-9DC6-8913B0E86100}" srcOrd="0" destOrd="0" presId="urn:microsoft.com/office/officeart/2005/8/layout/process5"/>
    <dgm:cxn modelId="{DE3FB7B2-4F67-9648-BE6C-2228D46FEE3E}" type="presParOf" srcId="{AF9C3005-E9B1-1B4C-B629-A430FA4DBC5E}" destId="{67C08AEB-6DF8-714A-BBD7-2930EF8A5093}" srcOrd="1" destOrd="0" presId="urn:microsoft.com/office/officeart/2005/8/layout/process5"/>
    <dgm:cxn modelId="{C9A2CBF4-4B74-5547-AC9E-5E7121E3101A}" type="presParOf" srcId="{67C08AEB-6DF8-714A-BBD7-2930EF8A5093}" destId="{B81090DD-6835-2141-AD6B-D29FBA1E8385}" srcOrd="0" destOrd="0" presId="urn:microsoft.com/office/officeart/2005/8/layout/process5"/>
    <dgm:cxn modelId="{451E050A-66B3-1843-B822-128E0D535B8F}" type="presParOf" srcId="{AF9C3005-E9B1-1B4C-B629-A430FA4DBC5E}" destId="{C3871AF5-A4F8-EE45-83B5-3B503E758217}" srcOrd="2" destOrd="0" presId="urn:microsoft.com/office/officeart/2005/8/layout/process5"/>
    <dgm:cxn modelId="{004C1632-B3BD-B04A-B835-BD4F675B19F8}" type="presParOf" srcId="{AF9C3005-E9B1-1B4C-B629-A430FA4DBC5E}" destId="{681502BC-847C-7E44-9EDF-69172165A911}" srcOrd="3" destOrd="0" presId="urn:microsoft.com/office/officeart/2005/8/layout/process5"/>
    <dgm:cxn modelId="{A0CBB3FD-2E9C-DC4A-BC3E-1131C31098C3}" type="presParOf" srcId="{681502BC-847C-7E44-9EDF-69172165A911}" destId="{F1E70315-A748-7C4F-8A7C-9DF9671C1929}" srcOrd="0" destOrd="0" presId="urn:microsoft.com/office/officeart/2005/8/layout/process5"/>
    <dgm:cxn modelId="{E8EFED41-B322-DB43-B7A5-3D56B01EC3AE}" type="presParOf" srcId="{AF9C3005-E9B1-1B4C-B629-A430FA4DBC5E}" destId="{C6A0FE57-3910-5748-A0A4-9A9885E271A5}" srcOrd="4" destOrd="0" presId="urn:microsoft.com/office/officeart/2005/8/layout/process5"/>
    <dgm:cxn modelId="{C6FDD695-34F8-1942-B5F1-5652BE9008EE}" type="presParOf" srcId="{AF9C3005-E9B1-1B4C-B629-A430FA4DBC5E}" destId="{078FDB80-2021-1144-A3C2-5907C5A521E5}" srcOrd="5" destOrd="0" presId="urn:microsoft.com/office/officeart/2005/8/layout/process5"/>
    <dgm:cxn modelId="{6ACEE7C1-9D03-2A43-981E-376459AD36BB}" type="presParOf" srcId="{078FDB80-2021-1144-A3C2-5907C5A521E5}" destId="{F2DCAA77-451F-CC4F-96B7-874C49047B8A}" srcOrd="0" destOrd="0" presId="urn:microsoft.com/office/officeart/2005/8/layout/process5"/>
    <dgm:cxn modelId="{2F21042E-FCD2-4E48-84C0-F11F45E42751}" type="presParOf" srcId="{AF9C3005-E9B1-1B4C-B629-A430FA4DBC5E}" destId="{E20F8C74-D0DE-2149-AA72-52BA0A8695B3}" srcOrd="6" destOrd="0" presId="urn:microsoft.com/office/officeart/2005/8/layout/process5"/>
    <dgm:cxn modelId="{D28E4C1C-EDE3-D340-BA87-BE3A3F8D4FAC}" type="presParOf" srcId="{AF9C3005-E9B1-1B4C-B629-A430FA4DBC5E}" destId="{60E24125-F27D-1140-ABB8-38328753CD9E}" srcOrd="7" destOrd="0" presId="urn:microsoft.com/office/officeart/2005/8/layout/process5"/>
    <dgm:cxn modelId="{6D694364-D4A2-644D-91DA-732D0048323D}" type="presParOf" srcId="{60E24125-F27D-1140-ABB8-38328753CD9E}" destId="{6A190115-E730-F440-88A2-C2E5F6D3C099}" srcOrd="0" destOrd="0" presId="urn:microsoft.com/office/officeart/2005/8/layout/process5"/>
    <dgm:cxn modelId="{F194B594-7448-CC44-809B-48D30741F349}" type="presParOf" srcId="{AF9C3005-E9B1-1B4C-B629-A430FA4DBC5E}" destId="{551D889C-2856-BE40-9288-1935DD3C5808}"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4A1DFD-CCB8-C745-9A26-C8618E351746}"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274FE3E4-F543-3A4A-BF1C-B508CB725E4A}">
      <dgm:prSet custT="1"/>
      <dgm:spPr/>
      <dgm:t>
        <a:bodyPr/>
        <a:lstStyle/>
        <a:p>
          <a:r>
            <a:rPr lang="en-US" sz="2400" b="0" i="0" dirty="0"/>
            <a:t>Recognize inequity</a:t>
          </a:r>
          <a:endParaRPr lang="en-US" sz="2400" dirty="0"/>
        </a:p>
      </dgm:t>
    </dgm:pt>
    <dgm:pt modelId="{7AADD8F3-6B54-404E-A9A7-CD1D056DFDE7}" type="parTrans" cxnId="{5DBA3E7E-8B09-6B4F-AFAF-7E30EC9375DC}">
      <dgm:prSet/>
      <dgm:spPr/>
      <dgm:t>
        <a:bodyPr/>
        <a:lstStyle/>
        <a:p>
          <a:endParaRPr lang="en-US"/>
        </a:p>
      </dgm:t>
    </dgm:pt>
    <dgm:pt modelId="{1AF0F6D5-E2A7-B444-BCC3-A74676E31DBC}" type="sibTrans" cxnId="{5DBA3E7E-8B09-6B4F-AFAF-7E30EC9375DC}">
      <dgm:prSet/>
      <dgm:spPr/>
      <dgm:t>
        <a:bodyPr/>
        <a:lstStyle/>
        <a:p>
          <a:endParaRPr lang="en-US"/>
        </a:p>
      </dgm:t>
    </dgm:pt>
    <dgm:pt modelId="{BDE864E6-2C7F-9F41-B20B-43FFD4E6E688}">
      <dgm:prSet custT="1"/>
      <dgm:spPr/>
      <dgm:t>
        <a:bodyPr/>
        <a:lstStyle/>
        <a:p>
          <a:r>
            <a:rPr lang="en-US" sz="2400" b="0" i="0" dirty="0"/>
            <a:t>Respond to inequity</a:t>
          </a:r>
          <a:endParaRPr lang="en-US" sz="2400" dirty="0"/>
        </a:p>
      </dgm:t>
    </dgm:pt>
    <dgm:pt modelId="{DAC37D56-3EB1-344A-8F29-718ACFC93F1C}" type="parTrans" cxnId="{056ACE95-3B89-AC42-B5C0-8D7831D4443F}">
      <dgm:prSet/>
      <dgm:spPr/>
      <dgm:t>
        <a:bodyPr/>
        <a:lstStyle/>
        <a:p>
          <a:endParaRPr lang="en-US"/>
        </a:p>
      </dgm:t>
    </dgm:pt>
    <dgm:pt modelId="{3F84ED58-5C5A-7A49-AB68-825C5ECBBE7A}" type="sibTrans" cxnId="{056ACE95-3B89-AC42-B5C0-8D7831D4443F}">
      <dgm:prSet/>
      <dgm:spPr/>
      <dgm:t>
        <a:bodyPr/>
        <a:lstStyle/>
        <a:p>
          <a:endParaRPr lang="en-US"/>
        </a:p>
      </dgm:t>
    </dgm:pt>
    <dgm:pt modelId="{EA208B9A-7F11-1543-8B84-CC10D859D068}">
      <dgm:prSet custT="1"/>
      <dgm:spPr/>
      <dgm:t>
        <a:bodyPr/>
        <a:lstStyle/>
        <a:p>
          <a:r>
            <a:rPr lang="en-US" sz="2400" b="0" i="0" dirty="0"/>
            <a:t>Redress inequity</a:t>
          </a:r>
          <a:endParaRPr lang="en-US" sz="2400" dirty="0"/>
        </a:p>
      </dgm:t>
    </dgm:pt>
    <dgm:pt modelId="{F7E04C97-016C-AC4C-B9FF-CE384BFD3018}" type="parTrans" cxnId="{AC5CB848-BF0E-C141-9E08-2B4D01F3CEE8}">
      <dgm:prSet/>
      <dgm:spPr/>
      <dgm:t>
        <a:bodyPr/>
        <a:lstStyle/>
        <a:p>
          <a:endParaRPr lang="en-US"/>
        </a:p>
      </dgm:t>
    </dgm:pt>
    <dgm:pt modelId="{43E721F9-9861-5245-9D25-C4180A091C10}" type="sibTrans" cxnId="{AC5CB848-BF0E-C141-9E08-2B4D01F3CEE8}">
      <dgm:prSet/>
      <dgm:spPr/>
      <dgm:t>
        <a:bodyPr/>
        <a:lstStyle/>
        <a:p>
          <a:endParaRPr lang="en-US"/>
        </a:p>
      </dgm:t>
    </dgm:pt>
    <dgm:pt modelId="{13F814F4-A9DE-E149-B57E-06A28D2F8D31}">
      <dgm:prSet custT="1"/>
      <dgm:spPr/>
      <dgm:t>
        <a:bodyPr/>
        <a:lstStyle/>
        <a:p>
          <a:r>
            <a:rPr lang="en-US" sz="2400" b="0" i="0" dirty="0"/>
            <a:t>Actively cultivate equity</a:t>
          </a:r>
          <a:endParaRPr lang="en-US" sz="2400" dirty="0"/>
        </a:p>
      </dgm:t>
    </dgm:pt>
    <dgm:pt modelId="{D3C1D1A8-E5A4-CB48-8B99-96F32C7246D4}" type="parTrans" cxnId="{ECB6982D-65A2-CF4A-B6EE-3D28E930B473}">
      <dgm:prSet/>
      <dgm:spPr/>
      <dgm:t>
        <a:bodyPr/>
        <a:lstStyle/>
        <a:p>
          <a:endParaRPr lang="en-US"/>
        </a:p>
      </dgm:t>
    </dgm:pt>
    <dgm:pt modelId="{50A404E0-C13C-044D-AE39-70AEE2F7CB6F}" type="sibTrans" cxnId="{ECB6982D-65A2-CF4A-B6EE-3D28E930B473}">
      <dgm:prSet/>
      <dgm:spPr/>
      <dgm:t>
        <a:bodyPr/>
        <a:lstStyle/>
        <a:p>
          <a:endParaRPr lang="en-US"/>
        </a:p>
      </dgm:t>
    </dgm:pt>
    <dgm:pt modelId="{096BEFBC-2E36-4B49-A698-A1C208C0D71A}">
      <dgm:prSet custT="1"/>
      <dgm:spPr/>
      <dgm:t>
        <a:bodyPr/>
        <a:lstStyle/>
        <a:p>
          <a:r>
            <a:rPr lang="en-US" sz="2400" b="0" i="0" dirty="0"/>
            <a:t>Sustain equity</a:t>
          </a:r>
          <a:endParaRPr lang="en-US" sz="2400" dirty="0"/>
        </a:p>
      </dgm:t>
    </dgm:pt>
    <dgm:pt modelId="{BD270A9B-CE76-944B-9935-E8A3FB881353}" type="parTrans" cxnId="{45D54A3C-A256-4149-890B-91C5589DAE2B}">
      <dgm:prSet/>
      <dgm:spPr/>
      <dgm:t>
        <a:bodyPr/>
        <a:lstStyle/>
        <a:p>
          <a:endParaRPr lang="en-US"/>
        </a:p>
      </dgm:t>
    </dgm:pt>
    <dgm:pt modelId="{32E2CB7C-07BB-EF41-B5B0-3BAC5F664E5A}" type="sibTrans" cxnId="{45D54A3C-A256-4149-890B-91C5589DAE2B}">
      <dgm:prSet/>
      <dgm:spPr/>
      <dgm:t>
        <a:bodyPr/>
        <a:lstStyle/>
        <a:p>
          <a:endParaRPr lang="en-US"/>
        </a:p>
      </dgm:t>
    </dgm:pt>
    <dgm:pt modelId="{F13A69D8-0A54-2642-BCC7-4D2915EA066E}" type="pres">
      <dgm:prSet presAssocID="{754A1DFD-CCB8-C745-9A26-C8618E351746}" presName="compositeShape" presStyleCnt="0">
        <dgm:presLayoutVars>
          <dgm:dir/>
          <dgm:resizeHandles/>
        </dgm:presLayoutVars>
      </dgm:prSet>
      <dgm:spPr/>
    </dgm:pt>
    <dgm:pt modelId="{397ACF99-680C-3E4E-9855-2D5866BB5754}" type="pres">
      <dgm:prSet presAssocID="{754A1DFD-CCB8-C745-9A26-C8618E351746}" presName="pyramid" presStyleLbl="node1" presStyleIdx="0" presStyleCnt="1" custScaleX="117573" custLinFactNeighborX="-9025" custLinFactNeighborY="488"/>
      <dgm:spPr/>
    </dgm:pt>
    <dgm:pt modelId="{7C5732A5-38DC-D845-9127-6882608E1F72}" type="pres">
      <dgm:prSet presAssocID="{754A1DFD-CCB8-C745-9A26-C8618E351746}" presName="theList" presStyleCnt="0"/>
      <dgm:spPr/>
    </dgm:pt>
    <dgm:pt modelId="{416CBDD5-38D5-0649-B494-5C41204A0B13}" type="pres">
      <dgm:prSet presAssocID="{274FE3E4-F543-3A4A-BF1C-B508CB725E4A}" presName="aNode" presStyleLbl="fgAcc1" presStyleIdx="0" presStyleCnt="5" custScaleX="102852" custScaleY="218410" custLinFactNeighborX="750" custLinFactNeighborY="20321">
        <dgm:presLayoutVars>
          <dgm:bulletEnabled val="1"/>
        </dgm:presLayoutVars>
      </dgm:prSet>
      <dgm:spPr/>
    </dgm:pt>
    <dgm:pt modelId="{B32070B6-03D7-A941-AD06-BF3FFA29F2E8}" type="pres">
      <dgm:prSet presAssocID="{274FE3E4-F543-3A4A-BF1C-B508CB725E4A}" presName="aSpace" presStyleCnt="0"/>
      <dgm:spPr/>
    </dgm:pt>
    <dgm:pt modelId="{4AB9299D-C3AB-844E-A9A3-EF476C180E66}" type="pres">
      <dgm:prSet presAssocID="{BDE864E6-2C7F-9F41-B20B-43FFD4E6E688}" presName="aNode" presStyleLbl="fgAcc1" presStyleIdx="1" presStyleCnt="5" custScaleX="104694" custScaleY="212971">
        <dgm:presLayoutVars>
          <dgm:bulletEnabled val="1"/>
        </dgm:presLayoutVars>
      </dgm:prSet>
      <dgm:spPr/>
    </dgm:pt>
    <dgm:pt modelId="{02B574A4-7286-774D-A99C-CD809AEBBDF0}" type="pres">
      <dgm:prSet presAssocID="{BDE864E6-2C7F-9F41-B20B-43FFD4E6E688}" presName="aSpace" presStyleCnt="0"/>
      <dgm:spPr/>
    </dgm:pt>
    <dgm:pt modelId="{1C5F9005-7717-A741-B4C2-4C601B5E6B6A}" type="pres">
      <dgm:prSet presAssocID="{EA208B9A-7F11-1543-8B84-CC10D859D068}" presName="aNode" presStyleLbl="fgAcc1" presStyleIdx="2" presStyleCnt="5" custScaleX="102174" custScaleY="171362">
        <dgm:presLayoutVars>
          <dgm:bulletEnabled val="1"/>
        </dgm:presLayoutVars>
      </dgm:prSet>
      <dgm:spPr/>
    </dgm:pt>
    <dgm:pt modelId="{67F56F3E-4122-8440-ADA3-37D67DCCDB03}" type="pres">
      <dgm:prSet presAssocID="{EA208B9A-7F11-1543-8B84-CC10D859D068}" presName="aSpace" presStyleCnt="0"/>
      <dgm:spPr/>
    </dgm:pt>
    <dgm:pt modelId="{51ADAC52-925A-EB40-B296-415D11C1B0D1}" type="pres">
      <dgm:prSet presAssocID="{13F814F4-A9DE-E149-B57E-06A28D2F8D31}" presName="aNode" presStyleLbl="fgAcc1" presStyleIdx="3" presStyleCnt="5" custScaleX="102057" custScaleY="204326">
        <dgm:presLayoutVars>
          <dgm:bulletEnabled val="1"/>
        </dgm:presLayoutVars>
      </dgm:prSet>
      <dgm:spPr/>
    </dgm:pt>
    <dgm:pt modelId="{8C45BA5C-E7B1-5B40-B6DE-532F82A0E20D}" type="pres">
      <dgm:prSet presAssocID="{13F814F4-A9DE-E149-B57E-06A28D2F8D31}" presName="aSpace" presStyleCnt="0"/>
      <dgm:spPr/>
    </dgm:pt>
    <dgm:pt modelId="{38FF978E-11DE-E842-BD05-6DAD6890CF04}" type="pres">
      <dgm:prSet presAssocID="{096BEFBC-2E36-4B49-A698-A1C208C0D71A}" presName="aNode" presStyleLbl="fgAcc1" presStyleIdx="4" presStyleCnt="5" custScaleX="102174" custScaleY="186989" custLinFactNeighborX="375" custLinFactNeighborY="-13723">
        <dgm:presLayoutVars>
          <dgm:bulletEnabled val="1"/>
        </dgm:presLayoutVars>
      </dgm:prSet>
      <dgm:spPr/>
    </dgm:pt>
    <dgm:pt modelId="{78C613D0-0B64-5A42-BAFF-5DA07AF6D939}" type="pres">
      <dgm:prSet presAssocID="{096BEFBC-2E36-4B49-A698-A1C208C0D71A}" presName="aSpace" presStyleCnt="0"/>
      <dgm:spPr/>
    </dgm:pt>
  </dgm:ptLst>
  <dgm:cxnLst>
    <dgm:cxn modelId="{CB4D0106-FFB1-B64B-B182-21CFA849495D}" type="presOf" srcId="{BDE864E6-2C7F-9F41-B20B-43FFD4E6E688}" destId="{4AB9299D-C3AB-844E-A9A3-EF476C180E66}" srcOrd="0" destOrd="0" presId="urn:microsoft.com/office/officeart/2005/8/layout/pyramid2"/>
    <dgm:cxn modelId="{F60C3D0C-B398-E642-AA9F-5C27B0DD1BE3}" type="presOf" srcId="{EA208B9A-7F11-1543-8B84-CC10D859D068}" destId="{1C5F9005-7717-A741-B4C2-4C601B5E6B6A}" srcOrd="0" destOrd="0" presId="urn:microsoft.com/office/officeart/2005/8/layout/pyramid2"/>
    <dgm:cxn modelId="{67F65E1B-47C5-C248-AD7E-AA7A9116E504}" type="presOf" srcId="{754A1DFD-CCB8-C745-9A26-C8618E351746}" destId="{F13A69D8-0A54-2642-BCC7-4D2915EA066E}" srcOrd="0" destOrd="0" presId="urn:microsoft.com/office/officeart/2005/8/layout/pyramid2"/>
    <dgm:cxn modelId="{ECB6982D-65A2-CF4A-B6EE-3D28E930B473}" srcId="{754A1DFD-CCB8-C745-9A26-C8618E351746}" destId="{13F814F4-A9DE-E149-B57E-06A28D2F8D31}" srcOrd="3" destOrd="0" parTransId="{D3C1D1A8-E5A4-CB48-8B99-96F32C7246D4}" sibTransId="{50A404E0-C13C-044D-AE39-70AEE2F7CB6F}"/>
    <dgm:cxn modelId="{45D54A3C-A256-4149-890B-91C5589DAE2B}" srcId="{754A1DFD-CCB8-C745-9A26-C8618E351746}" destId="{096BEFBC-2E36-4B49-A698-A1C208C0D71A}" srcOrd="4" destOrd="0" parTransId="{BD270A9B-CE76-944B-9935-E8A3FB881353}" sibTransId="{32E2CB7C-07BB-EF41-B5B0-3BAC5F664E5A}"/>
    <dgm:cxn modelId="{AC5CB848-BF0E-C141-9E08-2B4D01F3CEE8}" srcId="{754A1DFD-CCB8-C745-9A26-C8618E351746}" destId="{EA208B9A-7F11-1543-8B84-CC10D859D068}" srcOrd="2" destOrd="0" parTransId="{F7E04C97-016C-AC4C-B9FF-CE384BFD3018}" sibTransId="{43E721F9-9861-5245-9D25-C4180A091C10}"/>
    <dgm:cxn modelId="{DD514757-C750-C442-B183-E8066988C2CB}" type="presOf" srcId="{274FE3E4-F543-3A4A-BF1C-B508CB725E4A}" destId="{416CBDD5-38D5-0649-B494-5C41204A0B13}" srcOrd="0" destOrd="0" presId="urn:microsoft.com/office/officeart/2005/8/layout/pyramid2"/>
    <dgm:cxn modelId="{5DBA3E7E-8B09-6B4F-AFAF-7E30EC9375DC}" srcId="{754A1DFD-CCB8-C745-9A26-C8618E351746}" destId="{274FE3E4-F543-3A4A-BF1C-B508CB725E4A}" srcOrd="0" destOrd="0" parTransId="{7AADD8F3-6B54-404E-A9A7-CD1D056DFDE7}" sibTransId="{1AF0F6D5-E2A7-B444-BCC3-A74676E31DBC}"/>
    <dgm:cxn modelId="{056ACE95-3B89-AC42-B5C0-8D7831D4443F}" srcId="{754A1DFD-CCB8-C745-9A26-C8618E351746}" destId="{BDE864E6-2C7F-9F41-B20B-43FFD4E6E688}" srcOrd="1" destOrd="0" parTransId="{DAC37D56-3EB1-344A-8F29-718ACFC93F1C}" sibTransId="{3F84ED58-5C5A-7A49-AB68-825C5ECBBE7A}"/>
    <dgm:cxn modelId="{8D91CC97-4A4C-C442-85C6-D170EF77E562}" type="presOf" srcId="{096BEFBC-2E36-4B49-A698-A1C208C0D71A}" destId="{38FF978E-11DE-E842-BD05-6DAD6890CF04}" srcOrd="0" destOrd="0" presId="urn:microsoft.com/office/officeart/2005/8/layout/pyramid2"/>
    <dgm:cxn modelId="{81CD57B3-2B86-D84A-90E8-5EAE4DC1A8B9}" type="presOf" srcId="{13F814F4-A9DE-E149-B57E-06A28D2F8D31}" destId="{51ADAC52-925A-EB40-B296-415D11C1B0D1}" srcOrd="0" destOrd="0" presId="urn:microsoft.com/office/officeart/2005/8/layout/pyramid2"/>
    <dgm:cxn modelId="{62CA0E48-73C3-8046-A61F-CAE632C9F389}" type="presParOf" srcId="{F13A69D8-0A54-2642-BCC7-4D2915EA066E}" destId="{397ACF99-680C-3E4E-9855-2D5866BB5754}" srcOrd="0" destOrd="0" presId="urn:microsoft.com/office/officeart/2005/8/layout/pyramid2"/>
    <dgm:cxn modelId="{36FA279C-CDE6-4840-B6AD-93A325ACF057}" type="presParOf" srcId="{F13A69D8-0A54-2642-BCC7-4D2915EA066E}" destId="{7C5732A5-38DC-D845-9127-6882608E1F72}" srcOrd="1" destOrd="0" presId="urn:microsoft.com/office/officeart/2005/8/layout/pyramid2"/>
    <dgm:cxn modelId="{8A8A1D9A-2283-B944-B48A-DF12A6B24341}" type="presParOf" srcId="{7C5732A5-38DC-D845-9127-6882608E1F72}" destId="{416CBDD5-38D5-0649-B494-5C41204A0B13}" srcOrd="0" destOrd="0" presId="urn:microsoft.com/office/officeart/2005/8/layout/pyramid2"/>
    <dgm:cxn modelId="{DEBF24DB-BA3B-9F49-8A0C-1454350159E2}" type="presParOf" srcId="{7C5732A5-38DC-D845-9127-6882608E1F72}" destId="{B32070B6-03D7-A941-AD06-BF3FFA29F2E8}" srcOrd="1" destOrd="0" presId="urn:microsoft.com/office/officeart/2005/8/layout/pyramid2"/>
    <dgm:cxn modelId="{2D318E99-15F7-AD48-9A77-49AD7BF0167C}" type="presParOf" srcId="{7C5732A5-38DC-D845-9127-6882608E1F72}" destId="{4AB9299D-C3AB-844E-A9A3-EF476C180E66}" srcOrd="2" destOrd="0" presId="urn:microsoft.com/office/officeart/2005/8/layout/pyramid2"/>
    <dgm:cxn modelId="{60F56B34-83D9-9B4E-A369-A07BBF645EE5}" type="presParOf" srcId="{7C5732A5-38DC-D845-9127-6882608E1F72}" destId="{02B574A4-7286-774D-A99C-CD809AEBBDF0}" srcOrd="3" destOrd="0" presId="urn:microsoft.com/office/officeart/2005/8/layout/pyramid2"/>
    <dgm:cxn modelId="{27BC4C85-4EFC-5D43-A586-EDE36AFA0A90}" type="presParOf" srcId="{7C5732A5-38DC-D845-9127-6882608E1F72}" destId="{1C5F9005-7717-A741-B4C2-4C601B5E6B6A}" srcOrd="4" destOrd="0" presId="urn:microsoft.com/office/officeart/2005/8/layout/pyramid2"/>
    <dgm:cxn modelId="{0392A074-D81D-324B-8536-FD6F0562C9C7}" type="presParOf" srcId="{7C5732A5-38DC-D845-9127-6882608E1F72}" destId="{67F56F3E-4122-8440-ADA3-37D67DCCDB03}" srcOrd="5" destOrd="0" presId="urn:microsoft.com/office/officeart/2005/8/layout/pyramid2"/>
    <dgm:cxn modelId="{224BEA2E-C436-A24F-8C8E-39BE49233C25}" type="presParOf" srcId="{7C5732A5-38DC-D845-9127-6882608E1F72}" destId="{51ADAC52-925A-EB40-B296-415D11C1B0D1}" srcOrd="6" destOrd="0" presId="urn:microsoft.com/office/officeart/2005/8/layout/pyramid2"/>
    <dgm:cxn modelId="{78777D43-32B5-174A-8A04-6A0E7E8C8EEE}" type="presParOf" srcId="{7C5732A5-38DC-D845-9127-6882608E1F72}" destId="{8C45BA5C-E7B1-5B40-B6DE-532F82A0E20D}" srcOrd="7" destOrd="0" presId="urn:microsoft.com/office/officeart/2005/8/layout/pyramid2"/>
    <dgm:cxn modelId="{E997BBA6-9AE9-A546-819F-4AF643E36D9E}" type="presParOf" srcId="{7C5732A5-38DC-D845-9127-6882608E1F72}" destId="{38FF978E-11DE-E842-BD05-6DAD6890CF04}" srcOrd="8" destOrd="0" presId="urn:microsoft.com/office/officeart/2005/8/layout/pyramid2"/>
    <dgm:cxn modelId="{CC31EEDC-191E-3C4F-9973-71E975969C92}" type="presParOf" srcId="{7C5732A5-38DC-D845-9127-6882608E1F72}" destId="{78C613D0-0B64-5A42-BAFF-5DA07AF6D939}"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4A1DFD-CCB8-C745-9A26-C8618E351746}"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274FE3E4-F543-3A4A-BF1C-B508CB725E4A}">
      <dgm:prSet custT="1"/>
      <dgm:spPr/>
      <dgm:t>
        <a:bodyPr/>
        <a:lstStyle/>
        <a:p>
          <a:r>
            <a:rPr lang="en-US" sz="2400" b="0" i="0" dirty="0"/>
            <a:t>Recognize inequity</a:t>
          </a:r>
          <a:endParaRPr lang="en-US" sz="2400" dirty="0"/>
        </a:p>
      </dgm:t>
    </dgm:pt>
    <dgm:pt modelId="{7AADD8F3-6B54-404E-A9A7-CD1D056DFDE7}" type="parTrans" cxnId="{5DBA3E7E-8B09-6B4F-AFAF-7E30EC9375DC}">
      <dgm:prSet/>
      <dgm:spPr/>
      <dgm:t>
        <a:bodyPr/>
        <a:lstStyle/>
        <a:p>
          <a:endParaRPr lang="en-US"/>
        </a:p>
      </dgm:t>
    </dgm:pt>
    <dgm:pt modelId="{1AF0F6D5-E2A7-B444-BCC3-A74676E31DBC}" type="sibTrans" cxnId="{5DBA3E7E-8B09-6B4F-AFAF-7E30EC9375DC}">
      <dgm:prSet/>
      <dgm:spPr/>
      <dgm:t>
        <a:bodyPr/>
        <a:lstStyle/>
        <a:p>
          <a:endParaRPr lang="en-US"/>
        </a:p>
      </dgm:t>
    </dgm:pt>
    <dgm:pt modelId="{BDE864E6-2C7F-9F41-B20B-43FFD4E6E688}">
      <dgm:prSet custT="1"/>
      <dgm:spPr/>
      <dgm:t>
        <a:bodyPr/>
        <a:lstStyle/>
        <a:p>
          <a:r>
            <a:rPr lang="en-US" sz="2400" b="0" i="0" dirty="0"/>
            <a:t>Respond to inequity</a:t>
          </a:r>
          <a:endParaRPr lang="en-US" sz="2400" dirty="0"/>
        </a:p>
      </dgm:t>
    </dgm:pt>
    <dgm:pt modelId="{DAC37D56-3EB1-344A-8F29-718ACFC93F1C}" type="parTrans" cxnId="{056ACE95-3B89-AC42-B5C0-8D7831D4443F}">
      <dgm:prSet/>
      <dgm:spPr/>
      <dgm:t>
        <a:bodyPr/>
        <a:lstStyle/>
        <a:p>
          <a:endParaRPr lang="en-US"/>
        </a:p>
      </dgm:t>
    </dgm:pt>
    <dgm:pt modelId="{3F84ED58-5C5A-7A49-AB68-825C5ECBBE7A}" type="sibTrans" cxnId="{056ACE95-3B89-AC42-B5C0-8D7831D4443F}">
      <dgm:prSet/>
      <dgm:spPr/>
      <dgm:t>
        <a:bodyPr/>
        <a:lstStyle/>
        <a:p>
          <a:endParaRPr lang="en-US"/>
        </a:p>
      </dgm:t>
    </dgm:pt>
    <dgm:pt modelId="{EA208B9A-7F11-1543-8B84-CC10D859D068}">
      <dgm:prSet custT="1"/>
      <dgm:spPr/>
      <dgm:t>
        <a:bodyPr/>
        <a:lstStyle/>
        <a:p>
          <a:r>
            <a:rPr lang="en-US" sz="2400" b="0" i="0" dirty="0"/>
            <a:t>Redress inequity</a:t>
          </a:r>
          <a:endParaRPr lang="en-US" sz="2400" dirty="0"/>
        </a:p>
      </dgm:t>
    </dgm:pt>
    <dgm:pt modelId="{F7E04C97-016C-AC4C-B9FF-CE384BFD3018}" type="parTrans" cxnId="{AC5CB848-BF0E-C141-9E08-2B4D01F3CEE8}">
      <dgm:prSet/>
      <dgm:spPr/>
      <dgm:t>
        <a:bodyPr/>
        <a:lstStyle/>
        <a:p>
          <a:endParaRPr lang="en-US"/>
        </a:p>
      </dgm:t>
    </dgm:pt>
    <dgm:pt modelId="{43E721F9-9861-5245-9D25-C4180A091C10}" type="sibTrans" cxnId="{AC5CB848-BF0E-C141-9E08-2B4D01F3CEE8}">
      <dgm:prSet/>
      <dgm:spPr/>
      <dgm:t>
        <a:bodyPr/>
        <a:lstStyle/>
        <a:p>
          <a:endParaRPr lang="en-US"/>
        </a:p>
      </dgm:t>
    </dgm:pt>
    <dgm:pt modelId="{13F814F4-A9DE-E149-B57E-06A28D2F8D31}">
      <dgm:prSet custT="1"/>
      <dgm:spPr/>
      <dgm:t>
        <a:bodyPr/>
        <a:lstStyle/>
        <a:p>
          <a:r>
            <a:rPr lang="en-US" sz="2400" b="0" i="0" dirty="0"/>
            <a:t>Actively cultivate equity</a:t>
          </a:r>
          <a:endParaRPr lang="en-US" sz="2400" dirty="0"/>
        </a:p>
      </dgm:t>
    </dgm:pt>
    <dgm:pt modelId="{D3C1D1A8-E5A4-CB48-8B99-96F32C7246D4}" type="parTrans" cxnId="{ECB6982D-65A2-CF4A-B6EE-3D28E930B473}">
      <dgm:prSet/>
      <dgm:spPr/>
      <dgm:t>
        <a:bodyPr/>
        <a:lstStyle/>
        <a:p>
          <a:endParaRPr lang="en-US"/>
        </a:p>
      </dgm:t>
    </dgm:pt>
    <dgm:pt modelId="{50A404E0-C13C-044D-AE39-70AEE2F7CB6F}" type="sibTrans" cxnId="{ECB6982D-65A2-CF4A-B6EE-3D28E930B473}">
      <dgm:prSet/>
      <dgm:spPr/>
      <dgm:t>
        <a:bodyPr/>
        <a:lstStyle/>
        <a:p>
          <a:endParaRPr lang="en-US"/>
        </a:p>
      </dgm:t>
    </dgm:pt>
    <dgm:pt modelId="{096BEFBC-2E36-4B49-A698-A1C208C0D71A}">
      <dgm:prSet custT="1"/>
      <dgm:spPr/>
      <dgm:t>
        <a:bodyPr/>
        <a:lstStyle/>
        <a:p>
          <a:r>
            <a:rPr lang="en-US" sz="2400" b="0" i="0" dirty="0"/>
            <a:t>Sustain equity</a:t>
          </a:r>
          <a:endParaRPr lang="en-US" sz="2400" dirty="0"/>
        </a:p>
      </dgm:t>
    </dgm:pt>
    <dgm:pt modelId="{BD270A9B-CE76-944B-9935-E8A3FB881353}" type="parTrans" cxnId="{45D54A3C-A256-4149-890B-91C5589DAE2B}">
      <dgm:prSet/>
      <dgm:spPr/>
      <dgm:t>
        <a:bodyPr/>
        <a:lstStyle/>
        <a:p>
          <a:endParaRPr lang="en-US"/>
        </a:p>
      </dgm:t>
    </dgm:pt>
    <dgm:pt modelId="{32E2CB7C-07BB-EF41-B5B0-3BAC5F664E5A}" type="sibTrans" cxnId="{45D54A3C-A256-4149-890B-91C5589DAE2B}">
      <dgm:prSet/>
      <dgm:spPr/>
      <dgm:t>
        <a:bodyPr/>
        <a:lstStyle/>
        <a:p>
          <a:endParaRPr lang="en-US"/>
        </a:p>
      </dgm:t>
    </dgm:pt>
    <dgm:pt modelId="{F13A69D8-0A54-2642-BCC7-4D2915EA066E}" type="pres">
      <dgm:prSet presAssocID="{754A1DFD-CCB8-C745-9A26-C8618E351746}" presName="compositeShape" presStyleCnt="0">
        <dgm:presLayoutVars>
          <dgm:dir/>
          <dgm:resizeHandles/>
        </dgm:presLayoutVars>
      </dgm:prSet>
      <dgm:spPr/>
    </dgm:pt>
    <dgm:pt modelId="{397ACF99-680C-3E4E-9855-2D5866BB5754}" type="pres">
      <dgm:prSet presAssocID="{754A1DFD-CCB8-C745-9A26-C8618E351746}" presName="pyramid" presStyleLbl="node1" presStyleIdx="0" presStyleCnt="1" custScaleX="117573" custLinFactNeighborX="-9025" custLinFactNeighborY="488"/>
      <dgm:spPr/>
    </dgm:pt>
    <dgm:pt modelId="{7C5732A5-38DC-D845-9127-6882608E1F72}" type="pres">
      <dgm:prSet presAssocID="{754A1DFD-CCB8-C745-9A26-C8618E351746}" presName="theList" presStyleCnt="0"/>
      <dgm:spPr/>
    </dgm:pt>
    <dgm:pt modelId="{416CBDD5-38D5-0649-B494-5C41204A0B13}" type="pres">
      <dgm:prSet presAssocID="{274FE3E4-F543-3A4A-BF1C-B508CB725E4A}" presName="aNode" presStyleLbl="fgAcc1" presStyleIdx="0" presStyleCnt="5" custScaleX="102852" custScaleY="218410" custLinFactNeighborX="750" custLinFactNeighborY="20321">
        <dgm:presLayoutVars>
          <dgm:bulletEnabled val="1"/>
        </dgm:presLayoutVars>
      </dgm:prSet>
      <dgm:spPr/>
    </dgm:pt>
    <dgm:pt modelId="{B32070B6-03D7-A941-AD06-BF3FFA29F2E8}" type="pres">
      <dgm:prSet presAssocID="{274FE3E4-F543-3A4A-BF1C-B508CB725E4A}" presName="aSpace" presStyleCnt="0"/>
      <dgm:spPr/>
    </dgm:pt>
    <dgm:pt modelId="{4AB9299D-C3AB-844E-A9A3-EF476C180E66}" type="pres">
      <dgm:prSet presAssocID="{BDE864E6-2C7F-9F41-B20B-43FFD4E6E688}" presName="aNode" presStyleLbl="fgAcc1" presStyleIdx="1" presStyleCnt="5" custScaleX="104694" custScaleY="212971">
        <dgm:presLayoutVars>
          <dgm:bulletEnabled val="1"/>
        </dgm:presLayoutVars>
      </dgm:prSet>
      <dgm:spPr/>
    </dgm:pt>
    <dgm:pt modelId="{02B574A4-7286-774D-A99C-CD809AEBBDF0}" type="pres">
      <dgm:prSet presAssocID="{BDE864E6-2C7F-9F41-B20B-43FFD4E6E688}" presName="aSpace" presStyleCnt="0"/>
      <dgm:spPr/>
    </dgm:pt>
    <dgm:pt modelId="{1C5F9005-7717-A741-B4C2-4C601B5E6B6A}" type="pres">
      <dgm:prSet presAssocID="{EA208B9A-7F11-1543-8B84-CC10D859D068}" presName="aNode" presStyleLbl="fgAcc1" presStyleIdx="2" presStyleCnt="5" custScaleX="102174" custScaleY="171362">
        <dgm:presLayoutVars>
          <dgm:bulletEnabled val="1"/>
        </dgm:presLayoutVars>
      </dgm:prSet>
      <dgm:spPr/>
    </dgm:pt>
    <dgm:pt modelId="{67F56F3E-4122-8440-ADA3-37D67DCCDB03}" type="pres">
      <dgm:prSet presAssocID="{EA208B9A-7F11-1543-8B84-CC10D859D068}" presName="aSpace" presStyleCnt="0"/>
      <dgm:spPr/>
    </dgm:pt>
    <dgm:pt modelId="{51ADAC52-925A-EB40-B296-415D11C1B0D1}" type="pres">
      <dgm:prSet presAssocID="{13F814F4-A9DE-E149-B57E-06A28D2F8D31}" presName="aNode" presStyleLbl="fgAcc1" presStyleIdx="3" presStyleCnt="5" custScaleX="102057" custScaleY="204326">
        <dgm:presLayoutVars>
          <dgm:bulletEnabled val="1"/>
        </dgm:presLayoutVars>
      </dgm:prSet>
      <dgm:spPr/>
    </dgm:pt>
    <dgm:pt modelId="{8C45BA5C-E7B1-5B40-B6DE-532F82A0E20D}" type="pres">
      <dgm:prSet presAssocID="{13F814F4-A9DE-E149-B57E-06A28D2F8D31}" presName="aSpace" presStyleCnt="0"/>
      <dgm:spPr/>
    </dgm:pt>
    <dgm:pt modelId="{38FF978E-11DE-E842-BD05-6DAD6890CF04}" type="pres">
      <dgm:prSet presAssocID="{096BEFBC-2E36-4B49-A698-A1C208C0D71A}" presName="aNode" presStyleLbl="fgAcc1" presStyleIdx="4" presStyleCnt="5" custScaleX="102174" custScaleY="186989" custLinFactNeighborX="375" custLinFactNeighborY="-13723">
        <dgm:presLayoutVars>
          <dgm:bulletEnabled val="1"/>
        </dgm:presLayoutVars>
      </dgm:prSet>
      <dgm:spPr/>
    </dgm:pt>
    <dgm:pt modelId="{78C613D0-0B64-5A42-BAFF-5DA07AF6D939}" type="pres">
      <dgm:prSet presAssocID="{096BEFBC-2E36-4B49-A698-A1C208C0D71A}" presName="aSpace" presStyleCnt="0"/>
      <dgm:spPr/>
    </dgm:pt>
  </dgm:ptLst>
  <dgm:cxnLst>
    <dgm:cxn modelId="{CB4D0106-FFB1-B64B-B182-21CFA849495D}" type="presOf" srcId="{BDE864E6-2C7F-9F41-B20B-43FFD4E6E688}" destId="{4AB9299D-C3AB-844E-A9A3-EF476C180E66}" srcOrd="0" destOrd="0" presId="urn:microsoft.com/office/officeart/2005/8/layout/pyramid2"/>
    <dgm:cxn modelId="{F60C3D0C-B398-E642-AA9F-5C27B0DD1BE3}" type="presOf" srcId="{EA208B9A-7F11-1543-8B84-CC10D859D068}" destId="{1C5F9005-7717-A741-B4C2-4C601B5E6B6A}" srcOrd="0" destOrd="0" presId="urn:microsoft.com/office/officeart/2005/8/layout/pyramid2"/>
    <dgm:cxn modelId="{67F65E1B-47C5-C248-AD7E-AA7A9116E504}" type="presOf" srcId="{754A1DFD-CCB8-C745-9A26-C8618E351746}" destId="{F13A69D8-0A54-2642-BCC7-4D2915EA066E}" srcOrd="0" destOrd="0" presId="urn:microsoft.com/office/officeart/2005/8/layout/pyramid2"/>
    <dgm:cxn modelId="{ECB6982D-65A2-CF4A-B6EE-3D28E930B473}" srcId="{754A1DFD-CCB8-C745-9A26-C8618E351746}" destId="{13F814F4-A9DE-E149-B57E-06A28D2F8D31}" srcOrd="3" destOrd="0" parTransId="{D3C1D1A8-E5A4-CB48-8B99-96F32C7246D4}" sibTransId="{50A404E0-C13C-044D-AE39-70AEE2F7CB6F}"/>
    <dgm:cxn modelId="{45D54A3C-A256-4149-890B-91C5589DAE2B}" srcId="{754A1DFD-CCB8-C745-9A26-C8618E351746}" destId="{096BEFBC-2E36-4B49-A698-A1C208C0D71A}" srcOrd="4" destOrd="0" parTransId="{BD270A9B-CE76-944B-9935-E8A3FB881353}" sibTransId="{32E2CB7C-07BB-EF41-B5B0-3BAC5F664E5A}"/>
    <dgm:cxn modelId="{AC5CB848-BF0E-C141-9E08-2B4D01F3CEE8}" srcId="{754A1DFD-CCB8-C745-9A26-C8618E351746}" destId="{EA208B9A-7F11-1543-8B84-CC10D859D068}" srcOrd="2" destOrd="0" parTransId="{F7E04C97-016C-AC4C-B9FF-CE384BFD3018}" sibTransId="{43E721F9-9861-5245-9D25-C4180A091C10}"/>
    <dgm:cxn modelId="{DD514757-C750-C442-B183-E8066988C2CB}" type="presOf" srcId="{274FE3E4-F543-3A4A-BF1C-B508CB725E4A}" destId="{416CBDD5-38D5-0649-B494-5C41204A0B13}" srcOrd="0" destOrd="0" presId="urn:microsoft.com/office/officeart/2005/8/layout/pyramid2"/>
    <dgm:cxn modelId="{5DBA3E7E-8B09-6B4F-AFAF-7E30EC9375DC}" srcId="{754A1DFD-CCB8-C745-9A26-C8618E351746}" destId="{274FE3E4-F543-3A4A-BF1C-B508CB725E4A}" srcOrd="0" destOrd="0" parTransId="{7AADD8F3-6B54-404E-A9A7-CD1D056DFDE7}" sibTransId="{1AF0F6D5-E2A7-B444-BCC3-A74676E31DBC}"/>
    <dgm:cxn modelId="{056ACE95-3B89-AC42-B5C0-8D7831D4443F}" srcId="{754A1DFD-CCB8-C745-9A26-C8618E351746}" destId="{BDE864E6-2C7F-9F41-B20B-43FFD4E6E688}" srcOrd="1" destOrd="0" parTransId="{DAC37D56-3EB1-344A-8F29-718ACFC93F1C}" sibTransId="{3F84ED58-5C5A-7A49-AB68-825C5ECBBE7A}"/>
    <dgm:cxn modelId="{8D91CC97-4A4C-C442-85C6-D170EF77E562}" type="presOf" srcId="{096BEFBC-2E36-4B49-A698-A1C208C0D71A}" destId="{38FF978E-11DE-E842-BD05-6DAD6890CF04}" srcOrd="0" destOrd="0" presId="urn:microsoft.com/office/officeart/2005/8/layout/pyramid2"/>
    <dgm:cxn modelId="{81CD57B3-2B86-D84A-90E8-5EAE4DC1A8B9}" type="presOf" srcId="{13F814F4-A9DE-E149-B57E-06A28D2F8D31}" destId="{51ADAC52-925A-EB40-B296-415D11C1B0D1}" srcOrd="0" destOrd="0" presId="urn:microsoft.com/office/officeart/2005/8/layout/pyramid2"/>
    <dgm:cxn modelId="{62CA0E48-73C3-8046-A61F-CAE632C9F389}" type="presParOf" srcId="{F13A69D8-0A54-2642-BCC7-4D2915EA066E}" destId="{397ACF99-680C-3E4E-9855-2D5866BB5754}" srcOrd="0" destOrd="0" presId="urn:microsoft.com/office/officeart/2005/8/layout/pyramid2"/>
    <dgm:cxn modelId="{36FA279C-CDE6-4840-B6AD-93A325ACF057}" type="presParOf" srcId="{F13A69D8-0A54-2642-BCC7-4D2915EA066E}" destId="{7C5732A5-38DC-D845-9127-6882608E1F72}" srcOrd="1" destOrd="0" presId="urn:microsoft.com/office/officeart/2005/8/layout/pyramid2"/>
    <dgm:cxn modelId="{8A8A1D9A-2283-B944-B48A-DF12A6B24341}" type="presParOf" srcId="{7C5732A5-38DC-D845-9127-6882608E1F72}" destId="{416CBDD5-38D5-0649-B494-5C41204A0B13}" srcOrd="0" destOrd="0" presId="urn:microsoft.com/office/officeart/2005/8/layout/pyramid2"/>
    <dgm:cxn modelId="{DEBF24DB-BA3B-9F49-8A0C-1454350159E2}" type="presParOf" srcId="{7C5732A5-38DC-D845-9127-6882608E1F72}" destId="{B32070B6-03D7-A941-AD06-BF3FFA29F2E8}" srcOrd="1" destOrd="0" presId="urn:microsoft.com/office/officeart/2005/8/layout/pyramid2"/>
    <dgm:cxn modelId="{2D318E99-15F7-AD48-9A77-49AD7BF0167C}" type="presParOf" srcId="{7C5732A5-38DC-D845-9127-6882608E1F72}" destId="{4AB9299D-C3AB-844E-A9A3-EF476C180E66}" srcOrd="2" destOrd="0" presId="urn:microsoft.com/office/officeart/2005/8/layout/pyramid2"/>
    <dgm:cxn modelId="{60F56B34-83D9-9B4E-A369-A07BBF645EE5}" type="presParOf" srcId="{7C5732A5-38DC-D845-9127-6882608E1F72}" destId="{02B574A4-7286-774D-A99C-CD809AEBBDF0}" srcOrd="3" destOrd="0" presId="urn:microsoft.com/office/officeart/2005/8/layout/pyramid2"/>
    <dgm:cxn modelId="{27BC4C85-4EFC-5D43-A586-EDE36AFA0A90}" type="presParOf" srcId="{7C5732A5-38DC-D845-9127-6882608E1F72}" destId="{1C5F9005-7717-A741-B4C2-4C601B5E6B6A}" srcOrd="4" destOrd="0" presId="urn:microsoft.com/office/officeart/2005/8/layout/pyramid2"/>
    <dgm:cxn modelId="{0392A074-D81D-324B-8536-FD6F0562C9C7}" type="presParOf" srcId="{7C5732A5-38DC-D845-9127-6882608E1F72}" destId="{67F56F3E-4122-8440-ADA3-37D67DCCDB03}" srcOrd="5" destOrd="0" presId="urn:microsoft.com/office/officeart/2005/8/layout/pyramid2"/>
    <dgm:cxn modelId="{224BEA2E-C436-A24F-8C8E-39BE49233C25}" type="presParOf" srcId="{7C5732A5-38DC-D845-9127-6882608E1F72}" destId="{51ADAC52-925A-EB40-B296-415D11C1B0D1}" srcOrd="6" destOrd="0" presId="urn:microsoft.com/office/officeart/2005/8/layout/pyramid2"/>
    <dgm:cxn modelId="{78777D43-32B5-174A-8A04-6A0E7E8C8EEE}" type="presParOf" srcId="{7C5732A5-38DC-D845-9127-6882608E1F72}" destId="{8C45BA5C-E7B1-5B40-B6DE-532F82A0E20D}" srcOrd="7" destOrd="0" presId="urn:microsoft.com/office/officeart/2005/8/layout/pyramid2"/>
    <dgm:cxn modelId="{E997BBA6-9AE9-A546-819F-4AF643E36D9E}" type="presParOf" srcId="{7C5732A5-38DC-D845-9127-6882608E1F72}" destId="{38FF978E-11DE-E842-BD05-6DAD6890CF04}" srcOrd="8" destOrd="0" presId="urn:microsoft.com/office/officeart/2005/8/layout/pyramid2"/>
    <dgm:cxn modelId="{CC31EEDC-191E-3C4F-9973-71E975969C92}" type="presParOf" srcId="{7C5732A5-38DC-D845-9127-6882608E1F72}" destId="{78C613D0-0B64-5A42-BAFF-5DA07AF6D939}"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FA136-97B7-E242-B4CC-D63772192C30}">
      <dsp:nvSpPr>
        <dsp:cNvPr id="0" name=""/>
        <dsp:cNvSpPr/>
      </dsp:nvSpPr>
      <dsp:spPr>
        <a:xfrm>
          <a:off x="1221978" y="2645"/>
          <a:ext cx="2706687" cy="162401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Sociohistorical Racism</a:t>
          </a:r>
        </a:p>
      </dsp:txBody>
      <dsp:txXfrm>
        <a:off x="1221978" y="2645"/>
        <a:ext cx="2706687" cy="1624012"/>
      </dsp:txXfrm>
    </dsp:sp>
    <dsp:sp modelId="{929F03E0-31E0-BB42-B41D-E9D31164BDF8}">
      <dsp:nvSpPr>
        <dsp:cNvPr id="0" name=""/>
        <dsp:cNvSpPr/>
      </dsp:nvSpPr>
      <dsp:spPr>
        <a:xfrm>
          <a:off x="4257528" y="2645"/>
          <a:ext cx="2706687" cy="1624012"/>
        </a:xfrm>
        <a:prstGeom prst="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i="1" kern="1200" dirty="0"/>
            <a:t>Ideological Racism</a:t>
          </a:r>
        </a:p>
      </dsp:txBody>
      <dsp:txXfrm>
        <a:off x="4257528" y="2645"/>
        <a:ext cx="2706687" cy="1624012"/>
      </dsp:txXfrm>
    </dsp:sp>
    <dsp:sp modelId="{B5037B2E-BBBA-7C49-9AB7-BE5F57796477}">
      <dsp:nvSpPr>
        <dsp:cNvPr id="0" name=""/>
        <dsp:cNvSpPr/>
      </dsp:nvSpPr>
      <dsp:spPr>
        <a:xfrm>
          <a:off x="1221978" y="1897327"/>
          <a:ext cx="2706687" cy="1624012"/>
        </a:xfrm>
        <a:prstGeom prst="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Individual Racism</a:t>
          </a:r>
        </a:p>
      </dsp:txBody>
      <dsp:txXfrm>
        <a:off x="1221978" y="1897327"/>
        <a:ext cx="2706687" cy="1624012"/>
      </dsp:txXfrm>
    </dsp:sp>
    <dsp:sp modelId="{F868334F-9DCD-4F40-B385-8A0890BB6A84}">
      <dsp:nvSpPr>
        <dsp:cNvPr id="0" name=""/>
        <dsp:cNvSpPr/>
      </dsp:nvSpPr>
      <dsp:spPr>
        <a:xfrm>
          <a:off x="4199334" y="1897327"/>
          <a:ext cx="2706687" cy="1624012"/>
        </a:xfrm>
        <a:prstGeom prst="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Institutional Racism</a:t>
          </a:r>
        </a:p>
      </dsp:txBody>
      <dsp:txXfrm>
        <a:off x="4199334" y="1897327"/>
        <a:ext cx="2706687" cy="1624012"/>
      </dsp:txXfrm>
    </dsp:sp>
    <dsp:sp modelId="{27EF6857-ACF2-FA42-A4E6-612FFAA3609B}">
      <dsp:nvSpPr>
        <dsp:cNvPr id="0" name=""/>
        <dsp:cNvSpPr/>
      </dsp:nvSpPr>
      <dsp:spPr>
        <a:xfrm>
          <a:off x="1221978" y="3792008"/>
          <a:ext cx="2706687" cy="1624012"/>
        </a:xfrm>
        <a:prstGeom prst="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Cultural Racism</a:t>
          </a:r>
        </a:p>
      </dsp:txBody>
      <dsp:txXfrm>
        <a:off x="1221978" y="3792008"/>
        <a:ext cx="2706687" cy="1624012"/>
      </dsp:txXfrm>
    </dsp:sp>
    <dsp:sp modelId="{7DFD39DB-1685-6D40-9B71-4C8E15FB245A}">
      <dsp:nvSpPr>
        <dsp:cNvPr id="0" name=""/>
        <dsp:cNvSpPr/>
      </dsp:nvSpPr>
      <dsp:spPr>
        <a:xfrm>
          <a:off x="4199334" y="3792008"/>
          <a:ext cx="2706687" cy="1624012"/>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i="1" kern="1200" dirty="0"/>
            <a:t>Structural Racism</a:t>
          </a:r>
        </a:p>
      </dsp:txBody>
      <dsp:txXfrm>
        <a:off x="4199334" y="3792008"/>
        <a:ext cx="2706687" cy="1624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BFC10-7509-1E4C-9DC6-8913B0E86100}">
      <dsp:nvSpPr>
        <dsp:cNvPr id="0" name=""/>
        <dsp:cNvSpPr/>
      </dsp:nvSpPr>
      <dsp:spPr>
        <a:xfrm>
          <a:off x="7496" y="88384"/>
          <a:ext cx="2240695" cy="1344417"/>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My ideology</a:t>
          </a:r>
        </a:p>
      </dsp:txBody>
      <dsp:txXfrm>
        <a:off x="46873" y="127761"/>
        <a:ext cx="2161941" cy="1265663"/>
      </dsp:txXfrm>
    </dsp:sp>
    <dsp:sp modelId="{67C08AEB-6DF8-714A-BBD7-2930EF8A5093}">
      <dsp:nvSpPr>
        <dsp:cNvPr id="0" name=""/>
        <dsp:cNvSpPr/>
      </dsp:nvSpPr>
      <dsp:spPr>
        <a:xfrm>
          <a:off x="2445373" y="482746"/>
          <a:ext cx="475027" cy="5556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445373" y="593884"/>
        <a:ext cx="332519" cy="333416"/>
      </dsp:txXfrm>
    </dsp:sp>
    <dsp:sp modelId="{C3871AF5-A4F8-EE45-83B5-3B503E758217}">
      <dsp:nvSpPr>
        <dsp:cNvPr id="0" name=""/>
        <dsp:cNvSpPr/>
      </dsp:nvSpPr>
      <dsp:spPr>
        <a:xfrm>
          <a:off x="3144470" y="88384"/>
          <a:ext cx="2240695" cy="1344417"/>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How I interpret a disparity</a:t>
          </a:r>
        </a:p>
      </dsp:txBody>
      <dsp:txXfrm>
        <a:off x="3183847" y="127761"/>
        <a:ext cx="2161941" cy="1265663"/>
      </dsp:txXfrm>
    </dsp:sp>
    <dsp:sp modelId="{681502BC-847C-7E44-9EDF-69172165A911}">
      <dsp:nvSpPr>
        <dsp:cNvPr id="0" name=""/>
        <dsp:cNvSpPr/>
      </dsp:nvSpPr>
      <dsp:spPr>
        <a:xfrm>
          <a:off x="5582347" y="482746"/>
          <a:ext cx="475027" cy="5556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582347" y="593884"/>
        <a:ext cx="332519" cy="333416"/>
      </dsp:txXfrm>
    </dsp:sp>
    <dsp:sp modelId="{C6A0FE57-3910-5748-A0A4-9A9885E271A5}">
      <dsp:nvSpPr>
        <dsp:cNvPr id="0" name=""/>
        <dsp:cNvSpPr/>
      </dsp:nvSpPr>
      <dsp:spPr>
        <a:xfrm>
          <a:off x="6281444" y="88384"/>
          <a:ext cx="2240695" cy="1344417"/>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Solutions I can imagine for the disparity</a:t>
          </a:r>
        </a:p>
      </dsp:txBody>
      <dsp:txXfrm>
        <a:off x="6320821" y="127761"/>
        <a:ext cx="2161941" cy="1265663"/>
      </dsp:txXfrm>
    </dsp:sp>
    <dsp:sp modelId="{078FDB80-2021-1144-A3C2-5907C5A521E5}">
      <dsp:nvSpPr>
        <dsp:cNvPr id="0" name=""/>
        <dsp:cNvSpPr/>
      </dsp:nvSpPr>
      <dsp:spPr>
        <a:xfrm rot="5400000">
          <a:off x="7103424" y="1701025"/>
          <a:ext cx="596736" cy="5556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7235084" y="1680503"/>
        <a:ext cx="333416" cy="430028"/>
      </dsp:txXfrm>
    </dsp:sp>
    <dsp:sp modelId="{E20F8C74-D0DE-2149-AA72-52BA0A8695B3}">
      <dsp:nvSpPr>
        <dsp:cNvPr id="0" name=""/>
        <dsp:cNvSpPr/>
      </dsp:nvSpPr>
      <dsp:spPr>
        <a:xfrm>
          <a:off x="6281444" y="2558720"/>
          <a:ext cx="2240695" cy="1344417"/>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Actions I choose to address the disparity</a:t>
          </a:r>
        </a:p>
      </dsp:txBody>
      <dsp:txXfrm>
        <a:off x="6320821" y="2598097"/>
        <a:ext cx="2161941" cy="1265663"/>
      </dsp:txXfrm>
    </dsp:sp>
    <dsp:sp modelId="{60E24125-F27D-1140-ABB8-38328753CD9E}">
      <dsp:nvSpPr>
        <dsp:cNvPr id="0" name=""/>
        <dsp:cNvSpPr/>
      </dsp:nvSpPr>
      <dsp:spPr>
        <a:xfrm rot="10800000">
          <a:off x="5609235" y="2953082"/>
          <a:ext cx="475027" cy="5556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5751743" y="3064220"/>
        <a:ext cx="332519" cy="333416"/>
      </dsp:txXfrm>
    </dsp:sp>
    <dsp:sp modelId="{551D889C-2856-BE40-9288-1935DD3C5808}">
      <dsp:nvSpPr>
        <dsp:cNvPr id="0" name=""/>
        <dsp:cNvSpPr/>
      </dsp:nvSpPr>
      <dsp:spPr>
        <a:xfrm>
          <a:off x="2968015" y="2329080"/>
          <a:ext cx="2417150" cy="1803697"/>
        </a:xfrm>
        <a:prstGeom prst="roundRect">
          <a:avLst>
            <a:gd name="adj" fmla="val 10000"/>
          </a:avLst>
        </a:prstGeom>
        <a:solidFill>
          <a:srgbClr val="9B000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Extent to which I’m a threat to </a:t>
          </a:r>
          <a:r>
            <a:rPr lang="en-US" sz="2200" b="1" i="1" kern="1200" dirty="0"/>
            <a:t>inequity</a:t>
          </a:r>
          <a:r>
            <a:rPr lang="en-US" sz="2200" kern="1200" dirty="0"/>
            <a:t> or to the possibility of </a:t>
          </a:r>
          <a:r>
            <a:rPr lang="en-US" sz="2200" b="1" i="1" kern="1200" dirty="0"/>
            <a:t>equity</a:t>
          </a:r>
        </a:p>
      </dsp:txBody>
      <dsp:txXfrm>
        <a:off x="3020843" y="2381908"/>
        <a:ext cx="2311494" cy="16980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ACF99-680C-3E4E-9855-2D5866BB5754}">
      <dsp:nvSpPr>
        <dsp:cNvPr id="0" name=""/>
        <dsp:cNvSpPr/>
      </dsp:nvSpPr>
      <dsp:spPr>
        <a:xfrm>
          <a:off x="700724" y="0"/>
          <a:ext cx="4952650" cy="4212405"/>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6CBDD5-38D5-0649-B494-5C41204A0B13}">
      <dsp:nvSpPr>
        <dsp:cNvPr id="0" name=""/>
        <dsp:cNvSpPr/>
      </dsp:nvSpPr>
      <dsp:spPr>
        <a:xfrm>
          <a:off x="3538710" y="430094"/>
          <a:ext cx="2816152" cy="69631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Recognize inequity</a:t>
          </a:r>
          <a:endParaRPr lang="en-US" sz="2400" kern="1200" dirty="0"/>
        </a:p>
      </dsp:txBody>
      <dsp:txXfrm>
        <a:off x="3572701" y="464085"/>
        <a:ext cx="2748170" cy="628330"/>
      </dsp:txXfrm>
    </dsp:sp>
    <dsp:sp modelId="{4AB9299D-C3AB-844E-A9A3-EF476C180E66}">
      <dsp:nvSpPr>
        <dsp:cNvPr id="0" name=""/>
        <dsp:cNvSpPr/>
      </dsp:nvSpPr>
      <dsp:spPr>
        <a:xfrm>
          <a:off x="3492957" y="1158160"/>
          <a:ext cx="2866587" cy="67897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Respond to inequity</a:t>
          </a:r>
          <a:endParaRPr lang="en-US" sz="2400" kern="1200" dirty="0"/>
        </a:p>
      </dsp:txBody>
      <dsp:txXfrm>
        <a:off x="3526102" y="1191305"/>
        <a:ext cx="2800297" cy="612682"/>
      </dsp:txXfrm>
    </dsp:sp>
    <dsp:sp modelId="{1C5F9005-7717-A741-B4C2-4C601B5E6B6A}">
      <dsp:nvSpPr>
        <dsp:cNvPr id="0" name=""/>
        <dsp:cNvSpPr/>
      </dsp:nvSpPr>
      <dsp:spPr>
        <a:xfrm>
          <a:off x="3527457" y="1876984"/>
          <a:ext cx="2797588" cy="54631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Redress inequity</a:t>
          </a:r>
          <a:endParaRPr lang="en-US" sz="2400" kern="1200" dirty="0"/>
        </a:p>
      </dsp:txBody>
      <dsp:txXfrm>
        <a:off x="3554126" y="1903653"/>
        <a:ext cx="2744250" cy="492981"/>
      </dsp:txXfrm>
    </dsp:sp>
    <dsp:sp modelId="{51ADAC52-925A-EB40-B296-415D11C1B0D1}">
      <dsp:nvSpPr>
        <dsp:cNvPr id="0" name=""/>
        <dsp:cNvSpPr/>
      </dsp:nvSpPr>
      <dsp:spPr>
        <a:xfrm>
          <a:off x="3529058" y="2463154"/>
          <a:ext cx="2794385" cy="65141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Actively cultivate equity</a:t>
          </a:r>
          <a:endParaRPr lang="en-US" sz="2400" kern="1200" dirty="0"/>
        </a:p>
      </dsp:txBody>
      <dsp:txXfrm>
        <a:off x="3560857" y="2494953"/>
        <a:ext cx="2730787" cy="587813"/>
      </dsp:txXfrm>
    </dsp:sp>
    <dsp:sp modelId="{38FF978E-11DE-E842-BD05-6DAD6890CF04}">
      <dsp:nvSpPr>
        <dsp:cNvPr id="0" name=""/>
        <dsp:cNvSpPr/>
      </dsp:nvSpPr>
      <dsp:spPr>
        <a:xfrm>
          <a:off x="3537724" y="3148948"/>
          <a:ext cx="2797588" cy="59613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Sustain equity</a:t>
          </a:r>
          <a:endParaRPr lang="en-US" sz="2400" kern="1200" dirty="0"/>
        </a:p>
      </dsp:txBody>
      <dsp:txXfrm>
        <a:off x="3566825" y="3178049"/>
        <a:ext cx="2739386" cy="5379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ACF99-680C-3E4E-9855-2D5866BB5754}">
      <dsp:nvSpPr>
        <dsp:cNvPr id="0" name=""/>
        <dsp:cNvSpPr/>
      </dsp:nvSpPr>
      <dsp:spPr>
        <a:xfrm>
          <a:off x="-135574" y="0"/>
          <a:ext cx="5115997" cy="4351337"/>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6CBDD5-38D5-0649-B494-5C41204A0B13}">
      <dsp:nvSpPr>
        <dsp:cNvPr id="0" name=""/>
        <dsp:cNvSpPr/>
      </dsp:nvSpPr>
      <dsp:spPr>
        <a:xfrm>
          <a:off x="2382091" y="444279"/>
          <a:ext cx="2909034" cy="71927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Recognize inequity</a:t>
          </a:r>
          <a:endParaRPr lang="en-US" sz="2400" kern="1200" dirty="0"/>
        </a:p>
      </dsp:txBody>
      <dsp:txXfrm>
        <a:off x="2417203" y="479391"/>
        <a:ext cx="2838810" cy="649054"/>
      </dsp:txXfrm>
    </dsp:sp>
    <dsp:sp modelId="{4AB9299D-C3AB-844E-A9A3-EF476C180E66}">
      <dsp:nvSpPr>
        <dsp:cNvPr id="0" name=""/>
        <dsp:cNvSpPr/>
      </dsp:nvSpPr>
      <dsp:spPr>
        <a:xfrm>
          <a:off x="2356042" y="1196358"/>
          <a:ext cx="2961132" cy="70136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Respond to inequity</a:t>
          </a:r>
          <a:endParaRPr lang="en-US" sz="2400" kern="1200" dirty="0"/>
        </a:p>
      </dsp:txBody>
      <dsp:txXfrm>
        <a:off x="2390280" y="1230596"/>
        <a:ext cx="2892656" cy="632890"/>
      </dsp:txXfrm>
    </dsp:sp>
    <dsp:sp modelId="{1C5F9005-7717-A741-B4C2-4C601B5E6B6A}">
      <dsp:nvSpPr>
        <dsp:cNvPr id="0" name=""/>
        <dsp:cNvSpPr/>
      </dsp:nvSpPr>
      <dsp:spPr>
        <a:xfrm>
          <a:off x="2391679" y="1938890"/>
          <a:ext cx="2889857" cy="56433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Redress inequity</a:t>
          </a:r>
          <a:endParaRPr lang="en-US" sz="2400" kern="1200" dirty="0"/>
        </a:p>
      </dsp:txBody>
      <dsp:txXfrm>
        <a:off x="2419228" y="1966439"/>
        <a:ext cx="2834759" cy="509239"/>
      </dsp:txXfrm>
    </dsp:sp>
    <dsp:sp modelId="{51ADAC52-925A-EB40-B296-415D11C1B0D1}">
      <dsp:nvSpPr>
        <dsp:cNvPr id="0" name=""/>
        <dsp:cNvSpPr/>
      </dsp:nvSpPr>
      <dsp:spPr>
        <a:xfrm>
          <a:off x="2393334" y="2544393"/>
          <a:ext cx="2886548" cy="6728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Actively cultivate equity</a:t>
          </a:r>
          <a:endParaRPr lang="en-US" sz="2400" kern="1200" dirty="0"/>
        </a:p>
      </dsp:txBody>
      <dsp:txXfrm>
        <a:off x="2426182" y="2577241"/>
        <a:ext cx="2820852" cy="607200"/>
      </dsp:txXfrm>
    </dsp:sp>
    <dsp:sp modelId="{38FF978E-11DE-E842-BD05-6DAD6890CF04}">
      <dsp:nvSpPr>
        <dsp:cNvPr id="0" name=""/>
        <dsp:cNvSpPr/>
      </dsp:nvSpPr>
      <dsp:spPr>
        <a:xfrm>
          <a:off x="2391679" y="3252806"/>
          <a:ext cx="2889857" cy="61580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Sustain equity</a:t>
          </a:r>
          <a:endParaRPr lang="en-US" sz="2400" kern="1200" dirty="0"/>
        </a:p>
      </dsp:txBody>
      <dsp:txXfrm>
        <a:off x="2421740" y="3282867"/>
        <a:ext cx="2829735" cy="55567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AA3DE5-FCAA-C542-86D5-87BB2074469B}" type="datetimeFigureOut">
              <a:rPr lang="en-US" smtClean="0"/>
              <a:t>2/11/2021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A010B6-8064-1F4F-86F3-4F72825823CE}" type="slidenum">
              <a:rPr lang="en-US" smtClean="0"/>
              <a:t>‹#›</a:t>
            </a:fld>
            <a:endParaRPr lang="en-US"/>
          </a:p>
        </p:txBody>
      </p:sp>
    </p:spTree>
    <p:extLst>
      <p:ext uri="{BB962C8B-B14F-4D97-AF65-F5344CB8AC3E}">
        <p14:creationId xmlns:p14="http://schemas.microsoft.com/office/powerpoint/2010/main" val="256777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A010B6-8064-1F4F-86F3-4F72825823CE}" type="slidenum">
              <a:rPr lang="en-US" smtClean="0"/>
              <a:t>7</a:t>
            </a:fld>
            <a:endParaRPr lang="en-US"/>
          </a:p>
        </p:txBody>
      </p:sp>
    </p:spTree>
    <p:extLst>
      <p:ext uri="{BB962C8B-B14F-4D97-AF65-F5344CB8AC3E}">
        <p14:creationId xmlns:p14="http://schemas.microsoft.com/office/powerpoint/2010/main" val="3072445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A010B6-8064-1F4F-86F3-4F72825823CE}" type="slidenum">
              <a:rPr lang="en-US" smtClean="0"/>
              <a:t>16</a:t>
            </a:fld>
            <a:endParaRPr lang="en-US"/>
          </a:p>
        </p:txBody>
      </p:sp>
    </p:spTree>
    <p:extLst>
      <p:ext uri="{BB962C8B-B14F-4D97-AF65-F5344CB8AC3E}">
        <p14:creationId xmlns:p14="http://schemas.microsoft.com/office/powerpoint/2010/main" val="2852722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A010B6-8064-1F4F-86F3-4F72825823CE}" type="slidenum">
              <a:rPr lang="en-US" smtClean="0"/>
              <a:t>17</a:t>
            </a:fld>
            <a:endParaRPr lang="en-US"/>
          </a:p>
        </p:txBody>
      </p:sp>
    </p:spTree>
    <p:extLst>
      <p:ext uri="{BB962C8B-B14F-4D97-AF65-F5344CB8AC3E}">
        <p14:creationId xmlns:p14="http://schemas.microsoft.com/office/powerpoint/2010/main" val="1102674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A010B6-8064-1F4F-86F3-4F72825823CE}" type="slidenum">
              <a:rPr lang="en-US" smtClean="0"/>
              <a:t>18</a:t>
            </a:fld>
            <a:endParaRPr lang="en-US"/>
          </a:p>
        </p:txBody>
      </p:sp>
    </p:spTree>
    <p:extLst>
      <p:ext uri="{BB962C8B-B14F-4D97-AF65-F5344CB8AC3E}">
        <p14:creationId xmlns:p14="http://schemas.microsoft.com/office/powerpoint/2010/main" val="1934988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A010B6-8064-1F4F-86F3-4F72825823CE}" type="slidenum">
              <a:rPr lang="en-US" smtClean="0"/>
              <a:t>19</a:t>
            </a:fld>
            <a:endParaRPr lang="en-US"/>
          </a:p>
        </p:txBody>
      </p:sp>
    </p:spTree>
    <p:extLst>
      <p:ext uri="{BB962C8B-B14F-4D97-AF65-F5344CB8AC3E}">
        <p14:creationId xmlns:p14="http://schemas.microsoft.com/office/powerpoint/2010/main" val="1112096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A010B6-8064-1F4F-86F3-4F72825823CE}" type="slidenum">
              <a:rPr lang="en-US" smtClean="0"/>
              <a:t>20</a:t>
            </a:fld>
            <a:endParaRPr lang="en-US"/>
          </a:p>
        </p:txBody>
      </p:sp>
    </p:spTree>
    <p:extLst>
      <p:ext uri="{BB962C8B-B14F-4D97-AF65-F5344CB8AC3E}">
        <p14:creationId xmlns:p14="http://schemas.microsoft.com/office/powerpoint/2010/main" val="3980486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A010B6-8064-1F4F-86F3-4F72825823CE}" type="slidenum">
              <a:rPr lang="en-US" smtClean="0"/>
              <a:t>21</a:t>
            </a:fld>
            <a:endParaRPr lang="en-US"/>
          </a:p>
        </p:txBody>
      </p:sp>
    </p:spTree>
    <p:extLst>
      <p:ext uri="{BB962C8B-B14F-4D97-AF65-F5344CB8AC3E}">
        <p14:creationId xmlns:p14="http://schemas.microsoft.com/office/powerpoint/2010/main" val="1136143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A010B6-8064-1F4F-86F3-4F72825823CE}" type="slidenum">
              <a:rPr lang="en-US" smtClean="0"/>
              <a:t>22</a:t>
            </a:fld>
            <a:endParaRPr lang="en-US"/>
          </a:p>
        </p:txBody>
      </p:sp>
    </p:spTree>
    <p:extLst>
      <p:ext uri="{BB962C8B-B14F-4D97-AF65-F5344CB8AC3E}">
        <p14:creationId xmlns:p14="http://schemas.microsoft.com/office/powerpoint/2010/main" val="4203771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A010B6-8064-1F4F-86F3-4F72825823CE}" type="slidenum">
              <a:rPr lang="en-US" smtClean="0"/>
              <a:t>8</a:t>
            </a:fld>
            <a:endParaRPr lang="en-US"/>
          </a:p>
        </p:txBody>
      </p:sp>
    </p:spTree>
    <p:extLst>
      <p:ext uri="{BB962C8B-B14F-4D97-AF65-F5344CB8AC3E}">
        <p14:creationId xmlns:p14="http://schemas.microsoft.com/office/powerpoint/2010/main" val="3496603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A010B6-8064-1F4F-86F3-4F72825823CE}" type="slidenum">
              <a:rPr lang="en-US" smtClean="0"/>
              <a:t>9</a:t>
            </a:fld>
            <a:endParaRPr lang="en-US"/>
          </a:p>
        </p:txBody>
      </p:sp>
    </p:spTree>
    <p:extLst>
      <p:ext uri="{BB962C8B-B14F-4D97-AF65-F5344CB8AC3E}">
        <p14:creationId xmlns:p14="http://schemas.microsoft.com/office/powerpoint/2010/main" val="2570351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A010B6-8064-1F4F-86F3-4F72825823CE}" type="slidenum">
              <a:rPr lang="en-US" smtClean="0"/>
              <a:t>10</a:t>
            </a:fld>
            <a:endParaRPr lang="en-US"/>
          </a:p>
        </p:txBody>
      </p:sp>
    </p:spTree>
    <p:extLst>
      <p:ext uri="{BB962C8B-B14F-4D97-AF65-F5344CB8AC3E}">
        <p14:creationId xmlns:p14="http://schemas.microsoft.com/office/powerpoint/2010/main" val="2236790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A010B6-8064-1F4F-86F3-4F72825823CE}" type="slidenum">
              <a:rPr lang="en-US" smtClean="0"/>
              <a:t>11</a:t>
            </a:fld>
            <a:endParaRPr lang="en-US"/>
          </a:p>
        </p:txBody>
      </p:sp>
    </p:spTree>
    <p:extLst>
      <p:ext uri="{BB962C8B-B14F-4D97-AF65-F5344CB8AC3E}">
        <p14:creationId xmlns:p14="http://schemas.microsoft.com/office/powerpoint/2010/main" val="1992472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A010B6-8064-1F4F-86F3-4F72825823CE}" type="slidenum">
              <a:rPr lang="en-US" smtClean="0"/>
              <a:t>12</a:t>
            </a:fld>
            <a:endParaRPr lang="en-US"/>
          </a:p>
        </p:txBody>
      </p:sp>
    </p:spTree>
    <p:extLst>
      <p:ext uri="{BB962C8B-B14F-4D97-AF65-F5344CB8AC3E}">
        <p14:creationId xmlns:p14="http://schemas.microsoft.com/office/powerpoint/2010/main" val="2059761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A010B6-8064-1F4F-86F3-4F72825823CE}" type="slidenum">
              <a:rPr lang="en-US" smtClean="0"/>
              <a:t>13</a:t>
            </a:fld>
            <a:endParaRPr lang="en-US"/>
          </a:p>
        </p:txBody>
      </p:sp>
    </p:spTree>
    <p:extLst>
      <p:ext uri="{BB962C8B-B14F-4D97-AF65-F5344CB8AC3E}">
        <p14:creationId xmlns:p14="http://schemas.microsoft.com/office/powerpoint/2010/main" val="1387402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A010B6-8064-1F4F-86F3-4F72825823CE}" type="slidenum">
              <a:rPr lang="en-US" smtClean="0"/>
              <a:t>14</a:t>
            </a:fld>
            <a:endParaRPr lang="en-US"/>
          </a:p>
        </p:txBody>
      </p:sp>
    </p:spTree>
    <p:extLst>
      <p:ext uri="{BB962C8B-B14F-4D97-AF65-F5344CB8AC3E}">
        <p14:creationId xmlns:p14="http://schemas.microsoft.com/office/powerpoint/2010/main" val="672961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A010B6-8064-1F4F-86F3-4F72825823CE}" type="slidenum">
              <a:rPr lang="en-US" smtClean="0"/>
              <a:t>15</a:t>
            </a:fld>
            <a:endParaRPr lang="en-US"/>
          </a:p>
        </p:txBody>
      </p:sp>
    </p:spTree>
    <p:extLst>
      <p:ext uri="{BB962C8B-B14F-4D97-AF65-F5344CB8AC3E}">
        <p14:creationId xmlns:p14="http://schemas.microsoft.com/office/powerpoint/2010/main" val="3314204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7E62-EE2F-DE40-9DB6-703D3285F051}"/>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407D3D7-9774-E542-8BF8-126F2647E009}"/>
              </a:ext>
            </a:extLst>
          </p:cNvPr>
          <p:cNvSpPr>
            <a:spLocks noGrp="1"/>
          </p:cNvSpPr>
          <p:nvPr>
            <p:ph type="subTitle" idx="1" hasCustomPrompt="1"/>
          </p:nvPr>
        </p:nvSpPr>
        <p:spPr>
          <a:xfrm>
            <a:off x="2929246" y="4739594"/>
            <a:ext cx="6333507" cy="1992086"/>
          </a:xfrm>
        </p:spPr>
        <p:txBody>
          <a:bodyPr>
            <a:noAutofit/>
          </a:bodyPr>
          <a:lstStyle>
            <a:lvl1pPr marL="0" indent="0" algn="ctr">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Paul C. Gorski</a:t>
            </a:r>
          </a:p>
          <a:p>
            <a:r>
              <a:rPr lang="en-US" dirty="0"/>
              <a:t>Founder, Equity Literacy Institute</a:t>
            </a:r>
          </a:p>
          <a:p>
            <a:r>
              <a:rPr lang="en-US" dirty="0"/>
              <a:t>Tweet: @</a:t>
            </a:r>
            <a:r>
              <a:rPr lang="en-US" dirty="0" err="1"/>
              <a:t>pgorski</a:t>
            </a:r>
            <a:r>
              <a:rPr lang="en-US" dirty="0"/>
              <a:t> / @</a:t>
            </a:r>
            <a:r>
              <a:rPr lang="en-US" dirty="0" err="1"/>
              <a:t>EquityLiteracy</a:t>
            </a:r>
            <a:endParaRPr lang="en-US" dirty="0"/>
          </a:p>
          <a:p>
            <a:r>
              <a:rPr lang="en-US" dirty="0"/>
              <a:t>http://</a:t>
            </a:r>
            <a:r>
              <a:rPr lang="en-US" dirty="0" err="1"/>
              <a:t>EquityLiteracy.org</a:t>
            </a:r>
            <a:endParaRPr lang="en-US" dirty="0"/>
          </a:p>
        </p:txBody>
      </p:sp>
    </p:spTree>
    <p:extLst>
      <p:ext uri="{BB962C8B-B14F-4D97-AF65-F5344CB8AC3E}">
        <p14:creationId xmlns:p14="http://schemas.microsoft.com/office/powerpoint/2010/main" val="3085984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4951E-34B7-5D41-A294-D3EB546A56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CA307B-018A-FD46-977B-97F649838DF5}"/>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925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AD898-D580-8C43-897E-30E0FCB06D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4512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7B823-2D7D-884E-8CD4-7B210F45B8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81380D-FAD8-1540-861A-422B57BA9B96}"/>
              </a:ext>
            </a:extLst>
          </p:cNvPr>
          <p:cNvSpPr>
            <a:spLocks noGrp="1"/>
          </p:cNvSpPr>
          <p:nvPr>
            <p:ph sz="half" idx="1"/>
          </p:nvPr>
        </p:nvSpPr>
        <p:spPr>
          <a:xfrm>
            <a:off x="350729" y="214153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F619C6-77DD-EB4E-BE32-434DB19066FB}"/>
              </a:ext>
            </a:extLst>
          </p:cNvPr>
          <p:cNvSpPr>
            <a:spLocks noGrp="1"/>
          </p:cNvSpPr>
          <p:nvPr>
            <p:ph sz="half" idx="2"/>
          </p:nvPr>
        </p:nvSpPr>
        <p:spPr>
          <a:xfrm>
            <a:off x="5884101" y="21969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6377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7734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BF6B1D-7A3C-5240-89F5-836D06B52D37}"/>
              </a:ext>
            </a:extLst>
          </p:cNvPr>
          <p:cNvSpPr>
            <a:spLocks noGrp="1"/>
          </p:cNvSpPr>
          <p:nvPr>
            <p:ph type="title"/>
          </p:nvPr>
        </p:nvSpPr>
        <p:spPr>
          <a:xfrm>
            <a:off x="350729" y="365125"/>
            <a:ext cx="8530224"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F296C888-2E04-7240-8BD3-0EFD6002CC51}"/>
              </a:ext>
            </a:extLst>
          </p:cNvPr>
          <p:cNvSpPr>
            <a:spLocks noGrp="1"/>
          </p:cNvSpPr>
          <p:nvPr>
            <p:ph type="body" idx="1"/>
          </p:nvPr>
        </p:nvSpPr>
        <p:spPr>
          <a:xfrm>
            <a:off x="350730" y="2455101"/>
            <a:ext cx="8530224" cy="42212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24554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2" r:id="rId4"/>
    <p:sldLayoutId id="2147483655" r:id="rId5"/>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quityliteracy.org/toolbox2"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en.wikipedia.org/wiki/Belie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pixabay.com/en/rule-pressure-stamp-wont-come-here-1752536/"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commons.wikimedia.org/wiki/File:EU-Media-Futures-Forum-pic_0.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pixnio.com/objects/books/library-wisdom-knowledge-bookcase-book-literature-university"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ixabay.com/en/isolated-starfish-red-sea-ocean-2440384/"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hyperlink" Target="https://www.capturingmagicalmemories.com/blizzard-beach-for-toddlers/"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hyperlink" Target="http://equityliteracy.org/toolbox2"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hyperlink" Target="https://facilitators2.eventbrite.co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facilitators3.eventbrite.co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itizentruth.org/superiority-via-suppression-how-america-became-a-natio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67502A-3308-4E58-8E87-851FA0978B66}"/>
              </a:ext>
            </a:extLst>
          </p:cNvPr>
          <p:cNvSpPr>
            <a:spLocks noGrp="1"/>
          </p:cNvSpPr>
          <p:nvPr>
            <p:ph type="title"/>
          </p:nvPr>
        </p:nvSpPr>
        <p:spPr/>
        <p:txBody>
          <a:bodyPr/>
          <a:lstStyle/>
          <a:p>
            <a:r>
              <a:rPr lang="en-US" dirty="0"/>
              <a:t>Welcome!</a:t>
            </a:r>
          </a:p>
        </p:txBody>
      </p:sp>
      <p:sp>
        <p:nvSpPr>
          <p:cNvPr id="5" name="Content Placeholder 4">
            <a:extLst>
              <a:ext uri="{FF2B5EF4-FFF2-40B4-BE49-F238E27FC236}">
                <a16:creationId xmlns:a16="http://schemas.microsoft.com/office/drawing/2014/main" id="{FEE8FE2E-419F-4BE2-A2A7-56D65D660F0E}"/>
              </a:ext>
            </a:extLst>
          </p:cNvPr>
          <p:cNvSpPr>
            <a:spLocks noGrp="1"/>
          </p:cNvSpPr>
          <p:nvPr>
            <p:ph idx="1"/>
          </p:nvPr>
        </p:nvSpPr>
        <p:spPr>
          <a:xfrm>
            <a:off x="194612" y="2271603"/>
            <a:ext cx="6696842" cy="4221272"/>
          </a:xfrm>
        </p:spPr>
        <p:txBody>
          <a:bodyPr>
            <a:normAutofit lnSpcReduction="10000"/>
          </a:bodyPr>
          <a:lstStyle/>
          <a:p>
            <a:r>
              <a:rPr lang="en-US" dirty="0"/>
              <a:t>We will get started at 4:00 EST</a:t>
            </a:r>
          </a:p>
          <a:p>
            <a:r>
              <a:rPr lang="en-US" dirty="0"/>
              <a:t>You can find all the resources needed for today in our tool kit at: </a:t>
            </a:r>
            <a:r>
              <a:rPr lang="en-US" dirty="0">
                <a:hlinkClick r:id="rId2"/>
              </a:rPr>
              <a:t>http://equityliteracy.org/toolbox2</a:t>
            </a:r>
            <a:endParaRPr lang="en-US" dirty="0"/>
          </a:p>
          <a:p>
            <a:pPr marL="0" indent="0">
              <a:buNone/>
            </a:pPr>
            <a:endParaRPr lang="en-US" dirty="0"/>
          </a:p>
          <a:p>
            <a:r>
              <a:rPr lang="en-US" dirty="0"/>
              <a:t>Introductions: In the chat…</a:t>
            </a:r>
          </a:p>
          <a:p>
            <a:pPr marL="0" indent="0">
              <a:buNone/>
            </a:pPr>
            <a:endParaRPr lang="en-US" dirty="0"/>
          </a:p>
          <a:p>
            <a:pPr marL="457200" lvl="1" indent="0" algn="ctr">
              <a:buNone/>
            </a:pPr>
            <a:r>
              <a:rPr lang="en-US" i="1" dirty="0">
                <a:highlight>
                  <a:srgbClr val="C0C0C0"/>
                </a:highlight>
              </a:rPr>
              <a:t>Name, location, and a person(s) or event from Black History that inspires you</a:t>
            </a:r>
          </a:p>
        </p:txBody>
      </p:sp>
      <p:pic>
        <p:nvPicPr>
          <p:cNvPr id="6" name="Picture 5">
            <a:extLst>
              <a:ext uri="{FF2B5EF4-FFF2-40B4-BE49-F238E27FC236}">
                <a16:creationId xmlns:a16="http://schemas.microsoft.com/office/drawing/2014/main" id="{6F4FBA62-07E9-44ED-A217-BEF52DEC5022}"/>
              </a:ext>
            </a:extLst>
          </p:cNvPr>
          <p:cNvPicPr>
            <a:picLocks noChangeAspect="1"/>
          </p:cNvPicPr>
          <p:nvPr/>
        </p:nvPicPr>
        <p:blipFill>
          <a:blip r:embed="rId3"/>
          <a:stretch>
            <a:fillRect/>
          </a:stretch>
        </p:blipFill>
        <p:spPr>
          <a:xfrm>
            <a:off x="8052225" y="365125"/>
            <a:ext cx="3648075" cy="1238250"/>
          </a:xfrm>
          <a:prstGeom prst="rect">
            <a:avLst/>
          </a:prstGeom>
        </p:spPr>
      </p:pic>
      <p:pic>
        <p:nvPicPr>
          <p:cNvPr id="2" name="Picture 1">
            <a:extLst>
              <a:ext uri="{FF2B5EF4-FFF2-40B4-BE49-F238E27FC236}">
                <a16:creationId xmlns:a16="http://schemas.microsoft.com/office/drawing/2014/main" id="{10226EA0-BAAF-4A39-98B2-3FAEEA1B06CD}"/>
              </a:ext>
            </a:extLst>
          </p:cNvPr>
          <p:cNvPicPr>
            <a:picLocks noChangeAspect="1"/>
          </p:cNvPicPr>
          <p:nvPr/>
        </p:nvPicPr>
        <p:blipFill>
          <a:blip r:embed="rId4"/>
          <a:stretch>
            <a:fillRect/>
          </a:stretch>
        </p:blipFill>
        <p:spPr>
          <a:xfrm>
            <a:off x="6891455" y="2603058"/>
            <a:ext cx="4942742" cy="3206727"/>
          </a:xfrm>
          <a:prstGeom prst="rect">
            <a:avLst/>
          </a:prstGeom>
        </p:spPr>
      </p:pic>
    </p:spTree>
    <p:extLst>
      <p:ext uri="{BB962C8B-B14F-4D97-AF65-F5344CB8AC3E}">
        <p14:creationId xmlns:p14="http://schemas.microsoft.com/office/powerpoint/2010/main" val="945236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Ideological Racism</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313709"/>
            <a:ext cx="8111921" cy="4371295"/>
          </a:xfrm>
          <a:noFill/>
        </p:spPr>
        <p:txBody>
          <a:bodyPr>
            <a:normAutofit/>
          </a:bodyPr>
          <a:lstStyle/>
          <a:p>
            <a:pPr marL="0" indent="0">
              <a:buClr>
                <a:srgbClr val="C00000"/>
              </a:buClr>
              <a:buNone/>
            </a:pPr>
            <a:r>
              <a:rPr lang="en-US" altLang="ja-JP" sz="3200" dirty="0">
                <a:latin typeface="Cambria" panose="02040503050406030204" pitchFamily="18" charset="0"/>
                <a:cs typeface="Arial" charset="0"/>
              </a:rPr>
              <a:t>The result of socio-historical racism is </a:t>
            </a:r>
            <a:r>
              <a:rPr lang="en-US" altLang="ja-JP" sz="3200" i="1" dirty="0">
                <a:latin typeface="Cambria" panose="02040503050406030204" pitchFamily="18" charset="0"/>
                <a:cs typeface="Arial" charset="0"/>
              </a:rPr>
              <a:t>ideological racism</a:t>
            </a:r>
            <a:r>
              <a:rPr lang="en-US" altLang="ja-JP" sz="3200" dirty="0">
                <a:latin typeface="Cambria" panose="02040503050406030204" pitchFamily="18" charset="0"/>
                <a:cs typeface="Arial" charset="0"/>
              </a:rPr>
              <a:t>, informing worldviews and belief systems</a:t>
            </a:r>
            <a:endParaRPr lang="en-US" altLang="ja-JP" dirty="0">
              <a:latin typeface="Cambria" panose="02040503050406030204" pitchFamily="18" charset="0"/>
              <a:cs typeface="Arial" charset="0"/>
            </a:endParaRPr>
          </a:p>
          <a:p>
            <a:pPr>
              <a:buClr>
                <a:srgbClr val="C00000"/>
              </a:buClr>
            </a:pPr>
            <a:r>
              <a:rPr lang="en-US" altLang="ja-JP" sz="3200" dirty="0">
                <a:latin typeface="Cambria" panose="02040503050406030204" pitchFamily="18" charset="0"/>
                <a:cs typeface="Arial" charset="0"/>
              </a:rPr>
              <a:t>Note: ideological racism also can be a </a:t>
            </a:r>
            <a:r>
              <a:rPr lang="en-US" altLang="ja-JP" sz="3200" i="1" dirty="0">
                <a:latin typeface="Cambria" panose="02040503050406030204" pitchFamily="18" charset="0"/>
                <a:cs typeface="Arial" charset="0"/>
              </a:rPr>
              <a:t>choice</a:t>
            </a:r>
            <a:r>
              <a:rPr lang="en-US" altLang="ja-JP" sz="3200" dirty="0">
                <a:latin typeface="Cambria" panose="02040503050406030204" pitchFamily="18" charset="0"/>
                <a:cs typeface="Arial" charset="0"/>
              </a:rPr>
              <a:t>—people can (and often do) adopt a white supremacist ideology even if they don’t necessarily believe in inherent white superiority</a:t>
            </a:r>
          </a:p>
        </p:txBody>
      </p:sp>
      <p:pic>
        <p:nvPicPr>
          <p:cNvPr id="5" name="Picture 4" descr="A picture containing device, drawing&#10;&#10;Description automatically generated">
            <a:extLst>
              <a:ext uri="{FF2B5EF4-FFF2-40B4-BE49-F238E27FC236}">
                <a16:creationId xmlns:a16="http://schemas.microsoft.com/office/drawing/2014/main" id="{6638E9B0-9BC1-FC49-A86A-06DFCB41E48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326617" y="595745"/>
            <a:ext cx="3535183" cy="2261918"/>
          </a:xfrm>
          <a:prstGeom prst="rect">
            <a:avLst/>
          </a:prstGeom>
        </p:spPr>
      </p:pic>
    </p:spTree>
    <p:extLst>
      <p:ext uri="{BB962C8B-B14F-4D97-AF65-F5344CB8AC3E}">
        <p14:creationId xmlns:p14="http://schemas.microsoft.com/office/powerpoint/2010/main" val="1471449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Ideological Racism</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313709"/>
            <a:ext cx="8111921" cy="4371295"/>
          </a:xfrm>
          <a:noFill/>
        </p:spPr>
        <p:txBody>
          <a:bodyPr>
            <a:normAutofit lnSpcReduction="10000"/>
          </a:bodyPr>
          <a:lstStyle/>
          <a:p>
            <a:pPr marL="0" indent="0">
              <a:buClr>
                <a:srgbClr val="C00000"/>
              </a:buClr>
              <a:buNone/>
            </a:pPr>
            <a:r>
              <a:rPr lang="en-US" altLang="ja-JP" b="1" u="sng" dirty="0">
                <a:latin typeface="Cambria" panose="02040503050406030204" pitchFamily="18" charset="0"/>
                <a:cs typeface="Arial" charset="0"/>
              </a:rPr>
              <a:t>Example</a:t>
            </a:r>
            <a:r>
              <a:rPr lang="en-US" altLang="ja-JP" dirty="0">
                <a:latin typeface="Cambria" panose="02040503050406030204" pitchFamily="18" charset="0"/>
                <a:cs typeface="Arial" charset="0"/>
              </a:rPr>
              <a:t>: I </a:t>
            </a:r>
            <a:r>
              <a:rPr lang="en-US" altLang="ja-JP" b="1" dirty="0">
                <a:solidFill>
                  <a:srgbClr val="C00000"/>
                </a:solidFill>
                <a:latin typeface="Cambria" panose="02040503050406030204" pitchFamily="18" charset="0"/>
                <a:cs typeface="Arial" charset="0"/>
              </a:rPr>
              <a:t>embrace and defend racist belief systems with which I was socialized</a:t>
            </a:r>
            <a:r>
              <a:rPr lang="en-US" altLang="ja-JP" dirty="0">
                <a:latin typeface="Cambria" panose="02040503050406030204" pitchFamily="18" charset="0"/>
                <a:cs typeface="Arial" charset="0"/>
              </a:rPr>
              <a:t>, such as the belief that Black, Latinx, and Indigenous students misbehave more because their families don’t discipline them, even when presented with evidence that this is untrue (which it is). I can </a:t>
            </a:r>
            <a:r>
              <a:rPr lang="en-US" altLang="ja-JP" b="1" i="1" dirty="0">
                <a:latin typeface="Cambria" panose="02040503050406030204" pitchFamily="18" charset="0"/>
                <a:cs typeface="Arial" charset="0"/>
              </a:rPr>
              <a:t>choose</a:t>
            </a:r>
            <a:r>
              <a:rPr lang="en-US" altLang="ja-JP" dirty="0">
                <a:latin typeface="Cambria" panose="02040503050406030204" pitchFamily="18" charset="0"/>
                <a:cs typeface="Arial" charset="0"/>
              </a:rPr>
              <a:t> to have a different belief system, but I am comfortable with a belief system that assumes inferiority in “those people.”  </a:t>
            </a:r>
          </a:p>
          <a:p>
            <a:pPr marL="0" indent="0">
              <a:buClr>
                <a:srgbClr val="C00000"/>
              </a:buClr>
              <a:buNone/>
            </a:pP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2609568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Individual Racism</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3"/>
            <a:ext cx="8111921" cy="4178111"/>
          </a:xfrm>
          <a:noFill/>
        </p:spPr>
        <p:txBody>
          <a:bodyPr>
            <a:normAutofit/>
          </a:bodyPr>
          <a:lstStyle/>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r>
              <a:rPr lang="en-US" altLang="ja-JP" dirty="0">
                <a:latin typeface="Cambria" panose="02040503050406030204" pitchFamily="18" charset="0"/>
                <a:cs typeface="Arial" charset="0"/>
              </a:rPr>
              <a:t>The result of ideological racism informing interpersonal interactions. One person takes a “racist” action against another person. </a:t>
            </a:r>
          </a:p>
          <a:p>
            <a:pPr>
              <a:buClr>
                <a:srgbClr val="C00000"/>
              </a:buClr>
            </a:pPr>
            <a:r>
              <a:rPr lang="en-US" altLang="ja-JP" dirty="0">
                <a:latin typeface="Cambria" panose="02040503050406030204" pitchFamily="18" charset="0"/>
                <a:cs typeface="Arial" charset="0"/>
              </a:rPr>
              <a:t>Not a question of </a:t>
            </a:r>
            <a:r>
              <a:rPr lang="en-US" altLang="ja-JP" i="1" dirty="0">
                <a:latin typeface="Cambria" panose="02040503050406030204" pitchFamily="18" charset="0"/>
                <a:cs typeface="Arial" charset="0"/>
              </a:rPr>
              <a:t>intention</a:t>
            </a:r>
            <a:r>
              <a:rPr lang="en-US" altLang="ja-JP" dirty="0">
                <a:latin typeface="Cambria" panose="02040503050406030204" pitchFamily="18" charset="0"/>
                <a:cs typeface="Arial" charset="0"/>
              </a:rPr>
              <a:t>, but a question of </a:t>
            </a:r>
            <a:r>
              <a:rPr lang="en-US" altLang="ja-JP" i="1" dirty="0">
                <a:latin typeface="Cambria" panose="02040503050406030204" pitchFamily="18" charset="0"/>
                <a:cs typeface="Arial" charset="0"/>
              </a:rPr>
              <a:t>impact</a:t>
            </a:r>
          </a:p>
          <a:p>
            <a:pPr marL="0" indent="0">
              <a:buClr>
                <a:srgbClr val="C00000"/>
              </a:buClr>
              <a:buNone/>
            </a:pP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3607714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Individual Racism</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313709"/>
            <a:ext cx="8111921" cy="4371295"/>
          </a:xfrm>
          <a:noFill/>
        </p:spPr>
        <p:txBody>
          <a:bodyPr>
            <a:normAutofit/>
          </a:bodyPr>
          <a:lstStyle/>
          <a:p>
            <a:pPr marL="0" indent="0">
              <a:buClr>
                <a:srgbClr val="C00000"/>
              </a:buClr>
              <a:buNone/>
            </a:pPr>
            <a:endParaRPr lang="en-US" altLang="ja-JP" sz="3200" dirty="0">
              <a:latin typeface="Cambria" panose="02040503050406030204" pitchFamily="18" charset="0"/>
              <a:cs typeface="Arial" charset="0"/>
            </a:endParaRPr>
          </a:p>
          <a:p>
            <a:pPr marL="0" indent="0">
              <a:buClr>
                <a:srgbClr val="C00000"/>
              </a:buClr>
              <a:buNone/>
            </a:pPr>
            <a:r>
              <a:rPr lang="en-US" altLang="ja-JP" b="1" u="sng" dirty="0">
                <a:latin typeface="Cambria" panose="02040503050406030204" pitchFamily="18" charset="0"/>
                <a:cs typeface="Arial" charset="0"/>
              </a:rPr>
              <a:t>Example</a:t>
            </a:r>
            <a:r>
              <a:rPr lang="en-US" altLang="ja-JP" dirty="0">
                <a:latin typeface="Cambria" panose="02040503050406030204" pitchFamily="18" charset="0"/>
                <a:cs typeface="Arial" charset="0"/>
              </a:rPr>
              <a:t>: I </a:t>
            </a:r>
            <a:r>
              <a:rPr lang="en-US" altLang="ja-JP" b="1" dirty="0">
                <a:solidFill>
                  <a:srgbClr val="C00000"/>
                </a:solidFill>
                <a:latin typeface="Cambria" panose="02040503050406030204" pitchFamily="18" charset="0"/>
                <a:cs typeface="Arial" charset="0"/>
              </a:rPr>
              <a:t>take specific acts based on my ideological racism</a:t>
            </a:r>
            <a:r>
              <a:rPr lang="en-US" altLang="ja-JP" dirty="0">
                <a:latin typeface="Cambria" panose="02040503050406030204" pitchFamily="18" charset="0"/>
                <a:cs typeface="Arial" charset="0"/>
              </a:rPr>
              <a:t>, such as by referring a Black, Latinx, or Indigenous student for discipline in a situation in which I would not do the same for a white student. I might not realize I’m perpetuating racism, because I’m behaving based on my unchecked ideological racism. It’s not about intent, but about impact.</a:t>
            </a:r>
          </a:p>
          <a:p>
            <a:pPr marL="0" indent="0">
              <a:buClr>
                <a:srgbClr val="C00000"/>
              </a:buClr>
              <a:buNone/>
            </a:pP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4169912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Institutional Racism</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3"/>
            <a:ext cx="8111921" cy="4178111"/>
          </a:xfrm>
          <a:noFill/>
        </p:spPr>
        <p:txBody>
          <a:bodyPr>
            <a:normAutofit/>
          </a:bodyPr>
          <a:lstStyle/>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r>
              <a:rPr lang="en-US" altLang="ja-JP" dirty="0">
                <a:latin typeface="Cambria" panose="02040503050406030204" pitchFamily="18" charset="0"/>
                <a:cs typeface="Arial" charset="0"/>
              </a:rPr>
              <a:t>The implications of ideological racism operating in an institution (like a school, district, board, or university). Can be enacted through policies, practices, unspoken aspects of institutional culture that target or harm People of Color while advantaging white people.</a:t>
            </a:r>
            <a:endParaRPr lang="en-US" altLang="ja-JP" sz="3200" dirty="0">
              <a:latin typeface="Cambria" panose="02040503050406030204" pitchFamily="18" charset="0"/>
              <a:cs typeface="Arial" charset="0"/>
            </a:endParaRPr>
          </a:p>
        </p:txBody>
      </p:sp>
      <p:pic>
        <p:nvPicPr>
          <p:cNvPr id="5" name="Picture 4" descr="A picture containing text, clock, orange, reading&#10;&#10;Description automatically generated">
            <a:extLst>
              <a:ext uri="{FF2B5EF4-FFF2-40B4-BE49-F238E27FC236}">
                <a16:creationId xmlns:a16="http://schemas.microsoft.com/office/drawing/2014/main" id="{33B3045A-7C8E-3F4A-967C-87E25498CE6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700654" y="1668274"/>
            <a:ext cx="3897746" cy="1455565"/>
          </a:xfrm>
          <a:prstGeom prst="rect">
            <a:avLst/>
          </a:prstGeom>
        </p:spPr>
      </p:pic>
    </p:spTree>
    <p:extLst>
      <p:ext uri="{BB962C8B-B14F-4D97-AF65-F5344CB8AC3E}">
        <p14:creationId xmlns:p14="http://schemas.microsoft.com/office/powerpoint/2010/main" val="1273781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Institutional Racism</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313709"/>
            <a:ext cx="8111921" cy="4371295"/>
          </a:xfrm>
          <a:noFill/>
        </p:spPr>
        <p:txBody>
          <a:bodyPr>
            <a:normAutofit/>
          </a:bodyPr>
          <a:lstStyle/>
          <a:p>
            <a:pPr marL="0" indent="0">
              <a:buClr>
                <a:srgbClr val="C00000"/>
              </a:buClr>
              <a:buNone/>
            </a:pPr>
            <a:endParaRPr lang="en-US" altLang="ja-JP" sz="3200" dirty="0">
              <a:latin typeface="Cambria" panose="02040503050406030204" pitchFamily="18" charset="0"/>
              <a:cs typeface="Arial" charset="0"/>
            </a:endParaRPr>
          </a:p>
          <a:p>
            <a:pPr marL="0" indent="0">
              <a:buClr>
                <a:srgbClr val="C00000"/>
              </a:buClr>
              <a:buNone/>
            </a:pPr>
            <a:r>
              <a:rPr lang="en-US" altLang="ja-JP" b="1" u="sng" dirty="0">
                <a:latin typeface="Cambria" panose="02040503050406030204" pitchFamily="18" charset="0"/>
                <a:cs typeface="Arial" charset="0"/>
              </a:rPr>
              <a:t>Example</a:t>
            </a:r>
            <a:r>
              <a:rPr lang="en-US" altLang="ja-JP" dirty="0">
                <a:latin typeface="Cambria" panose="02040503050406030204" pitchFamily="18" charset="0"/>
                <a:cs typeface="Arial" charset="0"/>
              </a:rPr>
              <a:t>: </a:t>
            </a:r>
            <a:r>
              <a:rPr lang="en-US" altLang="ja-JP" b="1" dirty="0">
                <a:solidFill>
                  <a:srgbClr val="C00000"/>
                </a:solidFill>
                <a:latin typeface="Cambria" panose="02040503050406030204" pitchFamily="18" charset="0"/>
                <a:cs typeface="Arial" charset="0"/>
              </a:rPr>
              <a:t>Racial bias in policies, practices, and ideologies at my school, district, or board result in a pattern </a:t>
            </a:r>
            <a:r>
              <a:rPr lang="en-US" altLang="ja-JP" dirty="0">
                <a:latin typeface="Cambria" panose="02040503050406030204" pitchFamily="18" charset="0"/>
                <a:cs typeface="Arial" charset="0"/>
              </a:rPr>
              <a:t>of Black, Latinx, and Indigenous students being suspended or expelled at higher rates than white students. </a:t>
            </a:r>
          </a:p>
          <a:p>
            <a:pPr marL="0" indent="0">
              <a:buClr>
                <a:srgbClr val="C00000"/>
              </a:buClr>
              <a:buNone/>
            </a:pP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2618472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Cultural Racism</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3"/>
            <a:ext cx="8111921" cy="4178111"/>
          </a:xfrm>
          <a:noFill/>
        </p:spPr>
        <p:txBody>
          <a:bodyPr>
            <a:normAutofit/>
          </a:bodyPr>
          <a:lstStyle/>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r>
              <a:rPr lang="en-US" altLang="ja-JP" dirty="0">
                <a:latin typeface="Cambria" panose="02040503050406030204" pitchFamily="18" charset="0"/>
                <a:cs typeface="Arial" charset="0"/>
              </a:rPr>
              <a:t>Messaging about white superiority through sources that control the means of perception: the media, textbooks, social mores, and so on. Cultural racism feeds a sense of white superiority by suggesting white or European exceptionality.</a:t>
            </a:r>
          </a:p>
          <a:p>
            <a:pPr marL="0" indent="0">
              <a:buClr>
                <a:srgbClr val="C00000"/>
              </a:buClr>
              <a:buNone/>
            </a:pPr>
            <a:endParaRPr lang="en-US" altLang="ja-JP" sz="3200" dirty="0">
              <a:latin typeface="Cambria" panose="02040503050406030204" pitchFamily="18" charset="0"/>
              <a:cs typeface="Arial" charset="0"/>
            </a:endParaRPr>
          </a:p>
        </p:txBody>
      </p:sp>
      <p:pic>
        <p:nvPicPr>
          <p:cNvPr id="5" name="Picture 4" descr="A close up of a street sign on a pole&#10;&#10;Description automatically generated">
            <a:extLst>
              <a:ext uri="{FF2B5EF4-FFF2-40B4-BE49-F238E27FC236}">
                <a16:creationId xmlns:a16="http://schemas.microsoft.com/office/drawing/2014/main" id="{605B46A0-8DCD-FF47-AA04-16B297EDCF0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420860" y="-1"/>
            <a:ext cx="3771140" cy="2770909"/>
          </a:xfrm>
          <a:prstGeom prst="rect">
            <a:avLst/>
          </a:prstGeom>
        </p:spPr>
      </p:pic>
    </p:spTree>
    <p:extLst>
      <p:ext uri="{BB962C8B-B14F-4D97-AF65-F5344CB8AC3E}">
        <p14:creationId xmlns:p14="http://schemas.microsoft.com/office/powerpoint/2010/main" val="1307953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Cultural Racism</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313709"/>
            <a:ext cx="8111921" cy="4371295"/>
          </a:xfrm>
          <a:noFill/>
        </p:spPr>
        <p:txBody>
          <a:bodyPr>
            <a:normAutofit/>
          </a:bodyPr>
          <a:lstStyle/>
          <a:p>
            <a:pPr marL="0" indent="0">
              <a:buClr>
                <a:srgbClr val="C00000"/>
              </a:buClr>
              <a:buNone/>
            </a:pPr>
            <a:endParaRPr lang="en-US" altLang="ja-JP" sz="3200" dirty="0">
              <a:latin typeface="Cambria" panose="02040503050406030204" pitchFamily="18" charset="0"/>
              <a:cs typeface="Arial" charset="0"/>
            </a:endParaRPr>
          </a:p>
          <a:p>
            <a:pPr marL="0" indent="0">
              <a:buClr>
                <a:srgbClr val="C00000"/>
              </a:buClr>
              <a:buNone/>
            </a:pPr>
            <a:r>
              <a:rPr lang="en-US" altLang="ja-JP" b="1" u="sng" dirty="0">
                <a:latin typeface="Cambria" panose="02040503050406030204" pitchFamily="18" charset="0"/>
                <a:cs typeface="Arial" charset="0"/>
              </a:rPr>
              <a:t>Example</a:t>
            </a:r>
            <a:r>
              <a:rPr lang="en-US" altLang="ja-JP" dirty="0">
                <a:latin typeface="Cambria" panose="02040503050406030204" pitchFamily="18" charset="0"/>
                <a:cs typeface="Arial" charset="0"/>
              </a:rPr>
              <a:t>: </a:t>
            </a:r>
            <a:r>
              <a:rPr lang="en-US" altLang="ja-JP" b="1" dirty="0">
                <a:solidFill>
                  <a:srgbClr val="C00000"/>
                </a:solidFill>
                <a:latin typeface="Cambria" panose="02040503050406030204" pitchFamily="18" charset="0"/>
                <a:cs typeface="Arial" charset="0"/>
              </a:rPr>
              <a:t>School literature courses foreground and normalize works by white authors </a:t>
            </a:r>
            <a:r>
              <a:rPr lang="en-US" altLang="ja-JP" dirty="0">
                <a:latin typeface="Cambria" panose="02040503050406030204" pitchFamily="18" charset="0"/>
                <a:cs typeface="Arial" charset="0"/>
              </a:rPr>
              <a:t>while exoticizing or separating out works by author of color.</a:t>
            </a:r>
          </a:p>
          <a:p>
            <a:pPr marL="0" indent="0">
              <a:buClr>
                <a:srgbClr val="C00000"/>
              </a:buClr>
              <a:buNone/>
            </a:pPr>
            <a:endParaRPr lang="en-US" altLang="ja-JP" sz="3200" dirty="0">
              <a:latin typeface="Cambria" panose="02040503050406030204" pitchFamily="18" charset="0"/>
              <a:cs typeface="Arial" charset="0"/>
            </a:endParaRPr>
          </a:p>
        </p:txBody>
      </p:sp>
      <p:pic>
        <p:nvPicPr>
          <p:cNvPr id="5" name="Picture 4" descr="A picture containing indoor, book, sitting, stack&#10;&#10;Description automatically generated">
            <a:extLst>
              <a:ext uri="{FF2B5EF4-FFF2-40B4-BE49-F238E27FC236}">
                <a16:creationId xmlns:a16="http://schemas.microsoft.com/office/drawing/2014/main" id="{C86A4142-C1C6-C64E-B8C4-1E1F39E88A7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877300" y="0"/>
            <a:ext cx="3314700" cy="2209800"/>
          </a:xfrm>
          <a:prstGeom prst="rect">
            <a:avLst/>
          </a:prstGeom>
        </p:spPr>
      </p:pic>
    </p:spTree>
    <p:extLst>
      <p:ext uri="{BB962C8B-B14F-4D97-AF65-F5344CB8AC3E}">
        <p14:creationId xmlns:p14="http://schemas.microsoft.com/office/powerpoint/2010/main" val="3162437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Structural Racism</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3"/>
            <a:ext cx="8111921" cy="4178111"/>
          </a:xfrm>
          <a:noFill/>
        </p:spPr>
        <p:txBody>
          <a:bodyPr>
            <a:normAutofit/>
          </a:bodyPr>
          <a:lstStyle/>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r>
              <a:rPr lang="en-US" altLang="ja-JP" sz="3200" dirty="0">
                <a:latin typeface="Cambria" panose="02040503050406030204" pitchFamily="18" charset="0"/>
                <a:cs typeface="Arial" charset="0"/>
              </a:rPr>
              <a:t>The network of unjust distributions of access and opportunity built into all systems and structures in society that accumulatively advantage white people and their interests and disadvantage People of the Global Majority (People of Color) and their interests.</a:t>
            </a:r>
          </a:p>
        </p:txBody>
      </p:sp>
    </p:spTree>
    <p:extLst>
      <p:ext uri="{BB962C8B-B14F-4D97-AF65-F5344CB8AC3E}">
        <p14:creationId xmlns:p14="http://schemas.microsoft.com/office/powerpoint/2010/main" val="3070667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Structural Racism</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313709"/>
            <a:ext cx="8111921" cy="4371295"/>
          </a:xfrm>
          <a:noFill/>
        </p:spPr>
        <p:txBody>
          <a:bodyPr>
            <a:normAutofit/>
          </a:bodyPr>
          <a:lstStyle/>
          <a:p>
            <a:pPr marL="0" indent="0">
              <a:buClr>
                <a:srgbClr val="C00000"/>
              </a:buClr>
              <a:buNone/>
            </a:pPr>
            <a:endParaRPr lang="en-US" altLang="ja-JP" sz="3200" dirty="0">
              <a:latin typeface="Cambria" panose="02040503050406030204" pitchFamily="18" charset="0"/>
              <a:cs typeface="Arial" charset="0"/>
            </a:endParaRPr>
          </a:p>
          <a:p>
            <a:pPr marL="0" indent="0">
              <a:buClr>
                <a:srgbClr val="C00000"/>
              </a:buClr>
              <a:buNone/>
            </a:pPr>
            <a:endParaRPr lang="en-US" altLang="ja-JP" b="1" u="sng" dirty="0">
              <a:latin typeface="Cambria" panose="02040503050406030204" pitchFamily="18" charset="0"/>
              <a:cs typeface="Arial" charset="0"/>
            </a:endParaRPr>
          </a:p>
          <a:p>
            <a:pPr marL="0" indent="0">
              <a:buClr>
                <a:srgbClr val="C00000"/>
              </a:buClr>
              <a:buNone/>
            </a:pPr>
            <a:r>
              <a:rPr lang="en-US" altLang="ja-JP" b="1" u="sng" dirty="0">
                <a:latin typeface="Cambria" panose="02040503050406030204" pitchFamily="18" charset="0"/>
                <a:cs typeface="Arial" charset="0"/>
              </a:rPr>
              <a:t>Example</a:t>
            </a:r>
            <a:r>
              <a:rPr lang="en-US" altLang="ja-JP" dirty="0">
                <a:latin typeface="Cambria" panose="02040503050406030204" pitchFamily="18" charset="0"/>
                <a:cs typeface="Arial" charset="0"/>
              </a:rPr>
              <a:t>: Due to the </a:t>
            </a:r>
            <a:r>
              <a:rPr lang="en-US" altLang="ja-JP" b="1" dirty="0">
                <a:solidFill>
                  <a:srgbClr val="C00000"/>
                </a:solidFill>
                <a:latin typeface="Cambria" panose="02040503050406030204" pitchFamily="18" charset="0"/>
                <a:cs typeface="Arial" charset="0"/>
              </a:rPr>
              <a:t>accumulative impact of racism in and out of schools</a:t>
            </a:r>
            <a:r>
              <a:rPr lang="en-US" altLang="ja-JP" dirty="0">
                <a:latin typeface="Cambria" panose="02040503050406030204" pitchFamily="18" charset="0"/>
                <a:cs typeface="Arial" charset="0"/>
              </a:rPr>
              <a:t>, students of color are at a disadvantage in school and pushed into the school-to-prison pipeline</a:t>
            </a: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2060650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E6C4C-1C89-184E-9BAF-E37FFFE92D1B}"/>
              </a:ext>
            </a:extLst>
          </p:cNvPr>
          <p:cNvSpPr>
            <a:spLocks noGrp="1"/>
          </p:cNvSpPr>
          <p:nvPr>
            <p:ph type="ctrTitle"/>
          </p:nvPr>
        </p:nvSpPr>
        <p:spPr>
          <a:xfrm>
            <a:off x="1523999" y="830660"/>
            <a:ext cx="9144000" cy="2703372"/>
          </a:xfrm>
        </p:spPr>
        <p:txBody>
          <a:bodyPr>
            <a:normAutofit/>
          </a:bodyPr>
          <a:lstStyle/>
          <a:p>
            <a:r>
              <a:rPr lang="en-US" dirty="0"/>
              <a:t>Racial Equity Facilitator Training, Day 2</a:t>
            </a:r>
          </a:p>
        </p:txBody>
      </p:sp>
      <p:sp>
        <p:nvSpPr>
          <p:cNvPr id="5" name="Subtitle 4">
            <a:extLst>
              <a:ext uri="{FF2B5EF4-FFF2-40B4-BE49-F238E27FC236}">
                <a16:creationId xmlns:a16="http://schemas.microsoft.com/office/drawing/2014/main" id="{EDC472F3-C41D-7344-A2D4-AB89526A6AF6}"/>
              </a:ext>
            </a:extLst>
          </p:cNvPr>
          <p:cNvSpPr>
            <a:spLocks noGrp="1"/>
          </p:cNvSpPr>
          <p:nvPr>
            <p:ph type="subTitle" idx="1"/>
          </p:nvPr>
        </p:nvSpPr>
        <p:spPr>
          <a:xfrm>
            <a:off x="2319455" y="4732638"/>
            <a:ext cx="9266662" cy="1999042"/>
          </a:xfrm>
        </p:spPr>
        <p:txBody>
          <a:bodyPr/>
          <a:lstStyle/>
          <a:p>
            <a:r>
              <a:rPr lang="en-US" sz="3200" dirty="0"/>
              <a:t>Host: Seema Pothini</a:t>
            </a:r>
          </a:p>
          <a:p>
            <a:r>
              <a:rPr lang="en-US" sz="3200" dirty="0"/>
              <a:t>Facilitators: Marceline DuBose &amp; Paul Gorski</a:t>
            </a:r>
          </a:p>
          <a:p>
            <a:r>
              <a:rPr lang="en-US" sz="3200" dirty="0"/>
              <a:t>http://</a:t>
            </a:r>
            <a:r>
              <a:rPr lang="en-US" sz="3200" dirty="0" err="1"/>
              <a:t>EquityLiteracy.org</a:t>
            </a:r>
            <a:endParaRPr lang="en-US" sz="3200" dirty="0"/>
          </a:p>
        </p:txBody>
      </p:sp>
    </p:spTree>
    <p:extLst>
      <p:ext uri="{BB962C8B-B14F-4D97-AF65-F5344CB8AC3E}">
        <p14:creationId xmlns:p14="http://schemas.microsoft.com/office/powerpoint/2010/main" val="1014039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Shift One</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3"/>
            <a:ext cx="8111921" cy="4178111"/>
          </a:xfrm>
          <a:noFill/>
        </p:spPr>
        <p:txBody>
          <a:bodyPr>
            <a:normAutofit/>
          </a:bodyPr>
          <a:lstStyle/>
          <a:p>
            <a:pPr marL="0" indent="0">
              <a:buClr>
                <a:srgbClr val="C00000"/>
              </a:buClr>
              <a:buNone/>
            </a:pPr>
            <a:r>
              <a:rPr lang="en-US" altLang="ja-JP" dirty="0">
                <a:latin typeface="Cambria" panose="02040503050406030204" pitchFamily="18" charset="0"/>
                <a:cs typeface="Arial" charset="0"/>
              </a:rPr>
              <a:t>Racism as solely individual, interpersonal actions  </a:t>
            </a:r>
            <a:endParaRPr lang="en-US" altLang="ja-JP" dirty="0">
              <a:latin typeface="Cambria" panose="02040503050406030204" pitchFamily="18" charset="0"/>
              <a:cs typeface="Arial" charset="0"/>
              <a:sym typeface="Wingdings" pitchFamily="2" charset="2"/>
            </a:endParaRPr>
          </a:p>
          <a:p>
            <a:pPr marL="0" indent="0">
              <a:buClr>
                <a:srgbClr val="C00000"/>
              </a:buClr>
              <a:buNone/>
            </a:pPr>
            <a:endParaRPr lang="en-US" altLang="ja-JP" dirty="0">
              <a:solidFill>
                <a:srgbClr val="C00000"/>
              </a:solidFill>
              <a:latin typeface="Cambria" panose="02040503050406030204" pitchFamily="18" charset="0"/>
              <a:cs typeface="Arial" charset="0"/>
              <a:sym typeface="Wingdings" pitchFamily="2" charset="2"/>
            </a:endParaRPr>
          </a:p>
          <a:p>
            <a:pPr marL="0" indent="0">
              <a:buClr>
                <a:srgbClr val="C00000"/>
              </a:buClr>
              <a:buNone/>
            </a:pPr>
            <a:endParaRPr lang="en-US" altLang="ja-JP" dirty="0">
              <a:solidFill>
                <a:srgbClr val="C00000"/>
              </a:solidFill>
              <a:latin typeface="Cambria" panose="02040503050406030204" pitchFamily="18" charset="0"/>
              <a:cs typeface="Arial" charset="0"/>
              <a:sym typeface="Wingdings" pitchFamily="2" charset="2"/>
            </a:endParaRPr>
          </a:p>
          <a:p>
            <a:pPr marL="0" indent="0">
              <a:buClr>
                <a:srgbClr val="C00000"/>
              </a:buClr>
              <a:buNone/>
            </a:pPr>
            <a:r>
              <a:rPr lang="en-US" altLang="ja-JP" dirty="0">
                <a:solidFill>
                  <a:srgbClr val="C00000"/>
                </a:solidFill>
                <a:latin typeface="Cambria" panose="02040503050406030204" pitchFamily="18" charset="0"/>
                <a:cs typeface="Arial" charset="0"/>
                <a:sym typeface="Wingdings" pitchFamily="2" charset="2"/>
              </a:rPr>
              <a:t>Racism as </a:t>
            </a:r>
            <a:r>
              <a:rPr lang="en-US" altLang="ja-JP" b="1" i="1" dirty="0">
                <a:solidFill>
                  <a:srgbClr val="C00000"/>
                </a:solidFill>
                <a:latin typeface="Cambria" panose="02040503050406030204" pitchFamily="18" charset="0"/>
                <a:cs typeface="Arial" charset="0"/>
                <a:sym typeface="Wingdings" pitchFamily="2" charset="2"/>
              </a:rPr>
              <a:t>structures of advantage and disadvantage</a:t>
            </a:r>
            <a:endParaRPr lang="en-US" altLang="ja-JP" b="1" i="1" dirty="0">
              <a:solidFill>
                <a:srgbClr val="C00000"/>
              </a:solidFill>
              <a:latin typeface="Cambria" panose="02040503050406030204" pitchFamily="18" charset="0"/>
              <a:cs typeface="Arial" charset="0"/>
            </a:endParaRPr>
          </a:p>
          <a:p>
            <a:pPr>
              <a:buClr>
                <a:srgbClr val="C00000"/>
              </a:buClr>
            </a:pPr>
            <a:endParaRPr lang="en-US" altLang="ja-JP" sz="3200" dirty="0">
              <a:latin typeface="Cambria" panose="02040503050406030204" pitchFamily="18" charset="0"/>
              <a:cs typeface="Arial" charset="0"/>
            </a:endParaRPr>
          </a:p>
          <a:p>
            <a:pPr>
              <a:buClr>
                <a:srgbClr val="C00000"/>
              </a:buClr>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
        <p:nvSpPr>
          <p:cNvPr id="4" name="Down Arrow 3">
            <a:extLst>
              <a:ext uri="{FF2B5EF4-FFF2-40B4-BE49-F238E27FC236}">
                <a16:creationId xmlns:a16="http://schemas.microsoft.com/office/drawing/2014/main" id="{2A63E66D-F3B1-2344-A38F-C4CB3E8D41E2}"/>
              </a:ext>
            </a:extLst>
          </p:cNvPr>
          <p:cNvSpPr/>
          <p:nvPr/>
        </p:nvSpPr>
        <p:spPr>
          <a:xfrm>
            <a:off x="4072766" y="3527485"/>
            <a:ext cx="928255"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9752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Shift Two</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3"/>
            <a:ext cx="8111921" cy="4178111"/>
          </a:xfrm>
          <a:noFill/>
        </p:spPr>
        <p:txBody>
          <a:bodyPr>
            <a:normAutofit/>
          </a:bodyPr>
          <a:lstStyle/>
          <a:p>
            <a:pPr marL="0" indent="0">
              <a:buClr>
                <a:srgbClr val="C00000"/>
              </a:buClr>
              <a:buNone/>
            </a:pPr>
            <a:r>
              <a:rPr lang="en-US" altLang="ja-JP" dirty="0">
                <a:latin typeface="Cambria" panose="02040503050406030204" pitchFamily="18" charset="0"/>
                <a:cs typeface="Arial" charset="0"/>
              </a:rPr>
              <a:t>Racism as an occasional incident that needs to be addressed when witnessed or reported</a:t>
            </a:r>
            <a:endParaRPr lang="en-US" altLang="ja-JP" dirty="0">
              <a:latin typeface="Cambria" panose="02040503050406030204" pitchFamily="18" charset="0"/>
              <a:cs typeface="Arial" charset="0"/>
              <a:sym typeface="Wingdings" pitchFamily="2" charset="2"/>
            </a:endParaRPr>
          </a:p>
          <a:p>
            <a:pPr marL="0" indent="0">
              <a:buClr>
                <a:srgbClr val="C00000"/>
              </a:buClr>
              <a:buNone/>
            </a:pPr>
            <a:endParaRPr lang="en-US" altLang="ja-JP" dirty="0">
              <a:solidFill>
                <a:srgbClr val="C00000"/>
              </a:solidFill>
              <a:latin typeface="Cambria" panose="02040503050406030204" pitchFamily="18" charset="0"/>
              <a:cs typeface="Arial" charset="0"/>
              <a:sym typeface="Wingdings" pitchFamily="2" charset="2"/>
            </a:endParaRPr>
          </a:p>
          <a:p>
            <a:pPr marL="0" indent="0">
              <a:buClr>
                <a:srgbClr val="C00000"/>
              </a:buClr>
              <a:buNone/>
            </a:pPr>
            <a:endParaRPr lang="en-US" altLang="ja-JP" dirty="0">
              <a:solidFill>
                <a:srgbClr val="C00000"/>
              </a:solidFill>
              <a:latin typeface="Cambria" panose="02040503050406030204" pitchFamily="18" charset="0"/>
              <a:cs typeface="Arial" charset="0"/>
              <a:sym typeface="Wingdings" pitchFamily="2" charset="2"/>
            </a:endParaRPr>
          </a:p>
          <a:p>
            <a:pPr marL="0" indent="0">
              <a:buClr>
                <a:srgbClr val="C00000"/>
              </a:buClr>
              <a:buNone/>
            </a:pPr>
            <a:r>
              <a:rPr lang="en-US" altLang="ja-JP" dirty="0">
                <a:solidFill>
                  <a:srgbClr val="C00000"/>
                </a:solidFill>
                <a:latin typeface="Cambria" panose="02040503050406030204" pitchFamily="18" charset="0"/>
                <a:cs typeface="Arial" charset="0"/>
                <a:sym typeface="Wingdings" pitchFamily="2" charset="2"/>
              </a:rPr>
              <a:t>Racism as </a:t>
            </a:r>
            <a:r>
              <a:rPr lang="en-US" altLang="ja-JP" b="1" i="1" dirty="0">
                <a:solidFill>
                  <a:srgbClr val="C00000"/>
                </a:solidFill>
                <a:latin typeface="Cambria" panose="02040503050406030204" pitchFamily="18" charset="0"/>
                <a:cs typeface="Arial" charset="0"/>
                <a:sym typeface="Wingdings" pitchFamily="2" charset="2"/>
              </a:rPr>
              <a:t>ordinary </a:t>
            </a:r>
            <a:r>
              <a:rPr lang="en-US" altLang="ja-JP" dirty="0">
                <a:solidFill>
                  <a:srgbClr val="C00000"/>
                </a:solidFill>
                <a:latin typeface="Cambria" panose="02040503050406030204" pitchFamily="18" charset="0"/>
                <a:cs typeface="Arial" charset="0"/>
                <a:sym typeface="Wingdings" pitchFamily="2" charset="2"/>
              </a:rPr>
              <a:t>and</a:t>
            </a:r>
            <a:r>
              <a:rPr lang="en-US" altLang="ja-JP" b="1" dirty="0">
                <a:solidFill>
                  <a:srgbClr val="C00000"/>
                </a:solidFill>
                <a:latin typeface="Cambria" panose="02040503050406030204" pitchFamily="18" charset="0"/>
                <a:cs typeface="Arial" charset="0"/>
                <a:sym typeface="Wingdings" pitchFamily="2" charset="2"/>
              </a:rPr>
              <a:t> </a:t>
            </a:r>
            <a:r>
              <a:rPr lang="en-US" altLang="ja-JP" b="1" i="1" dirty="0">
                <a:solidFill>
                  <a:srgbClr val="C00000"/>
                </a:solidFill>
                <a:latin typeface="Cambria" panose="02040503050406030204" pitchFamily="18" charset="0"/>
                <a:cs typeface="Arial" charset="0"/>
                <a:sym typeface="Wingdings" pitchFamily="2" charset="2"/>
              </a:rPr>
              <a:t>impacting everything</a:t>
            </a:r>
            <a:r>
              <a:rPr lang="en-US" altLang="ja-JP" b="1" dirty="0">
                <a:solidFill>
                  <a:srgbClr val="C00000"/>
                </a:solidFill>
                <a:latin typeface="Cambria" panose="02040503050406030204" pitchFamily="18" charset="0"/>
                <a:cs typeface="Arial" charset="0"/>
                <a:sym typeface="Wingdings" pitchFamily="2" charset="2"/>
              </a:rPr>
              <a:t>, </a:t>
            </a:r>
            <a:r>
              <a:rPr lang="en-US" altLang="ja-JP" dirty="0">
                <a:solidFill>
                  <a:srgbClr val="C00000"/>
                </a:solidFill>
                <a:latin typeface="Cambria" panose="02040503050406030204" pitchFamily="18" charset="0"/>
                <a:cs typeface="Arial" charset="0"/>
                <a:sym typeface="Wingdings" pitchFamily="2" charset="2"/>
              </a:rPr>
              <a:t>so we need to proactively be address it all the time</a:t>
            </a:r>
            <a:endParaRPr lang="en-US" altLang="ja-JP" b="1" i="1" dirty="0">
              <a:solidFill>
                <a:srgbClr val="C00000"/>
              </a:solidFill>
              <a:latin typeface="Cambria" panose="02040503050406030204" pitchFamily="18" charset="0"/>
              <a:cs typeface="Arial" charset="0"/>
            </a:endParaRPr>
          </a:p>
          <a:p>
            <a:pPr>
              <a:buClr>
                <a:srgbClr val="C00000"/>
              </a:buClr>
            </a:pPr>
            <a:endParaRPr lang="en-US" altLang="ja-JP" sz="3200" dirty="0">
              <a:latin typeface="Cambria" panose="02040503050406030204" pitchFamily="18" charset="0"/>
              <a:cs typeface="Arial" charset="0"/>
            </a:endParaRPr>
          </a:p>
          <a:p>
            <a:pPr>
              <a:buClr>
                <a:srgbClr val="C00000"/>
              </a:buClr>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
        <p:nvSpPr>
          <p:cNvPr id="4" name="Down Arrow 3">
            <a:extLst>
              <a:ext uri="{FF2B5EF4-FFF2-40B4-BE49-F238E27FC236}">
                <a16:creationId xmlns:a16="http://schemas.microsoft.com/office/drawing/2014/main" id="{2A63E66D-F3B1-2344-A38F-C4CB3E8D41E2}"/>
              </a:ext>
            </a:extLst>
          </p:cNvPr>
          <p:cNvSpPr/>
          <p:nvPr/>
        </p:nvSpPr>
        <p:spPr>
          <a:xfrm>
            <a:off x="4072766" y="3527485"/>
            <a:ext cx="928255"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246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Shift Three</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3"/>
            <a:ext cx="8111921" cy="4178111"/>
          </a:xfrm>
          <a:noFill/>
        </p:spPr>
        <p:txBody>
          <a:bodyPr>
            <a:normAutofit lnSpcReduction="10000"/>
          </a:bodyPr>
          <a:lstStyle/>
          <a:p>
            <a:pPr marL="0" indent="0">
              <a:buClr>
                <a:srgbClr val="C00000"/>
              </a:buClr>
              <a:buNone/>
            </a:pPr>
            <a:r>
              <a:rPr lang="en-US" altLang="ja-JP" dirty="0">
                <a:latin typeface="Cambria" panose="02040503050406030204" pitchFamily="18" charset="0"/>
                <a:cs typeface="Arial" charset="0"/>
              </a:rPr>
              <a:t>Racism as solely a prejudiced belief system that can be adjusted with anti-bias training</a:t>
            </a:r>
            <a:endParaRPr lang="en-US" altLang="ja-JP" dirty="0">
              <a:latin typeface="Cambria" panose="02040503050406030204" pitchFamily="18" charset="0"/>
              <a:cs typeface="Arial" charset="0"/>
              <a:sym typeface="Wingdings" pitchFamily="2" charset="2"/>
            </a:endParaRPr>
          </a:p>
          <a:p>
            <a:pPr marL="0" indent="0">
              <a:buClr>
                <a:srgbClr val="C00000"/>
              </a:buClr>
              <a:buNone/>
            </a:pPr>
            <a:endParaRPr lang="en-US" altLang="ja-JP" dirty="0">
              <a:solidFill>
                <a:srgbClr val="C00000"/>
              </a:solidFill>
              <a:latin typeface="Cambria" panose="02040503050406030204" pitchFamily="18" charset="0"/>
              <a:cs typeface="Arial" charset="0"/>
              <a:sym typeface="Wingdings" pitchFamily="2" charset="2"/>
            </a:endParaRPr>
          </a:p>
          <a:p>
            <a:pPr marL="0" indent="0">
              <a:buClr>
                <a:srgbClr val="C00000"/>
              </a:buClr>
              <a:buNone/>
            </a:pPr>
            <a:endParaRPr lang="en-US" altLang="ja-JP" dirty="0">
              <a:solidFill>
                <a:srgbClr val="C00000"/>
              </a:solidFill>
              <a:latin typeface="Cambria" panose="02040503050406030204" pitchFamily="18" charset="0"/>
              <a:cs typeface="Arial" charset="0"/>
              <a:sym typeface="Wingdings" pitchFamily="2" charset="2"/>
            </a:endParaRPr>
          </a:p>
          <a:p>
            <a:pPr marL="0" indent="0">
              <a:buClr>
                <a:srgbClr val="C00000"/>
              </a:buClr>
              <a:buNone/>
            </a:pPr>
            <a:r>
              <a:rPr lang="en-US" altLang="ja-JP" dirty="0">
                <a:solidFill>
                  <a:srgbClr val="C00000"/>
                </a:solidFill>
                <a:latin typeface="Cambria" panose="02040503050406030204" pitchFamily="18" charset="0"/>
                <a:cs typeface="Arial" charset="0"/>
                <a:sym typeface="Wingdings" pitchFamily="2" charset="2"/>
              </a:rPr>
              <a:t>Racism as </a:t>
            </a:r>
            <a:r>
              <a:rPr lang="en-US" altLang="ja-JP" b="1" i="1" dirty="0">
                <a:solidFill>
                  <a:srgbClr val="C00000"/>
                </a:solidFill>
                <a:latin typeface="Cambria" panose="02040503050406030204" pitchFamily="18" charset="0"/>
                <a:cs typeface="Arial" charset="0"/>
                <a:sym typeface="Wingdings" pitchFamily="2" charset="2"/>
              </a:rPr>
              <a:t>the accumulative impact </a:t>
            </a:r>
            <a:r>
              <a:rPr lang="en-US" altLang="ja-JP" b="1" dirty="0">
                <a:solidFill>
                  <a:srgbClr val="C00000"/>
                </a:solidFill>
                <a:latin typeface="Cambria" panose="02040503050406030204" pitchFamily="18" charset="0"/>
                <a:cs typeface="Arial" charset="0"/>
                <a:sym typeface="Wingdings" pitchFamily="2" charset="2"/>
              </a:rPr>
              <a:t>of institutional, cultural, and structural racial injustice</a:t>
            </a:r>
            <a:r>
              <a:rPr lang="en-US" altLang="ja-JP" dirty="0">
                <a:solidFill>
                  <a:srgbClr val="C00000"/>
                </a:solidFill>
                <a:latin typeface="Cambria" panose="02040503050406030204" pitchFamily="18" charset="0"/>
                <a:cs typeface="Arial" charset="0"/>
                <a:sym typeface="Wingdings" pitchFamily="2" charset="2"/>
              </a:rPr>
              <a:t> that must be addressed at their ideological, institutional, cultural, and structural core</a:t>
            </a:r>
            <a:endParaRPr lang="en-US" altLang="ja-JP" b="1" i="1" dirty="0">
              <a:solidFill>
                <a:srgbClr val="C00000"/>
              </a:solidFill>
              <a:latin typeface="Cambria" panose="02040503050406030204" pitchFamily="18" charset="0"/>
              <a:cs typeface="Arial" charset="0"/>
            </a:endParaRPr>
          </a:p>
          <a:p>
            <a:pPr>
              <a:buClr>
                <a:srgbClr val="C00000"/>
              </a:buClr>
            </a:pPr>
            <a:endParaRPr lang="en-US" altLang="ja-JP" sz="3200" dirty="0">
              <a:latin typeface="Cambria" panose="02040503050406030204" pitchFamily="18" charset="0"/>
              <a:cs typeface="Arial" charset="0"/>
            </a:endParaRPr>
          </a:p>
          <a:p>
            <a:pPr>
              <a:buClr>
                <a:srgbClr val="C00000"/>
              </a:buClr>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
        <p:nvSpPr>
          <p:cNvPr id="4" name="Down Arrow 3">
            <a:extLst>
              <a:ext uri="{FF2B5EF4-FFF2-40B4-BE49-F238E27FC236}">
                <a16:creationId xmlns:a16="http://schemas.microsoft.com/office/drawing/2014/main" id="{2A63E66D-F3B1-2344-A38F-C4CB3E8D41E2}"/>
              </a:ext>
            </a:extLst>
          </p:cNvPr>
          <p:cNvSpPr/>
          <p:nvPr/>
        </p:nvSpPr>
        <p:spPr>
          <a:xfrm>
            <a:off x="4072766" y="3429000"/>
            <a:ext cx="928255"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677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53D13-FA2E-4D1A-8BE9-A29487797CB4}"/>
              </a:ext>
            </a:extLst>
          </p:cNvPr>
          <p:cNvSpPr>
            <a:spLocks noGrp="1"/>
          </p:cNvSpPr>
          <p:nvPr>
            <p:ph type="title"/>
          </p:nvPr>
        </p:nvSpPr>
        <p:spPr/>
        <p:txBody>
          <a:bodyPr>
            <a:normAutofit fontScale="90000"/>
          </a:bodyPr>
          <a:lstStyle/>
          <a:p>
            <a:r>
              <a:rPr lang="en-US" dirty="0"/>
              <a:t>Racial Equity Facilitation: Considerations and Reflections </a:t>
            </a:r>
            <a:br>
              <a:rPr lang="en-US" dirty="0"/>
            </a:br>
            <a:r>
              <a:rPr lang="en-US" b="0" dirty="0"/>
              <a:t>(a backstage discussion)</a:t>
            </a:r>
          </a:p>
        </p:txBody>
      </p:sp>
      <p:sp>
        <p:nvSpPr>
          <p:cNvPr id="3" name="Content Placeholder 2">
            <a:extLst>
              <a:ext uri="{FF2B5EF4-FFF2-40B4-BE49-F238E27FC236}">
                <a16:creationId xmlns:a16="http://schemas.microsoft.com/office/drawing/2014/main" id="{29641682-DD43-4EC7-B1F4-524FA28E2278}"/>
              </a:ext>
            </a:extLst>
          </p:cNvPr>
          <p:cNvSpPr>
            <a:spLocks noGrp="1"/>
          </p:cNvSpPr>
          <p:nvPr>
            <p:ph idx="1"/>
          </p:nvPr>
        </p:nvSpPr>
        <p:spPr/>
        <p:txBody>
          <a:bodyPr>
            <a:normAutofit/>
          </a:bodyPr>
          <a:lstStyle/>
          <a:p>
            <a:r>
              <a:rPr lang="en-US" dirty="0"/>
              <a:t>Which of the layers of racism are most difficult to facilitate with a group? Why? </a:t>
            </a:r>
          </a:p>
          <a:p>
            <a:pPr marL="0" indent="0">
              <a:buNone/>
            </a:pPr>
            <a:endParaRPr lang="en-US" dirty="0"/>
          </a:p>
          <a:p>
            <a:r>
              <a:rPr lang="en-US" dirty="0"/>
              <a:t>How do you enlist people who benefit from institutional and structural racism in the efforts to dismantle it? </a:t>
            </a:r>
          </a:p>
        </p:txBody>
      </p:sp>
      <p:pic>
        <p:nvPicPr>
          <p:cNvPr id="4" name="Picture 3">
            <a:extLst>
              <a:ext uri="{FF2B5EF4-FFF2-40B4-BE49-F238E27FC236}">
                <a16:creationId xmlns:a16="http://schemas.microsoft.com/office/drawing/2014/main" id="{6474C8E9-B716-4CC6-890C-F34796E11B30}"/>
              </a:ext>
            </a:extLst>
          </p:cNvPr>
          <p:cNvPicPr>
            <a:picLocks noChangeAspect="1"/>
          </p:cNvPicPr>
          <p:nvPr/>
        </p:nvPicPr>
        <p:blipFill>
          <a:blip r:embed="rId2"/>
          <a:stretch>
            <a:fillRect/>
          </a:stretch>
        </p:blipFill>
        <p:spPr>
          <a:xfrm>
            <a:off x="8880955" y="1576852"/>
            <a:ext cx="2960316" cy="2960316"/>
          </a:xfrm>
          <a:prstGeom prst="rect">
            <a:avLst/>
          </a:prstGeom>
        </p:spPr>
      </p:pic>
    </p:spTree>
    <p:extLst>
      <p:ext uri="{BB962C8B-B14F-4D97-AF65-F5344CB8AC3E}">
        <p14:creationId xmlns:p14="http://schemas.microsoft.com/office/powerpoint/2010/main" val="1669957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FBB255-33F9-49D7-BDE7-D49E64E36CD7}"/>
              </a:ext>
            </a:extLst>
          </p:cNvPr>
          <p:cNvSpPr>
            <a:spLocks noGrp="1"/>
          </p:cNvSpPr>
          <p:nvPr>
            <p:ph type="title"/>
          </p:nvPr>
        </p:nvSpPr>
        <p:spPr/>
        <p:txBody>
          <a:bodyPr/>
          <a:lstStyle/>
          <a:p>
            <a:r>
              <a:rPr lang="en-US" dirty="0"/>
              <a:t>Dr. Derrick Gay</a:t>
            </a:r>
          </a:p>
        </p:txBody>
      </p:sp>
      <p:sp>
        <p:nvSpPr>
          <p:cNvPr id="6" name="Content Placeholder 5">
            <a:extLst>
              <a:ext uri="{FF2B5EF4-FFF2-40B4-BE49-F238E27FC236}">
                <a16:creationId xmlns:a16="http://schemas.microsoft.com/office/drawing/2014/main" id="{6B9796E7-A0AB-4679-BCC3-51B5DED080C0}"/>
              </a:ext>
            </a:extLst>
          </p:cNvPr>
          <p:cNvSpPr>
            <a:spLocks noGrp="1"/>
          </p:cNvSpPr>
          <p:nvPr>
            <p:ph sz="half" idx="2"/>
          </p:nvPr>
        </p:nvSpPr>
        <p:spPr>
          <a:xfrm>
            <a:off x="5884101" y="2557462"/>
            <a:ext cx="5181600" cy="4206507"/>
          </a:xfrm>
        </p:spPr>
        <p:txBody>
          <a:bodyPr>
            <a:normAutofit lnSpcReduction="10000"/>
          </a:bodyPr>
          <a:lstStyle/>
          <a:p>
            <a:r>
              <a:rPr lang="en-US" dirty="0"/>
              <a:t>How do you go about designing and sequencing racial equity workshops?</a:t>
            </a:r>
          </a:p>
          <a:p>
            <a:r>
              <a:rPr lang="en-US" dirty="0"/>
              <a:t>What considerations are included in your planning?</a:t>
            </a:r>
          </a:p>
          <a:p>
            <a:r>
              <a:rPr lang="en-US" dirty="0"/>
              <a:t> How do you decide how hard to push or at whose pace you move the conversation forward?</a:t>
            </a:r>
          </a:p>
        </p:txBody>
      </p:sp>
      <p:pic>
        <p:nvPicPr>
          <p:cNvPr id="10" name="Content Placeholder 9">
            <a:extLst>
              <a:ext uri="{FF2B5EF4-FFF2-40B4-BE49-F238E27FC236}">
                <a16:creationId xmlns:a16="http://schemas.microsoft.com/office/drawing/2014/main" id="{BF4B9DB2-92CA-4D98-BC33-70C717583106}"/>
              </a:ext>
            </a:extLst>
          </p:cNvPr>
          <p:cNvPicPr>
            <a:picLocks noGrp="1" noChangeAspect="1"/>
          </p:cNvPicPr>
          <p:nvPr>
            <p:ph sz="half" idx="1"/>
          </p:nvPr>
        </p:nvPicPr>
        <p:blipFill>
          <a:blip r:embed="rId2"/>
          <a:stretch>
            <a:fillRect/>
          </a:stretch>
        </p:blipFill>
        <p:spPr>
          <a:xfrm>
            <a:off x="773306" y="2557462"/>
            <a:ext cx="4334380" cy="2884333"/>
          </a:xfrm>
          <a:prstGeom prst="rect">
            <a:avLst/>
          </a:prstGeom>
        </p:spPr>
      </p:pic>
    </p:spTree>
    <p:extLst>
      <p:ext uri="{BB962C8B-B14F-4D97-AF65-F5344CB8AC3E}">
        <p14:creationId xmlns:p14="http://schemas.microsoft.com/office/powerpoint/2010/main" val="251490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7E1B5D-9D1D-456D-986B-68203362066E}"/>
              </a:ext>
            </a:extLst>
          </p:cNvPr>
          <p:cNvSpPr txBox="1"/>
          <p:nvPr/>
        </p:nvSpPr>
        <p:spPr>
          <a:xfrm>
            <a:off x="1338147" y="252680"/>
            <a:ext cx="8753708" cy="1323439"/>
          </a:xfrm>
          <a:prstGeom prst="rect">
            <a:avLst/>
          </a:prstGeom>
          <a:noFill/>
        </p:spPr>
        <p:txBody>
          <a:bodyPr wrap="square" rtlCol="0">
            <a:spAutoFit/>
          </a:bodyPr>
          <a:lstStyle/>
          <a:p>
            <a:pPr algn="ctr"/>
            <a:r>
              <a:rPr lang="en-US" sz="4000" b="1">
                <a:solidFill>
                  <a:schemeClr val="bg1"/>
                </a:solidFill>
              </a:rPr>
              <a:t>Screen Break! </a:t>
            </a:r>
          </a:p>
          <a:p>
            <a:pPr algn="ctr"/>
            <a:r>
              <a:rPr lang="en-US" sz="4000" b="1">
                <a:solidFill>
                  <a:schemeClr val="bg1"/>
                </a:solidFill>
              </a:rPr>
              <a:t>See you in 15 minutes!!</a:t>
            </a:r>
            <a:endParaRPr lang="en-US" sz="4000" b="1" dirty="0">
              <a:solidFill>
                <a:schemeClr val="bg1"/>
              </a:solidFill>
            </a:endParaRPr>
          </a:p>
        </p:txBody>
      </p:sp>
      <p:pic>
        <p:nvPicPr>
          <p:cNvPr id="6" name="Picture 5">
            <a:extLst>
              <a:ext uri="{FF2B5EF4-FFF2-40B4-BE49-F238E27FC236}">
                <a16:creationId xmlns:a16="http://schemas.microsoft.com/office/drawing/2014/main" id="{564653AC-B5BC-42FE-B594-F25A56B8DD78}"/>
              </a:ext>
            </a:extLst>
          </p:cNvPr>
          <p:cNvPicPr>
            <a:picLocks noChangeAspect="1"/>
          </p:cNvPicPr>
          <p:nvPr/>
        </p:nvPicPr>
        <p:blipFill>
          <a:blip r:embed="rId2"/>
          <a:stretch>
            <a:fillRect/>
          </a:stretch>
        </p:blipFill>
        <p:spPr>
          <a:xfrm>
            <a:off x="2263698" y="1803709"/>
            <a:ext cx="7114477" cy="3984108"/>
          </a:xfrm>
          <a:prstGeom prst="rect">
            <a:avLst/>
          </a:prstGeom>
        </p:spPr>
      </p:pic>
    </p:spTree>
    <p:extLst>
      <p:ext uri="{BB962C8B-B14F-4D97-AF65-F5344CB8AC3E}">
        <p14:creationId xmlns:p14="http://schemas.microsoft.com/office/powerpoint/2010/main" val="3415776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CD02D9-E515-4950-8FCC-4A2ACC8C4E39}"/>
              </a:ext>
            </a:extLst>
          </p:cNvPr>
          <p:cNvPicPr>
            <a:picLocks noChangeAspect="1"/>
          </p:cNvPicPr>
          <p:nvPr/>
        </p:nvPicPr>
        <p:blipFill>
          <a:blip r:embed="rId2"/>
          <a:stretch>
            <a:fillRect/>
          </a:stretch>
        </p:blipFill>
        <p:spPr>
          <a:xfrm>
            <a:off x="6141387" y="1325563"/>
            <a:ext cx="5699884" cy="5167312"/>
          </a:xfrm>
          <a:prstGeom prst="rect">
            <a:avLst/>
          </a:prstGeom>
        </p:spPr>
      </p:pic>
      <p:sp>
        <p:nvSpPr>
          <p:cNvPr id="7" name="Title 6">
            <a:extLst>
              <a:ext uri="{FF2B5EF4-FFF2-40B4-BE49-F238E27FC236}">
                <a16:creationId xmlns:a16="http://schemas.microsoft.com/office/drawing/2014/main" id="{A5F4D658-7799-46CE-A422-12A7783A6AF5}"/>
              </a:ext>
            </a:extLst>
          </p:cNvPr>
          <p:cNvSpPr>
            <a:spLocks noGrp="1"/>
          </p:cNvSpPr>
          <p:nvPr>
            <p:ph type="title"/>
          </p:nvPr>
        </p:nvSpPr>
        <p:spPr/>
        <p:txBody>
          <a:bodyPr/>
          <a:lstStyle/>
          <a:p>
            <a:r>
              <a:rPr lang="en-US" dirty="0"/>
              <a:t>Welcome Back!</a:t>
            </a:r>
          </a:p>
        </p:txBody>
      </p:sp>
      <p:sp>
        <p:nvSpPr>
          <p:cNvPr id="9" name="Arrow: Right 8">
            <a:extLst>
              <a:ext uri="{FF2B5EF4-FFF2-40B4-BE49-F238E27FC236}">
                <a16:creationId xmlns:a16="http://schemas.microsoft.com/office/drawing/2014/main" id="{AB79C00D-D360-481F-98B6-32CAA8FE66BE}"/>
              </a:ext>
            </a:extLst>
          </p:cNvPr>
          <p:cNvSpPr/>
          <p:nvPr/>
        </p:nvSpPr>
        <p:spPr>
          <a:xfrm>
            <a:off x="469795" y="2441673"/>
            <a:ext cx="5447905" cy="2241395"/>
          </a:xfrm>
          <a:prstGeom prst="rightArrow">
            <a:avLst/>
          </a:prstGeom>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37A58278-874E-4EC6-B332-C7050ABA2886}"/>
              </a:ext>
            </a:extLst>
          </p:cNvPr>
          <p:cNvSpPr txBox="1"/>
          <p:nvPr/>
        </p:nvSpPr>
        <p:spPr>
          <a:xfrm>
            <a:off x="1181758" y="3300760"/>
            <a:ext cx="4560849" cy="523220"/>
          </a:xfrm>
          <a:prstGeom prst="rect">
            <a:avLst/>
          </a:prstGeom>
          <a:noFill/>
        </p:spPr>
        <p:txBody>
          <a:bodyPr wrap="square" rtlCol="0">
            <a:spAutoFit/>
          </a:bodyPr>
          <a:lstStyle/>
          <a:p>
            <a:r>
              <a:rPr lang="en-US" sz="2800" b="1" dirty="0"/>
              <a:t>Younger Paul as a DJ! </a:t>
            </a:r>
          </a:p>
        </p:txBody>
      </p:sp>
      <p:pic>
        <p:nvPicPr>
          <p:cNvPr id="14" name="Picture 13" descr="Laugh Out Loud Teodor the Cat">
            <a:extLst>
              <a:ext uri="{FF2B5EF4-FFF2-40B4-BE49-F238E27FC236}">
                <a16:creationId xmlns:a16="http://schemas.microsoft.com/office/drawing/2014/main" id="{E92B1B9D-2372-4278-87B2-9EBB3A0FECA1}"/>
              </a:ext>
            </a:extLst>
          </p:cNvPr>
          <p:cNvPicPr>
            <a:picLocks noChangeAspect="1"/>
          </p:cNvPicPr>
          <p:nvPr/>
        </p:nvPicPr>
        <p:blipFill>
          <a:blip r:embed="rId3"/>
          <a:stretch>
            <a:fillRect/>
          </a:stretch>
        </p:blipFill>
        <p:spPr>
          <a:xfrm>
            <a:off x="3070694" y="4288087"/>
            <a:ext cx="2438400" cy="2438400"/>
          </a:xfrm>
          <a:prstGeom prst="rect">
            <a:avLst/>
          </a:prstGeom>
        </p:spPr>
      </p:pic>
      <p:pic>
        <p:nvPicPr>
          <p:cNvPr id="16" name="Picture 15" descr="Kisses Teodor the Cat">
            <a:extLst>
              <a:ext uri="{FF2B5EF4-FFF2-40B4-BE49-F238E27FC236}">
                <a16:creationId xmlns:a16="http://schemas.microsoft.com/office/drawing/2014/main" id="{81436745-882D-422C-A953-7A3F2AE5BD51}"/>
              </a:ext>
            </a:extLst>
          </p:cNvPr>
          <p:cNvPicPr>
            <a:picLocks noChangeAspect="1"/>
          </p:cNvPicPr>
          <p:nvPr/>
        </p:nvPicPr>
        <p:blipFill>
          <a:blip r:embed="rId4"/>
          <a:stretch>
            <a:fillRect/>
          </a:stretch>
        </p:blipFill>
        <p:spPr>
          <a:xfrm>
            <a:off x="632294" y="4379457"/>
            <a:ext cx="2214713" cy="2214713"/>
          </a:xfrm>
          <a:prstGeom prst="rect">
            <a:avLst/>
          </a:prstGeom>
        </p:spPr>
      </p:pic>
    </p:spTree>
    <p:extLst>
      <p:ext uri="{BB962C8B-B14F-4D97-AF65-F5344CB8AC3E}">
        <p14:creationId xmlns:p14="http://schemas.microsoft.com/office/powerpoint/2010/main" val="3862310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AEC775-AA83-0745-A49C-39C32ACAB58F}"/>
              </a:ext>
            </a:extLst>
          </p:cNvPr>
          <p:cNvSpPr txBox="1"/>
          <p:nvPr/>
        </p:nvSpPr>
        <p:spPr>
          <a:xfrm>
            <a:off x="2179009" y="2644170"/>
            <a:ext cx="8217243" cy="1569660"/>
          </a:xfrm>
          <a:prstGeom prst="rect">
            <a:avLst/>
          </a:prstGeom>
          <a:noFill/>
        </p:spPr>
        <p:txBody>
          <a:bodyPr wrap="square" rtlCol="0">
            <a:spAutoFit/>
          </a:bodyPr>
          <a:lstStyle/>
          <a:p>
            <a:r>
              <a:rPr lang="en-US" sz="4800" b="1" dirty="0">
                <a:solidFill>
                  <a:schemeClr val="bg1"/>
                </a:solidFill>
              </a:rPr>
              <a:t>Distinguishing Mitigative and Transformative Equity</a:t>
            </a:r>
          </a:p>
        </p:txBody>
      </p:sp>
    </p:spTree>
    <p:extLst>
      <p:ext uri="{BB962C8B-B14F-4D97-AF65-F5344CB8AC3E}">
        <p14:creationId xmlns:p14="http://schemas.microsoft.com/office/powerpoint/2010/main" val="3618257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Illustration: Addressing “Homelessness”</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8403574" cy="3898388"/>
          </a:xfrm>
          <a:noFill/>
        </p:spPr>
        <p:txBody>
          <a:bodyPr>
            <a:normAutofit/>
          </a:bodyPr>
          <a:lstStyle/>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r>
              <a:rPr lang="en-US" altLang="ja-JP" dirty="0">
                <a:latin typeface="Cambria" panose="02040503050406030204" pitchFamily="18" charset="0"/>
                <a:cs typeface="Arial" charset="0"/>
              </a:rPr>
              <a:t>Mitigative .  .  .  .  .  .  .  .  .  .  .  .  .  Transformative</a:t>
            </a:r>
          </a:p>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r>
              <a:rPr lang="en-US" altLang="ja-JP" dirty="0">
                <a:latin typeface="Cambria" panose="02040503050406030204" pitchFamily="18" charset="0"/>
                <a:cs typeface="Arial" charset="0"/>
              </a:rPr>
              <a:t>What are the most common things people and organizations do in response to homelessness—to support people experiencing homelessness?</a:t>
            </a:r>
          </a:p>
          <a:p>
            <a:pPr>
              <a:buClr>
                <a:srgbClr val="C00000"/>
              </a:buClr>
            </a:pPr>
            <a:endParaRPr lang="en-US" altLang="ja-JP" sz="3200" dirty="0">
              <a:latin typeface="Cambria" panose="02040503050406030204" pitchFamily="18" charset="0"/>
              <a:cs typeface="Arial" charset="0"/>
            </a:endParaRPr>
          </a:p>
          <a:p>
            <a:pPr>
              <a:buClr>
                <a:srgbClr val="C00000"/>
              </a:buClr>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603829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Parable 1: The Starfish</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10541293" cy="3898388"/>
          </a:xfrm>
          <a:noFill/>
        </p:spPr>
        <p:txBody>
          <a:bodyPr>
            <a:normAutofit/>
          </a:bodyPr>
          <a:lstStyle/>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a:p>
            <a:pPr>
              <a:buClr>
                <a:srgbClr val="C00000"/>
              </a:buClr>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pic>
        <p:nvPicPr>
          <p:cNvPr id="5" name="Picture 4" descr="A starfish on a sunny day&#10;&#10;Description automatically generated">
            <a:extLst>
              <a:ext uri="{FF2B5EF4-FFF2-40B4-BE49-F238E27FC236}">
                <a16:creationId xmlns:a16="http://schemas.microsoft.com/office/drawing/2014/main" id="{4FE0EAAE-A9FE-4B4A-823D-288E996650D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4803" y="2057354"/>
            <a:ext cx="4953366" cy="4419858"/>
          </a:xfrm>
          <a:prstGeom prst="rect">
            <a:avLst/>
          </a:prstGeom>
        </p:spPr>
      </p:pic>
      <p:sp>
        <p:nvSpPr>
          <p:cNvPr id="6" name="TextBox 5">
            <a:extLst>
              <a:ext uri="{FF2B5EF4-FFF2-40B4-BE49-F238E27FC236}">
                <a16:creationId xmlns:a16="http://schemas.microsoft.com/office/drawing/2014/main" id="{5334F8BB-4F30-7A4E-ABFD-7AF01F944613}"/>
              </a:ext>
            </a:extLst>
          </p:cNvPr>
          <p:cNvSpPr txBox="1"/>
          <p:nvPr/>
        </p:nvSpPr>
        <p:spPr>
          <a:xfrm>
            <a:off x="5035378" y="2506894"/>
            <a:ext cx="4186527"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The “respond” ability of equity literacy—short term reaction</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The trouble with the Starfish approach to equity</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“Starfish” initiatives?</a:t>
            </a:r>
          </a:p>
        </p:txBody>
      </p:sp>
    </p:spTree>
    <p:extLst>
      <p:ext uri="{BB962C8B-B14F-4D97-AF65-F5344CB8AC3E}">
        <p14:creationId xmlns:p14="http://schemas.microsoft.com/office/powerpoint/2010/main" val="799787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Welcome</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10380354" cy="3898388"/>
          </a:xfrm>
          <a:noFill/>
        </p:spPr>
        <p:txBody>
          <a:bodyPr>
            <a:normAutofit/>
          </a:bodyPr>
          <a:lstStyle/>
          <a:p>
            <a:pPr marL="0" indent="0">
              <a:buClr>
                <a:srgbClr val="C00000"/>
              </a:buClr>
              <a:buNone/>
            </a:pPr>
            <a:endParaRPr lang="en-US" altLang="ja-JP" sz="3200" dirty="0">
              <a:latin typeface="Cambria" panose="02040503050406030204" pitchFamily="18" charset="0"/>
              <a:cs typeface="Arial" charset="0"/>
            </a:endParaRPr>
          </a:p>
          <a:p>
            <a:pPr>
              <a:buClr>
                <a:srgbClr val="C00000"/>
              </a:buClr>
            </a:pPr>
            <a:r>
              <a:rPr lang="en-US" altLang="ja-JP" sz="4000" dirty="0">
                <a:latin typeface="Cambria" panose="02040503050406030204" pitchFamily="18" charset="0"/>
                <a:cs typeface="Arial" charset="0"/>
              </a:rPr>
              <a:t>Quick re-intros</a:t>
            </a:r>
          </a:p>
          <a:p>
            <a:pPr>
              <a:buClr>
                <a:srgbClr val="C00000"/>
              </a:buClr>
            </a:pPr>
            <a:r>
              <a:rPr lang="en-US" altLang="ja-JP" sz="4000" dirty="0">
                <a:latin typeface="Cambria" panose="02040503050406030204" pitchFamily="18" charset="0"/>
                <a:cs typeface="Arial" charset="0"/>
              </a:rPr>
              <a:t>Grounding Thought: In the chat…</a:t>
            </a:r>
          </a:p>
          <a:p>
            <a:pPr marL="0" indent="0">
              <a:buClr>
                <a:srgbClr val="C00000"/>
              </a:buClr>
              <a:buNone/>
            </a:pPr>
            <a:endParaRPr lang="en-US" altLang="ja-JP" sz="4000" dirty="0">
              <a:latin typeface="Cambria" panose="02040503050406030204" pitchFamily="18" charset="0"/>
              <a:cs typeface="Arial" charset="0"/>
            </a:endParaRPr>
          </a:p>
          <a:p>
            <a:pPr marL="457200" lvl="1" indent="0" algn="ctr">
              <a:buClr>
                <a:srgbClr val="C00000"/>
              </a:buClr>
              <a:buNone/>
            </a:pPr>
            <a:r>
              <a:rPr lang="en-US" altLang="ja-JP" sz="3600" i="1" dirty="0">
                <a:latin typeface="Cambria" panose="02040503050406030204" pitchFamily="18" charset="0"/>
                <a:cs typeface="Arial" charset="0"/>
              </a:rPr>
              <a:t>What have you been noticing or thinking about since last week?</a:t>
            </a:r>
          </a:p>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pic>
        <p:nvPicPr>
          <p:cNvPr id="4" name="Picture 3">
            <a:extLst>
              <a:ext uri="{FF2B5EF4-FFF2-40B4-BE49-F238E27FC236}">
                <a16:creationId xmlns:a16="http://schemas.microsoft.com/office/drawing/2014/main" id="{3AD540D8-65E7-4BBC-9484-93B88F9D47C9}"/>
              </a:ext>
            </a:extLst>
          </p:cNvPr>
          <p:cNvPicPr>
            <a:picLocks noChangeAspect="1"/>
          </p:cNvPicPr>
          <p:nvPr/>
        </p:nvPicPr>
        <p:blipFill>
          <a:blip r:embed="rId2"/>
          <a:stretch>
            <a:fillRect/>
          </a:stretch>
        </p:blipFill>
        <p:spPr>
          <a:xfrm>
            <a:off x="9378175" y="594615"/>
            <a:ext cx="2259617" cy="2719073"/>
          </a:xfrm>
          <a:prstGeom prst="rect">
            <a:avLst/>
          </a:prstGeom>
        </p:spPr>
      </p:pic>
      <p:pic>
        <p:nvPicPr>
          <p:cNvPr id="5" name="Picture 4">
            <a:extLst>
              <a:ext uri="{FF2B5EF4-FFF2-40B4-BE49-F238E27FC236}">
                <a16:creationId xmlns:a16="http://schemas.microsoft.com/office/drawing/2014/main" id="{0257268F-924F-4410-AFD3-BF697BF0C551}"/>
              </a:ext>
            </a:extLst>
          </p:cNvPr>
          <p:cNvPicPr>
            <a:picLocks noChangeAspect="1"/>
          </p:cNvPicPr>
          <p:nvPr/>
        </p:nvPicPr>
        <p:blipFill>
          <a:blip r:embed="rId3"/>
          <a:stretch>
            <a:fillRect/>
          </a:stretch>
        </p:blipFill>
        <p:spPr>
          <a:xfrm>
            <a:off x="6665456" y="594615"/>
            <a:ext cx="2503750" cy="2719073"/>
          </a:xfrm>
          <a:prstGeom prst="rect">
            <a:avLst/>
          </a:prstGeom>
        </p:spPr>
      </p:pic>
      <p:pic>
        <p:nvPicPr>
          <p:cNvPr id="6" name="Picture 5">
            <a:extLst>
              <a:ext uri="{FF2B5EF4-FFF2-40B4-BE49-F238E27FC236}">
                <a16:creationId xmlns:a16="http://schemas.microsoft.com/office/drawing/2014/main" id="{7B6A574C-2EA1-4F4D-A101-F5A04530D054}"/>
              </a:ext>
            </a:extLst>
          </p:cNvPr>
          <p:cNvPicPr>
            <a:picLocks noChangeAspect="1"/>
          </p:cNvPicPr>
          <p:nvPr/>
        </p:nvPicPr>
        <p:blipFill>
          <a:blip r:embed="rId4"/>
          <a:stretch>
            <a:fillRect/>
          </a:stretch>
        </p:blipFill>
        <p:spPr>
          <a:xfrm>
            <a:off x="4052428" y="594614"/>
            <a:ext cx="2404058" cy="2719073"/>
          </a:xfrm>
          <a:prstGeom prst="rect">
            <a:avLst/>
          </a:prstGeom>
        </p:spPr>
      </p:pic>
    </p:spTree>
    <p:extLst>
      <p:ext uri="{BB962C8B-B14F-4D97-AF65-F5344CB8AC3E}">
        <p14:creationId xmlns:p14="http://schemas.microsoft.com/office/powerpoint/2010/main" val="1370349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Parable 2: The Babies in the River</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10541293" cy="3898388"/>
          </a:xfrm>
          <a:noFill/>
        </p:spPr>
        <p:txBody>
          <a:bodyPr>
            <a:normAutofit/>
          </a:bodyPr>
          <a:lstStyle/>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a:p>
            <a:pPr>
              <a:buClr>
                <a:srgbClr val="C00000"/>
              </a:buClr>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
        <p:nvSpPr>
          <p:cNvPr id="6" name="TextBox 5">
            <a:extLst>
              <a:ext uri="{FF2B5EF4-FFF2-40B4-BE49-F238E27FC236}">
                <a16:creationId xmlns:a16="http://schemas.microsoft.com/office/drawing/2014/main" id="{5334F8BB-4F30-7A4E-ABFD-7AF01F944613}"/>
              </a:ext>
            </a:extLst>
          </p:cNvPr>
          <p:cNvSpPr txBox="1"/>
          <p:nvPr/>
        </p:nvSpPr>
        <p:spPr>
          <a:xfrm>
            <a:off x="4588476" y="2642505"/>
            <a:ext cx="4484318" cy="3908762"/>
          </a:xfrm>
          <a:prstGeom prst="rect">
            <a:avLst/>
          </a:prstGeom>
          <a:noFill/>
        </p:spPr>
        <p:txBody>
          <a:bodyPr wrap="square" rtlCol="0">
            <a:spAutoFit/>
          </a:bodyPr>
          <a:lstStyle/>
          <a:p>
            <a:pPr marL="285750" indent="-285750">
              <a:buFont typeface="Arial" panose="020B0604020202020204" pitchFamily="34" charset="0"/>
              <a:buChar char="•"/>
            </a:pPr>
            <a:r>
              <a:rPr lang="en-US" sz="2800" dirty="0"/>
              <a:t>The “redress” ability—transformative change at the roots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2800" dirty="0"/>
              <a:t>The difficulty of </a:t>
            </a:r>
            <a:r>
              <a:rPr lang="en-US" sz="2800" i="1" dirty="0"/>
              <a:t>transformative </a:t>
            </a:r>
            <a:r>
              <a:rPr lang="en-US" sz="2800" dirty="0"/>
              <a:t>approaches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2800" dirty="0"/>
              <a:t>Transformative initiatives?</a:t>
            </a:r>
          </a:p>
        </p:txBody>
      </p:sp>
      <p:pic>
        <p:nvPicPr>
          <p:cNvPr id="7" name="Picture 6" descr="A group of people in a pool of water&#10;&#10;Description automatically generated">
            <a:extLst>
              <a:ext uri="{FF2B5EF4-FFF2-40B4-BE49-F238E27FC236}">
                <a16:creationId xmlns:a16="http://schemas.microsoft.com/office/drawing/2014/main" id="{CD70091F-EC76-EC42-A4B2-1E1C60723BF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80934" y="2631676"/>
            <a:ext cx="3628811" cy="2570520"/>
          </a:xfrm>
          <a:prstGeom prst="rect">
            <a:avLst/>
          </a:prstGeom>
        </p:spPr>
      </p:pic>
    </p:spTree>
    <p:extLst>
      <p:ext uri="{BB962C8B-B14F-4D97-AF65-F5344CB8AC3E}">
        <p14:creationId xmlns:p14="http://schemas.microsoft.com/office/powerpoint/2010/main" val="2650974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Illustration: Addressing “Homelessness”</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8391217" cy="3898388"/>
          </a:xfrm>
          <a:noFill/>
        </p:spPr>
        <p:txBody>
          <a:bodyPr>
            <a:normAutofit fontScale="92500" lnSpcReduction="20000"/>
          </a:bodyPr>
          <a:lstStyle/>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r>
              <a:rPr lang="en-US" altLang="ja-JP" dirty="0">
                <a:latin typeface="Cambria" panose="02040503050406030204" pitchFamily="18" charset="0"/>
                <a:cs typeface="Arial" charset="0"/>
              </a:rPr>
              <a:t>Mitigative .  .  .  .  .  .  .  .  .  .  .  .  .  Transformative</a:t>
            </a:r>
          </a:p>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r>
              <a:rPr lang="en-US" altLang="ja-JP" dirty="0">
                <a:latin typeface="Cambria" panose="02040503050406030204" pitchFamily="18" charset="0"/>
                <a:cs typeface="Arial" charset="0"/>
              </a:rPr>
              <a:t>Are we addressing the causes of homelessness or helping people who are homeless survive as people who are homeless?</a:t>
            </a:r>
          </a:p>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r>
              <a:rPr lang="en-US" altLang="ja-JP" dirty="0">
                <a:latin typeface="Cambria" panose="02040503050406030204" pitchFamily="18" charset="0"/>
                <a:cs typeface="Arial" charset="0"/>
              </a:rPr>
              <a:t>(We need to do both, of course. But we actually need to </a:t>
            </a:r>
            <a:r>
              <a:rPr lang="en-US" altLang="ja-JP" b="1" i="1" dirty="0">
                <a:solidFill>
                  <a:srgbClr val="C00000"/>
                </a:solidFill>
                <a:latin typeface="Cambria" panose="02040503050406030204" pitchFamily="18" charset="0"/>
                <a:cs typeface="Arial" charset="0"/>
              </a:rPr>
              <a:t>do both</a:t>
            </a:r>
            <a:r>
              <a:rPr lang="en-US" altLang="ja-JP" dirty="0">
                <a:latin typeface="Cambria" panose="02040503050406030204" pitchFamily="18" charset="0"/>
                <a:cs typeface="Arial" charset="0"/>
              </a:rPr>
              <a:t>.)</a:t>
            </a:r>
          </a:p>
          <a:p>
            <a:pPr>
              <a:buClr>
                <a:srgbClr val="C00000"/>
              </a:buClr>
            </a:pPr>
            <a:endParaRPr lang="en-US" altLang="ja-JP" sz="3200" dirty="0">
              <a:latin typeface="Cambria" panose="02040503050406030204" pitchFamily="18" charset="0"/>
              <a:cs typeface="Arial" charset="0"/>
            </a:endParaRPr>
          </a:p>
          <a:p>
            <a:pPr>
              <a:buClr>
                <a:srgbClr val="C00000"/>
              </a:buClr>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1508318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Reflections (</a:t>
            </a:r>
            <a:r>
              <a:rPr lang="en-US" dirty="0">
                <a:solidFill>
                  <a:srgbClr val="FFFFFF"/>
                </a:solidFill>
                <a:latin typeface="Cambria" panose="02040503050406030204" pitchFamily="18" charset="0"/>
              </a:rPr>
              <a:t>reflection log)</a:t>
            </a:r>
            <a:endParaRPr lang="en-US" b="1" dirty="0">
              <a:solidFill>
                <a:srgbClr val="FFFFFF"/>
              </a:solidFill>
              <a:latin typeface="Cambria" panose="02040503050406030204" pitchFamily="18" charset="0"/>
            </a:endParaRP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5" y="2506894"/>
            <a:ext cx="8403574" cy="3898388"/>
          </a:xfrm>
          <a:noFill/>
        </p:spPr>
        <p:txBody>
          <a:bodyPr>
            <a:normAutofit/>
          </a:bodyPr>
          <a:lstStyle/>
          <a:p>
            <a:pPr>
              <a:buClr>
                <a:srgbClr val="C00000"/>
              </a:buClr>
            </a:pPr>
            <a:r>
              <a:rPr lang="en-US" altLang="ja-JP" dirty="0">
                <a:latin typeface="Cambria" panose="02040503050406030204" pitchFamily="18" charset="0"/>
                <a:cs typeface="Arial" charset="0"/>
              </a:rPr>
              <a:t>What are examples of things your organization does in the name of racial equity that might nibble around the edges of inequity but don’t actually create more equity?</a:t>
            </a:r>
          </a:p>
          <a:p>
            <a:pPr>
              <a:buClr>
                <a:srgbClr val="C00000"/>
              </a:buClr>
            </a:pPr>
            <a:endParaRPr lang="en-US" altLang="ja-JP" sz="3200" dirty="0">
              <a:latin typeface="Cambria" panose="02040503050406030204" pitchFamily="18" charset="0"/>
              <a:cs typeface="Arial" charset="0"/>
            </a:endParaRPr>
          </a:p>
          <a:p>
            <a:pPr>
              <a:buClr>
                <a:srgbClr val="C00000"/>
              </a:buClr>
            </a:pPr>
            <a:r>
              <a:rPr lang="en-US" altLang="ja-JP" dirty="0">
                <a:latin typeface="Cambria" panose="02040503050406030204" pitchFamily="18" charset="0"/>
                <a:cs typeface="Arial" charset="0"/>
              </a:rPr>
              <a:t>What would a transformative equity approach look like?</a:t>
            </a:r>
            <a:endParaRPr lang="en-US" altLang="ja-JP" sz="3200"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a:p>
            <a:pPr>
              <a:buClr>
                <a:srgbClr val="C00000"/>
              </a:buClr>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3311374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AEC775-AA83-0745-A49C-39C32ACAB58F}"/>
              </a:ext>
            </a:extLst>
          </p:cNvPr>
          <p:cNvSpPr txBox="1"/>
          <p:nvPr/>
        </p:nvSpPr>
        <p:spPr>
          <a:xfrm>
            <a:off x="1075038" y="2829697"/>
            <a:ext cx="8217243" cy="1569660"/>
          </a:xfrm>
          <a:prstGeom prst="rect">
            <a:avLst/>
          </a:prstGeom>
          <a:noFill/>
        </p:spPr>
        <p:txBody>
          <a:bodyPr wrap="square" rtlCol="0">
            <a:spAutoFit/>
          </a:bodyPr>
          <a:lstStyle/>
          <a:p>
            <a:r>
              <a:rPr lang="en-US" sz="4800" b="1" dirty="0">
                <a:solidFill>
                  <a:schemeClr val="bg1"/>
                </a:solidFill>
              </a:rPr>
              <a:t>Five Abilities of Equity Literacy</a:t>
            </a:r>
          </a:p>
        </p:txBody>
      </p:sp>
    </p:spTree>
    <p:extLst>
      <p:ext uri="{BB962C8B-B14F-4D97-AF65-F5344CB8AC3E}">
        <p14:creationId xmlns:p14="http://schemas.microsoft.com/office/powerpoint/2010/main" val="879582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Purpose of the Five Abilities</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8111921" cy="3898388"/>
          </a:xfrm>
          <a:noFill/>
        </p:spPr>
        <p:txBody>
          <a:bodyPr>
            <a:normAutofit/>
          </a:bodyPr>
          <a:lstStyle/>
          <a:p>
            <a:pPr>
              <a:buClr>
                <a:srgbClr val="C00000"/>
              </a:buClr>
            </a:pPr>
            <a:r>
              <a:rPr lang="en-US" altLang="ja-JP" dirty="0">
                <a:latin typeface="Cambria" panose="02040503050406030204" pitchFamily="18" charset="0"/>
                <a:cs typeface="Arial" charset="0"/>
              </a:rPr>
              <a:t>They allow us to apply a strong equity lens to everything we do</a:t>
            </a:r>
          </a:p>
          <a:p>
            <a:pPr>
              <a:buClr>
                <a:srgbClr val="C00000"/>
              </a:buClr>
            </a:pPr>
            <a:endParaRPr lang="en-US" altLang="ja-JP" dirty="0">
              <a:latin typeface="Cambria" panose="02040503050406030204" pitchFamily="18" charset="0"/>
              <a:cs typeface="Arial" charset="0"/>
            </a:endParaRPr>
          </a:p>
          <a:p>
            <a:pPr>
              <a:buClr>
                <a:srgbClr val="C00000"/>
              </a:buClr>
            </a:pPr>
            <a:r>
              <a:rPr lang="en-US" altLang="ja-JP" dirty="0">
                <a:latin typeface="Cambria" panose="02040503050406030204" pitchFamily="18" charset="0"/>
                <a:cs typeface="Arial" charset="0"/>
              </a:rPr>
              <a:t>They provide an outline for what the thrust of equity professional learning ought to focus on</a:t>
            </a:r>
          </a:p>
          <a:p>
            <a:pPr marL="0" indent="0">
              <a:buClr>
                <a:srgbClr val="C00000"/>
              </a:buClr>
              <a:buNone/>
            </a:pP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2096014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Equity Literacy Abilities</a:t>
            </a:r>
          </a:p>
        </p:txBody>
      </p:sp>
      <p:graphicFrame>
        <p:nvGraphicFramePr>
          <p:cNvPr id="4" name="Content Placeholder 3">
            <a:extLst>
              <a:ext uri="{FF2B5EF4-FFF2-40B4-BE49-F238E27FC236}">
                <a16:creationId xmlns:a16="http://schemas.microsoft.com/office/drawing/2014/main" id="{98EF11EE-71DE-A94B-8552-49664381FA65}"/>
              </a:ext>
            </a:extLst>
          </p:cNvPr>
          <p:cNvGraphicFramePr>
            <a:graphicFrameLocks noGrp="1"/>
          </p:cNvGraphicFramePr>
          <p:nvPr>
            <p:ph idx="1"/>
          </p:nvPr>
        </p:nvGraphicFramePr>
        <p:xfrm>
          <a:off x="-145788" y="2496619"/>
          <a:ext cx="7440440" cy="4212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6046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1. Recognize Racism</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8111921" cy="3898388"/>
          </a:xfrm>
          <a:noFill/>
        </p:spPr>
        <p:txBody>
          <a:bodyPr>
            <a:normAutofit/>
          </a:bodyPr>
          <a:lstStyle/>
          <a:p>
            <a:pPr>
              <a:buClr>
                <a:srgbClr val="C00000"/>
              </a:buClr>
            </a:pPr>
            <a:r>
              <a:rPr lang="en-US" altLang="ja-JP" dirty="0">
                <a:latin typeface="Cambria" panose="02040503050406030204" pitchFamily="18" charset="0"/>
                <a:cs typeface="Arial" charset="0"/>
              </a:rPr>
              <a:t>Do I </a:t>
            </a:r>
            <a:r>
              <a:rPr lang="en-US" altLang="ja-JP" b="1" i="1" dirty="0">
                <a:latin typeface="Cambria" panose="02040503050406030204" pitchFamily="18" charset="0"/>
                <a:cs typeface="Arial" charset="0"/>
              </a:rPr>
              <a:t>recognize</a:t>
            </a:r>
            <a:r>
              <a:rPr lang="en-US" altLang="ja-JP" dirty="0">
                <a:latin typeface="Cambria" panose="02040503050406030204" pitchFamily="18" charset="0"/>
                <a:cs typeface="Arial" charset="0"/>
              </a:rPr>
              <a:t> even the subtlest bias and inequity in my sphere of influence?</a:t>
            </a:r>
          </a:p>
          <a:p>
            <a:pPr lvl="1">
              <a:buClr>
                <a:srgbClr val="C00000"/>
              </a:buClr>
            </a:pPr>
            <a:r>
              <a:rPr lang="en-US" altLang="ja-JP" dirty="0">
                <a:latin typeface="Cambria" panose="02040503050406030204" pitchFamily="18" charset="0"/>
                <a:cs typeface="Arial" charset="0"/>
              </a:rPr>
              <a:t>I can’t respond to or redress an inequity I don’t recognize</a:t>
            </a:r>
          </a:p>
          <a:p>
            <a:pPr lvl="1">
              <a:buClr>
                <a:srgbClr val="C00000"/>
              </a:buClr>
            </a:pPr>
            <a:endParaRPr lang="en-US" altLang="ja-JP" dirty="0">
              <a:latin typeface="Cambria" panose="02040503050406030204" pitchFamily="18" charset="0"/>
              <a:cs typeface="Arial" charset="0"/>
            </a:endParaRPr>
          </a:p>
        </p:txBody>
      </p:sp>
    </p:spTree>
    <p:extLst>
      <p:ext uri="{BB962C8B-B14F-4D97-AF65-F5344CB8AC3E}">
        <p14:creationId xmlns:p14="http://schemas.microsoft.com/office/powerpoint/2010/main" val="3458000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2. Respond to Racism </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8111921" cy="3898388"/>
          </a:xfrm>
          <a:noFill/>
        </p:spPr>
        <p:txBody>
          <a:bodyPr>
            <a:normAutofit/>
          </a:bodyPr>
          <a:lstStyle/>
          <a:p>
            <a:pPr>
              <a:buClr>
                <a:srgbClr val="C00000"/>
              </a:buClr>
            </a:pPr>
            <a:r>
              <a:rPr lang="en-US" altLang="ja-JP" sz="3200" dirty="0">
                <a:latin typeface="Cambria" panose="02040503050406030204" pitchFamily="18" charset="0"/>
                <a:cs typeface="Arial" charset="0"/>
              </a:rPr>
              <a:t>When a bias or inequity becomes apparent in a particular instance, do I have the skills and the will to </a:t>
            </a:r>
            <a:r>
              <a:rPr lang="en-US" altLang="ja-JP" b="1" i="1" dirty="0">
                <a:latin typeface="Cambria" panose="02040503050406030204" pitchFamily="18" charset="0"/>
                <a:cs typeface="Arial" charset="0"/>
              </a:rPr>
              <a:t>respond</a:t>
            </a:r>
            <a:r>
              <a:rPr lang="en-US" altLang="ja-JP" dirty="0">
                <a:latin typeface="Cambria" panose="02040503050406030204" pitchFamily="18" charset="0"/>
                <a:cs typeface="Arial" charset="0"/>
              </a:rPr>
              <a:t>?</a:t>
            </a:r>
            <a:r>
              <a:rPr lang="en-US" altLang="ja-JP" i="1" dirty="0">
                <a:latin typeface="Cambria" panose="02040503050406030204" pitchFamily="18" charset="0"/>
                <a:cs typeface="Arial" charset="0"/>
              </a:rPr>
              <a:t> </a:t>
            </a:r>
          </a:p>
          <a:p>
            <a:pPr lvl="1">
              <a:buClr>
                <a:srgbClr val="C00000"/>
              </a:buClr>
            </a:pPr>
            <a:r>
              <a:rPr lang="en-US" altLang="ja-JP" dirty="0">
                <a:latin typeface="Cambria" panose="02040503050406030204" pitchFamily="18" charset="0"/>
                <a:cs typeface="Arial" charset="0"/>
              </a:rPr>
              <a:t>Reactive, in the immediate term</a:t>
            </a:r>
          </a:p>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3063263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dirty="0">
                <a:solidFill>
                  <a:srgbClr val="FFFFFF"/>
                </a:solidFill>
                <a:latin typeface="Cambria" panose="02040503050406030204" pitchFamily="18" charset="0"/>
              </a:rPr>
              <a:t>3</a:t>
            </a:r>
            <a:r>
              <a:rPr lang="en-US" b="1" dirty="0">
                <a:solidFill>
                  <a:srgbClr val="FFFFFF"/>
                </a:solidFill>
                <a:latin typeface="Cambria" panose="02040503050406030204" pitchFamily="18" charset="0"/>
              </a:rPr>
              <a:t>. Redress Racism</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8111921" cy="3898388"/>
          </a:xfrm>
          <a:noFill/>
        </p:spPr>
        <p:txBody>
          <a:bodyPr>
            <a:normAutofit/>
          </a:bodyPr>
          <a:lstStyle/>
          <a:p>
            <a:pPr>
              <a:buClr>
                <a:srgbClr val="C00000"/>
              </a:buClr>
            </a:pPr>
            <a:r>
              <a:rPr lang="en-US" altLang="ja-JP" sz="3200" dirty="0">
                <a:latin typeface="Cambria" panose="02040503050406030204" pitchFamily="18" charset="0"/>
                <a:cs typeface="Arial" charset="0"/>
              </a:rPr>
              <a:t>Do I have the knowledge and skills to understand how individual instances of racial inequity are usually related to bigger sets of conditions related to </a:t>
            </a:r>
            <a:r>
              <a:rPr lang="en-US" altLang="ja-JP" sz="3200" i="1" dirty="0">
                <a:latin typeface="Cambria" panose="02040503050406030204" pitchFamily="18" charset="0"/>
                <a:cs typeface="Arial" charset="0"/>
              </a:rPr>
              <a:t>individual ideology </a:t>
            </a:r>
            <a:r>
              <a:rPr lang="en-US" altLang="ja-JP" sz="3200" dirty="0">
                <a:latin typeface="Cambria" panose="02040503050406030204" pitchFamily="18" charset="0"/>
                <a:cs typeface="Arial" charset="0"/>
              </a:rPr>
              <a:t>and </a:t>
            </a:r>
            <a:r>
              <a:rPr lang="en-US" altLang="ja-JP" sz="3200" i="1" dirty="0">
                <a:latin typeface="Cambria" panose="02040503050406030204" pitchFamily="18" charset="0"/>
                <a:cs typeface="Arial" charset="0"/>
              </a:rPr>
              <a:t>institutional culture</a:t>
            </a:r>
            <a:r>
              <a:rPr lang="en-US" altLang="ja-JP" sz="3200" dirty="0">
                <a:latin typeface="Cambria" panose="02040503050406030204" pitchFamily="18" charset="0"/>
                <a:cs typeface="Arial" charset="0"/>
              </a:rPr>
              <a:t>? Am I able to </a:t>
            </a:r>
            <a:r>
              <a:rPr lang="en-US" altLang="ja-JP" sz="3200" b="1" i="1" dirty="0">
                <a:latin typeface="Cambria" panose="02040503050406030204" pitchFamily="18" charset="0"/>
                <a:cs typeface="Arial" charset="0"/>
              </a:rPr>
              <a:t>redress</a:t>
            </a:r>
            <a:r>
              <a:rPr lang="en-US" altLang="ja-JP" sz="3200" i="1" dirty="0">
                <a:latin typeface="Cambria" panose="02040503050406030204" pitchFamily="18" charset="0"/>
                <a:cs typeface="Arial" charset="0"/>
              </a:rPr>
              <a:t> </a:t>
            </a:r>
            <a:r>
              <a:rPr lang="en-US" altLang="ja-JP" sz="3200" dirty="0">
                <a:latin typeface="Cambria" panose="02040503050406030204" pitchFamily="18" charset="0"/>
                <a:cs typeface="Arial" charset="0"/>
              </a:rPr>
              <a:t>those instances by proactively addressing their </a:t>
            </a:r>
            <a:r>
              <a:rPr lang="en-US" altLang="ja-JP" sz="3200" b="1" i="1" dirty="0">
                <a:latin typeface="Cambria" panose="02040503050406030204" pitchFamily="18" charset="0"/>
                <a:cs typeface="Arial" charset="0"/>
              </a:rPr>
              <a:t>root causes</a:t>
            </a:r>
            <a:r>
              <a:rPr lang="en-US" altLang="ja-JP" sz="3200" dirty="0">
                <a:latin typeface="Cambria" panose="02040503050406030204" pitchFamily="18" charset="0"/>
                <a:cs typeface="Arial" charset="0"/>
              </a:rPr>
              <a:t>?</a:t>
            </a:r>
          </a:p>
          <a:p>
            <a:pPr marL="0" indent="0">
              <a:buClr>
                <a:srgbClr val="C00000"/>
              </a:buClr>
              <a:buNone/>
            </a:pPr>
            <a:endParaRPr lang="en-US" altLang="ja-JP" dirty="0">
              <a:latin typeface="Cambria" panose="02040503050406030204" pitchFamily="18" charset="0"/>
              <a:cs typeface="Arial" charset="0"/>
            </a:endParaRPr>
          </a:p>
        </p:txBody>
      </p:sp>
    </p:spTree>
    <p:extLst>
      <p:ext uri="{BB962C8B-B14F-4D97-AF65-F5344CB8AC3E}">
        <p14:creationId xmlns:p14="http://schemas.microsoft.com/office/powerpoint/2010/main" val="1129350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dirty="0">
                <a:solidFill>
                  <a:srgbClr val="FFFFFF"/>
                </a:solidFill>
                <a:latin typeface="Cambria" panose="02040503050406030204" pitchFamily="18" charset="0"/>
              </a:rPr>
              <a:t>4</a:t>
            </a:r>
            <a:r>
              <a:rPr lang="en-US" b="1" dirty="0">
                <a:solidFill>
                  <a:srgbClr val="FFFFFF"/>
                </a:solidFill>
                <a:latin typeface="Cambria" panose="02040503050406030204" pitchFamily="18" charset="0"/>
              </a:rPr>
              <a:t>. Actively Cultivate Antiracism</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8111921" cy="3898388"/>
          </a:xfrm>
          <a:noFill/>
        </p:spPr>
        <p:txBody>
          <a:bodyPr>
            <a:normAutofit/>
          </a:bodyPr>
          <a:lstStyle/>
          <a:p>
            <a:pPr>
              <a:buClr>
                <a:srgbClr val="C00000"/>
              </a:buClr>
            </a:pPr>
            <a:r>
              <a:rPr lang="en-US" altLang="ja-JP" dirty="0">
                <a:latin typeface="Cambria" panose="02040503050406030204" pitchFamily="18" charset="0"/>
                <a:cs typeface="Arial" charset="0"/>
              </a:rPr>
              <a:t>Do I have the knowledge, skills, and will to apply an antiracist lens to every discussion, every decision? Is racial equity an add-on or afterthought or do I </a:t>
            </a:r>
            <a:r>
              <a:rPr lang="en-US" altLang="ja-JP" b="1" i="1" dirty="0">
                <a:latin typeface="Cambria" panose="02040503050406030204" pitchFamily="18" charset="0"/>
                <a:cs typeface="Arial" charset="0"/>
              </a:rPr>
              <a:t>actively cultivate </a:t>
            </a:r>
            <a:r>
              <a:rPr lang="en-US" altLang="ja-JP" dirty="0">
                <a:latin typeface="Cambria" panose="02040503050406030204" pitchFamily="18" charset="0"/>
                <a:cs typeface="Arial" charset="0"/>
              </a:rPr>
              <a:t>it through every policy and practice and throughout institutional culture? </a:t>
            </a:r>
          </a:p>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3661752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A Few Notes</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10447261" cy="3898388"/>
          </a:xfrm>
          <a:noFill/>
        </p:spPr>
        <p:txBody>
          <a:bodyPr>
            <a:normAutofit fontScale="85000" lnSpcReduction="20000"/>
          </a:bodyPr>
          <a:lstStyle/>
          <a:p>
            <a:pPr>
              <a:buClr>
                <a:srgbClr val="C00000"/>
              </a:buClr>
            </a:pPr>
            <a:r>
              <a:rPr lang="en-US" altLang="ja-JP" sz="3200" dirty="0">
                <a:latin typeface="Cambria" panose="02040503050406030204" pitchFamily="18" charset="0"/>
                <a:cs typeface="Arial" charset="0"/>
              </a:rPr>
              <a:t>4-6:30 ET, with 15-minute break</a:t>
            </a:r>
          </a:p>
          <a:p>
            <a:pPr>
              <a:buClr>
                <a:srgbClr val="C00000"/>
              </a:buClr>
            </a:pPr>
            <a:r>
              <a:rPr lang="en-US" altLang="ja-JP" sz="3200" dirty="0">
                <a:latin typeface="Cambria" panose="02040503050406030204" pitchFamily="18" charset="0"/>
                <a:cs typeface="Arial" charset="0"/>
              </a:rPr>
              <a:t>Yes, we are recording</a:t>
            </a:r>
          </a:p>
          <a:p>
            <a:pPr>
              <a:buClr>
                <a:srgbClr val="C00000"/>
              </a:buClr>
            </a:pPr>
            <a:r>
              <a:rPr lang="en-US" altLang="ja-JP" dirty="0">
                <a:latin typeface="Cambria" panose="02040503050406030204" pitchFamily="18" charset="0"/>
                <a:cs typeface="Arial" charset="0"/>
              </a:rPr>
              <a:t>Our work is mostly with schools, universities, and non-profits; we’ll provide examples from different contexts</a:t>
            </a:r>
          </a:p>
          <a:p>
            <a:pPr>
              <a:buClr>
                <a:srgbClr val="C00000"/>
              </a:buClr>
            </a:pPr>
            <a:r>
              <a:rPr lang="en-US" altLang="ja-JP" sz="3200" dirty="0">
                <a:latin typeface="Cambria" panose="02040503050406030204" pitchFamily="18" charset="0"/>
                <a:cs typeface="Arial" charset="0"/>
              </a:rPr>
              <a:t>We will be using our reflection log (3-minute reflection time between ideas)</a:t>
            </a:r>
          </a:p>
          <a:p>
            <a:pPr>
              <a:buClr>
                <a:srgbClr val="C00000"/>
              </a:buClr>
            </a:pPr>
            <a:r>
              <a:rPr lang="en-US" altLang="ja-JP" sz="3200" dirty="0">
                <a:latin typeface="Cambria" panose="02040503050406030204" pitchFamily="18" charset="0"/>
                <a:cs typeface="Arial" charset="0"/>
              </a:rPr>
              <a:t>Take notes on what is said, all slides are provided to you. (you may want to timestamp your notes)</a:t>
            </a:r>
          </a:p>
          <a:p>
            <a:pPr>
              <a:buClr>
                <a:srgbClr val="C00000"/>
              </a:buClr>
            </a:pPr>
            <a:r>
              <a:rPr lang="en-US" altLang="ja-JP" sz="3200" dirty="0">
                <a:latin typeface="Cambria" panose="02040503050406030204" pitchFamily="18" charset="0"/>
                <a:cs typeface="Arial" charset="0"/>
              </a:rPr>
              <a:t>Please share your thoughts and questions in the chat! Seema will be gathering questions for an open Q &amp; A during the final </a:t>
            </a:r>
            <a:r>
              <a:rPr lang="en-US" altLang="ja-JP" dirty="0">
                <a:latin typeface="Cambria" panose="02040503050406030204" pitchFamily="18" charset="0"/>
                <a:cs typeface="Arial" charset="0"/>
              </a:rPr>
              <a:t>20</a:t>
            </a:r>
            <a:r>
              <a:rPr lang="en-US" altLang="ja-JP" sz="3200" dirty="0">
                <a:latin typeface="Cambria" panose="02040503050406030204" pitchFamily="18" charset="0"/>
                <a:cs typeface="Arial" charset="0"/>
              </a:rPr>
              <a:t> minutes.</a:t>
            </a:r>
          </a:p>
          <a:p>
            <a:pPr>
              <a:buClr>
                <a:srgbClr val="C00000"/>
              </a:buClr>
            </a:pPr>
            <a:endParaRPr lang="en-US" altLang="ja-JP" sz="3200" dirty="0">
              <a:latin typeface="Cambria" panose="02040503050406030204" pitchFamily="18" charset="0"/>
              <a:cs typeface="Arial" charset="0"/>
            </a:endParaRPr>
          </a:p>
          <a:p>
            <a:pPr>
              <a:buClr>
                <a:srgbClr val="C00000"/>
              </a:buClr>
            </a:pPr>
            <a:endParaRPr lang="en-US" altLang="ja-JP" sz="3200" dirty="0">
              <a:latin typeface="Cambria" panose="02040503050406030204" pitchFamily="18" charset="0"/>
              <a:cs typeface="Arial" charset="0"/>
            </a:endParaRPr>
          </a:p>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1074848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dirty="0">
                <a:solidFill>
                  <a:srgbClr val="FFFFFF"/>
                </a:solidFill>
                <a:latin typeface="Cambria" panose="02040503050406030204" pitchFamily="18" charset="0"/>
              </a:rPr>
              <a:t>5</a:t>
            </a:r>
            <a:r>
              <a:rPr lang="en-US" b="1" dirty="0">
                <a:solidFill>
                  <a:srgbClr val="FFFFFF"/>
                </a:solidFill>
                <a:latin typeface="Cambria" panose="02040503050406030204" pitchFamily="18" charset="0"/>
              </a:rPr>
              <a:t>. Sustain Antiracism</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3"/>
            <a:ext cx="8136593" cy="4226415"/>
          </a:xfrm>
          <a:noFill/>
        </p:spPr>
        <p:txBody>
          <a:bodyPr>
            <a:normAutofit fontScale="92500"/>
          </a:bodyPr>
          <a:lstStyle/>
          <a:p>
            <a:pPr>
              <a:lnSpc>
                <a:spcPct val="110000"/>
              </a:lnSpc>
              <a:spcBef>
                <a:spcPts val="0"/>
              </a:spcBef>
              <a:buClr>
                <a:srgbClr val="C00000"/>
              </a:buClr>
            </a:pPr>
            <a:r>
              <a:rPr lang="en-US" altLang="ja-JP" sz="3400" dirty="0">
                <a:latin typeface="Cambria" panose="02040503050406030204" pitchFamily="18" charset="0"/>
                <a:cs typeface="Arial" charset="0"/>
              </a:rPr>
              <a:t>As we progress toward a full antiracist commitment, people who are used to the advantage of extra access and opportunity are going to complain and attempt to slow or reverse that progress. Do I know how to sustain equity efforts in the face of this push-back? Do I have the will to do so? </a:t>
            </a:r>
          </a:p>
          <a:p>
            <a:pPr marL="0" indent="0">
              <a:lnSpc>
                <a:spcPct val="120000"/>
              </a:lnSpc>
              <a:spcBef>
                <a:spcPts val="0"/>
              </a:spcBef>
              <a:buClr>
                <a:srgbClr val="C00000"/>
              </a:buClr>
              <a:buNone/>
            </a:pPr>
            <a:endParaRPr lang="en-US" altLang="ja-JP" sz="3400" dirty="0">
              <a:latin typeface="Cambria" panose="02040503050406030204" pitchFamily="18" charset="0"/>
              <a:cs typeface="Arial" charset="0"/>
            </a:endParaRPr>
          </a:p>
          <a:p>
            <a:pPr>
              <a:buClr>
                <a:srgbClr val="C00000"/>
              </a:buClr>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1443221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AEC775-AA83-0745-A49C-39C32ACAB58F}"/>
              </a:ext>
            </a:extLst>
          </p:cNvPr>
          <p:cNvSpPr txBox="1"/>
          <p:nvPr/>
        </p:nvSpPr>
        <p:spPr>
          <a:xfrm>
            <a:off x="2658511" y="3153082"/>
            <a:ext cx="8217243" cy="830997"/>
          </a:xfrm>
          <a:prstGeom prst="rect">
            <a:avLst/>
          </a:prstGeom>
          <a:noFill/>
        </p:spPr>
        <p:txBody>
          <a:bodyPr wrap="square" rtlCol="0">
            <a:spAutoFit/>
          </a:bodyPr>
          <a:lstStyle/>
          <a:p>
            <a:r>
              <a:rPr lang="en-US" sz="4800" b="1" dirty="0">
                <a:solidFill>
                  <a:schemeClr val="bg1"/>
                </a:solidFill>
              </a:rPr>
              <a:t>Using Case Studies</a:t>
            </a:r>
          </a:p>
        </p:txBody>
      </p:sp>
    </p:spTree>
    <p:extLst>
      <p:ext uri="{BB962C8B-B14F-4D97-AF65-F5344CB8AC3E}">
        <p14:creationId xmlns:p14="http://schemas.microsoft.com/office/powerpoint/2010/main" val="9578767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dirty="0">
                <a:solidFill>
                  <a:srgbClr val="FFFFFF"/>
                </a:solidFill>
                <a:latin typeface="Cambria" panose="02040503050406030204" pitchFamily="18" charset="0"/>
              </a:rPr>
              <a:t>Case Study Analysis Framework</a:t>
            </a:r>
            <a:endParaRPr lang="en-US" b="1" dirty="0">
              <a:solidFill>
                <a:srgbClr val="FFFFFF"/>
              </a:solidFill>
              <a:latin typeface="Cambria" panose="02040503050406030204" pitchFamily="18" charset="0"/>
            </a:endParaRP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3"/>
            <a:ext cx="10692588" cy="4226415"/>
          </a:xfrm>
          <a:noFill/>
        </p:spPr>
        <p:txBody>
          <a:bodyPr>
            <a:normAutofit/>
          </a:bodyPr>
          <a:lstStyle/>
          <a:p>
            <a:pPr>
              <a:lnSpc>
                <a:spcPct val="110000"/>
              </a:lnSpc>
              <a:spcBef>
                <a:spcPts val="0"/>
              </a:spcBef>
              <a:buClr>
                <a:srgbClr val="C00000"/>
              </a:buClr>
            </a:pPr>
            <a:r>
              <a:rPr lang="en-US" altLang="ja-JP" sz="3400" dirty="0">
                <a:latin typeface="Cambria" panose="02040503050406030204" pitchFamily="18" charset="0"/>
                <a:cs typeface="Arial" charset="0"/>
              </a:rPr>
              <a:t>You can find many case studies in our tool kit at: </a:t>
            </a:r>
            <a:r>
              <a:rPr lang="en-US" altLang="ja-JP" sz="3400" dirty="0">
                <a:latin typeface="Cambria" panose="02040503050406030204" pitchFamily="18" charset="0"/>
                <a:cs typeface="Arial" charset="0"/>
                <a:hlinkClick r:id="rId2"/>
              </a:rPr>
              <a:t>http://equityliteracy.org/toolbox2</a:t>
            </a:r>
            <a:endParaRPr lang="en-US" altLang="ja-JP" sz="3400" dirty="0">
              <a:latin typeface="Cambria" panose="02040503050406030204" pitchFamily="18" charset="0"/>
              <a:cs typeface="Arial" charset="0"/>
            </a:endParaRPr>
          </a:p>
          <a:p>
            <a:pPr>
              <a:lnSpc>
                <a:spcPct val="110000"/>
              </a:lnSpc>
              <a:spcBef>
                <a:spcPts val="0"/>
              </a:spcBef>
              <a:buClr>
                <a:srgbClr val="C00000"/>
              </a:buClr>
            </a:pPr>
            <a:r>
              <a:rPr lang="en-US" altLang="ja-JP" sz="3400" dirty="0">
                <a:latin typeface="Cambria" panose="02040503050406030204" pitchFamily="18" charset="0"/>
                <a:cs typeface="Arial" charset="0"/>
              </a:rPr>
              <a:t>Ours are mostly about education or working with youth, but feel free to modify in ways that serve your work.</a:t>
            </a:r>
          </a:p>
          <a:p>
            <a:pPr>
              <a:lnSpc>
                <a:spcPct val="110000"/>
              </a:lnSpc>
              <a:spcBef>
                <a:spcPts val="0"/>
              </a:spcBef>
              <a:buClr>
                <a:srgbClr val="C00000"/>
              </a:buClr>
            </a:pPr>
            <a:r>
              <a:rPr lang="en-US" altLang="ja-JP" sz="3400" dirty="0">
                <a:latin typeface="Cambria" panose="02040503050406030204" pitchFamily="18" charset="0"/>
                <a:cs typeface="Arial" charset="0"/>
              </a:rPr>
              <a:t>Let’s walk through an example. We’ll look at the one linked on the resources page, </a:t>
            </a:r>
            <a:r>
              <a:rPr lang="en-US" altLang="ja-JP" sz="3400" i="1" dirty="0">
                <a:latin typeface="Cambria" panose="02040503050406030204" pitchFamily="18" charset="0"/>
                <a:cs typeface="Arial" charset="0"/>
              </a:rPr>
              <a:t>Black Lives Matter!</a:t>
            </a:r>
          </a:p>
          <a:p>
            <a:pPr>
              <a:lnSpc>
                <a:spcPct val="110000"/>
              </a:lnSpc>
              <a:spcBef>
                <a:spcPts val="0"/>
              </a:spcBef>
              <a:buClr>
                <a:srgbClr val="C00000"/>
              </a:buClr>
            </a:pPr>
            <a:endParaRPr lang="en-US" altLang="ja-JP" sz="3400" dirty="0">
              <a:latin typeface="Cambria" panose="02040503050406030204" pitchFamily="18" charset="0"/>
              <a:cs typeface="Arial" charset="0"/>
            </a:endParaRPr>
          </a:p>
          <a:p>
            <a:pPr>
              <a:lnSpc>
                <a:spcPct val="110000"/>
              </a:lnSpc>
              <a:spcBef>
                <a:spcPts val="0"/>
              </a:spcBef>
              <a:buClr>
                <a:srgbClr val="C00000"/>
              </a:buClr>
            </a:pPr>
            <a:endParaRPr lang="en-US" altLang="ja-JP" sz="3400" dirty="0">
              <a:latin typeface="Cambria" panose="02040503050406030204" pitchFamily="18" charset="0"/>
              <a:cs typeface="Arial" charset="0"/>
            </a:endParaRPr>
          </a:p>
          <a:p>
            <a:pPr>
              <a:buClr>
                <a:srgbClr val="C00000"/>
              </a:buClr>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3989225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0B1F99-AD0E-4E94-9D9A-104292A8BA18}"/>
              </a:ext>
            </a:extLst>
          </p:cNvPr>
          <p:cNvSpPr>
            <a:spLocks noGrp="1"/>
          </p:cNvSpPr>
          <p:nvPr>
            <p:ph type="ctrTitle"/>
          </p:nvPr>
        </p:nvSpPr>
        <p:spPr/>
        <p:txBody>
          <a:bodyPr/>
          <a:lstStyle/>
          <a:p>
            <a:r>
              <a:rPr lang="en-US" dirty="0"/>
              <a:t>Let’s Practice!</a:t>
            </a:r>
            <a:br>
              <a:rPr lang="en-US" dirty="0"/>
            </a:br>
            <a:r>
              <a:rPr lang="en-US" dirty="0"/>
              <a:t>Case Study…</a:t>
            </a:r>
          </a:p>
        </p:txBody>
      </p:sp>
      <p:sp>
        <p:nvSpPr>
          <p:cNvPr id="5" name="Subtitle 4">
            <a:extLst>
              <a:ext uri="{FF2B5EF4-FFF2-40B4-BE49-F238E27FC236}">
                <a16:creationId xmlns:a16="http://schemas.microsoft.com/office/drawing/2014/main" id="{54729AE3-4724-4151-A588-6EE956D8A03A}"/>
              </a:ext>
            </a:extLst>
          </p:cNvPr>
          <p:cNvSpPr>
            <a:spLocks noGrp="1"/>
          </p:cNvSpPr>
          <p:nvPr>
            <p:ph type="subTitle" idx="1"/>
          </p:nvPr>
        </p:nvSpPr>
        <p:spPr/>
        <p:txBody>
          <a:bodyPr/>
          <a:lstStyle/>
          <a:p>
            <a:r>
              <a:rPr lang="en-US" dirty="0"/>
              <a:t>Black Lives Matter!</a:t>
            </a:r>
          </a:p>
        </p:txBody>
      </p:sp>
    </p:spTree>
    <p:extLst>
      <p:ext uri="{BB962C8B-B14F-4D97-AF65-F5344CB8AC3E}">
        <p14:creationId xmlns:p14="http://schemas.microsoft.com/office/powerpoint/2010/main" val="4227897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4B7DA6-3988-4B2C-88C7-E17F20746EC8}"/>
              </a:ext>
            </a:extLst>
          </p:cNvPr>
          <p:cNvSpPr>
            <a:spLocks noGrp="1"/>
          </p:cNvSpPr>
          <p:nvPr>
            <p:ph type="title"/>
          </p:nvPr>
        </p:nvSpPr>
        <p:spPr/>
        <p:txBody>
          <a:bodyPr/>
          <a:lstStyle/>
          <a:p>
            <a:r>
              <a:rPr lang="en-US" dirty="0"/>
              <a:t>Case Study Group Analysis</a:t>
            </a:r>
          </a:p>
        </p:txBody>
      </p:sp>
      <p:sp>
        <p:nvSpPr>
          <p:cNvPr id="6" name="Content Placeholder 5">
            <a:extLst>
              <a:ext uri="{FF2B5EF4-FFF2-40B4-BE49-F238E27FC236}">
                <a16:creationId xmlns:a16="http://schemas.microsoft.com/office/drawing/2014/main" id="{61978A8B-90FC-4C7A-BF46-6C53A2C88C62}"/>
              </a:ext>
            </a:extLst>
          </p:cNvPr>
          <p:cNvSpPr>
            <a:spLocks noGrp="1"/>
          </p:cNvSpPr>
          <p:nvPr>
            <p:ph sz="half" idx="2"/>
          </p:nvPr>
        </p:nvSpPr>
        <p:spPr>
          <a:xfrm>
            <a:off x="6029945" y="2506662"/>
            <a:ext cx="5702016" cy="4351338"/>
          </a:xfrm>
        </p:spPr>
        <p:txBody>
          <a:bodyPr>
            <a:normAutofit fontScale="85000" lnSpcReduction="20000"/>
          </a:bodyPr>
          <a:lstStyle/>
          <a:p>
            <a:r>
              <a:rPr lang="en-US" dirty="0"/>
              <a:t>What are some reasons educators might be fearful about introducing conversations about racism in their classes? What can school leaders do to alleviate that fear? What can we do as individual educators to alleviate that fear in ourselves?</a:t>
            </a:r>
          </a:p>
          <a:p>
            <a:r>
              <a:rPr lang="en-US" dirty="0"/>
              <a:t>If you were a teacher at East City, how would you respond to students wearing “All Lives Matter” shirts to help them distinguish that point from the importance of a movement insisting “Black Lives Matter”?</a:t>
            </a:r>
          </a:p>
        </p:txBody>
      </p:sp>
      <p:graphicFrame>
        <p:nvGraphicFramePr>
          <p:cNvPr id="8" name="Content Placeholder 3">
            <a:extLst>
              <a:ext uri="{FF2B5EF4-FFF2-40B4-BE49-F238E27FC236}">
                <a16:creationId xmlns:a16="http://schemas.microsoft.com/office/drawing/2014/main" id="{FAF440F3-96BB-4AA1-AD74-DB580044EB92}"/>
              </a:ext>
            </a:extLst>
          </p:cNvPr>
          <p:cNvGraphicFramePr>
            <a:graphicFrameLocks noGrp="1"/>
          </p:cNvGraphicFramePr>
          <p:nvPr>
            <p:ph sz="half" idx="1"/>
          </p:nvPr>
        </p:nvGraphicFramePr>
        <p:xfrm>
          <a:off x="350838" y="2141538"/>
          <a:ext cx="5181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54326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53D13-FA2E-4D1A-8BE9-A29487797CB4}"/>
              </a:ext>
            </a:extLst>
          </p:cNvPr>
          <p:cNvSpPr>
            <a:spLocks noGrp="1"/>
          </p:cNvSpPr>
          <p:nvPr>
            <p:ph type="title"/>
          </p:nvPr>
        </p:nvSpPr>
        <p:spPr/>
        <p:txBody>
          <a:bodyPr>
            <a:normAutofit fontScale="90000"/>
          </a:bodyPr>
          <a:lstStyle/>
          <a:p>
            <a:r>
              <a:rPr lang="en-US" dirty="0"/>
              <a:t>Racial Equity Facilitation: Considerations and Reflections </a:t>
            </a:r>
            <a:br>
              <a:rPr lang="en-US" dirty="0"/>
            </a:br>
            <a:r>
              <a:rPr lang="en-US" b="0" dirty="0"/>
              <a:t>(a backstage discussion)</a:t>
            </a:r>
          </a:p>
        </p:txBody>
      </p:sp>
      <p:sp>
        <p:nvSpPr>
          <p:cNvPr id="3" name="Content Placeholder 2">
            <a:extLst>
              <a:ext uri="{FF2B5EF4-FFF2-40B4-BE49-F238E27FC236}">
                <a16:creationId xmlns:a16="http://schemas.microsoft.com/office/drawing/2014/main" id="{29641682-DD43-4EC7-B1F4-524FA28E2278}"/>
              </a:ext>
            </a:extLst>
          </p:cNvPr>
          <p:cNvSpPr>
            <a:spLocks noGrp="1"/>
          </p:cNvSpPr>
          <p:nvPr>
            <p:ph idx="1"/>
          </p:nvPr>
        </p:nvSpPr>
        <p:spPr/>
        <p:txBody>
          <a:bodyPr>
            <a:normAutofit fontScale="85000" lnSpcReduction="20000"/>
          </a:bodyPr>
          <a:lstStyle/>
          <a:p>
            <a:r>
              <a:rPr lang="en-US" dirty="0"/>
              <a:t>Why did you write the case studies? What purpose do they serve?</a:t>
            </a:r>
          </a:p>
          <a:p>
            <a:pPr marL="0" indent="0">
              <a:buNone/>
            </a:pPr>
            <a:endParaRPr lang="en-US" dirty="0"/>
          </a:p>
          <a:p>
            <a:r>
              <a:rPr lang="en-US" dirty="0"/>
              <a:t>What has been your experience using case studies with groups? </a:t>
            </a:r>
          </a:p>
          <a:p>
            <a:pPr marL="0" indent="0">
              <a:buNone/>
            </a:pPr>
            <a:endParaRPr lang="en-US" dirty="0"/>
          </a:p>
          <a:p>
            <a:r>
              <a:rPr lang="en-US" dirty="0"/>
              <a:t>What are the limitations of case studies in group facilitation?</a:t>
            </a:r>
          </a:p>
          <a:p>
            <a:endParaRPr lang="en-US" dirty="0"/>
          </a:p>
          <a:p>
            <a:r>
              <a:rPr lang="en-US"/>
              <a:t> How do you bridge your groups from the hypothetical to reality and action? </a:t>
            </a:r>
            <a:endParaRPr lang="en-US" dirty="0"/>
          </a:p>
        </p:txBody>
      </p:sp>
      <p:pic>
        <p:nvPicPr>
          <p:cNvPr id="4" name="Picture 3">
            <a:extLst>
              <a:ext uri="{FF2B5EF4-FFF2-40B4-BE49-F238E27FC236}">
                <a16:creationId xmlns:a16="http://schemas.microsoft.com/office/drawing/2014/main" id="{6474C8E9-B716-4CC6-890C-F34796E11B30}"/>
              </a:ext>
            </a:extLst>
          </p:cNvPr>
          <p:cNvPicPr>
            <a:picLocks noChangeAspect="1"/>
          </p:cNvPicPr>
          <p:nvPr/>
        </p:nvPicPr>
        <p:blipFill>
          <a:blip r:embed="rId2"/>
          <a:stretch>
            <a:fillRect/>
          </a:stretch>
        </p:blipFill>
        <p:spPr>
          <a:xfrm>
            <a:off x="8880955" y="1576852"/>
            <a:ext cx="2960316" cy="2960316"/>
          </a:xfrm>
          <a:prstGeom prst="rect">
            <a:avLst/>
          </a:prstGeom>
        </p:spPr>
      </p:pic>
    </p:spTree>
    <p:extLst>
      <p:ext uri="{BB962C8B-B14F-4D97-AF65-F5344CB8AC3E}">
        <p14:creationId xmlns:p14="http://schemas.microsoft.com/office/powerpoint/2010/main" val="5374999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AEC775-AA83-0745-A49C-39C32ACAB58F}"/>
              </a:ext>
            </a:extLst>
          </p:cNvPr>
          <p:cNvSpPr txBox="1"/>
          <p:nvPr/>
        </p:nvSpPr>
        <p:spPr>
          <a:xfrm>
            <a:off x="2089799" y="2882740"/>
            <a:ext cx="8217243" cy="830997"/>
          </a:xfrm>
          <a:prstGeom prst="rect">
            <a:avLst/>
          </a:prstGeom>
          <a:noFill/>
        </p:spPr>
        <p:txBody>
          <a:bodyPr wrap="square" rtlCol="0">
            <a:spAutoFit/>
          </a:bodyPr>
          <a:lstStyle/>
          <a:p>
            <a:r>
              <a:rPr lang="en-US" sz="4800" b="1" dirty="0">
                <a:solidFill>
                  <a:schemeClr val="bg1"/>
                </a:solidFill>
              </a:rPr>
              <a:t>Important Announcements</a:t>
            </a:r>
          </a:p>
        </p:txBody>
      </p:sp>
    </p:spTree>
    <p:extLst>
      <p:ext uri="{BB962C8B-B14F-4D97-AF65-F5344CB8AC3E}">
        <p14:creationId xmlns:p14="http://schemas.microsoft.com/office/powerpoint/2010/main" val="15761212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dirty="0">
                <a:solidFill>
                  <a:srgbClr val="FFFFFF"/>
                </a:solidFill>
                <a:latin typeface="Cambria" panose="02040503050406030204" pitchFamily="18" charset="0"/>
              </a:rPr>
              <a:t>Part 2! March Advanced Facilitator Training</a:t>
            </a:r>
            <a:endParaRPr lang="en-US" b="1" dirty="0">
              <a:solidFill>
                <a:srgbClr val="FFFFFF"/>
              </a:solidFill>
              <a:latin typeface="Cambria" panose="02040503050406030204" pitchFamily="18" charset="0"/>
            </a:endParaRP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3"/>
            <a:ext cx="8136593" cy="4226415"/>
          </a:xfrm>
          <a:noFill/>
        </p:spPr>
        <p:txBody>
          <a:bodyPr>
            <a:normAutofit/>
          </a:bodyPr>
          <a:lstStyle/>
          <a:p>
            <a:pPr>
              <a:buClr>
                <a:srgbClr val="C00000"/>
              </a:buClr>
            </a:pPr>
            <a:r>
              <a:rPr lang="en-US" altLang="ja-JP" dirty="0">
                <a:latin typeface="Cambria" panose="02040503050406030204" pitchFamily="18" charset="0"/>
                <a:cs typeface="Arial" charset="0"/>
              </a:rPr>
              <a:t>Two-day training, March 11 &amp; 18, 4-6:30 EST</a:t>
            </a:r>
          </a:p>
          <a:p>
            <a:pPr>
              <a:buClr>
                <a:srgbClr val="C00000"/>
              </a:buClr>
            </a:pPr>
            <a:r>
              <a:rPr lang="en-US" altLang="ja-JP" dirty="0">
                <a:latin typeface="Cambria" panose="02040503050406030204" pitchFamily="18" charset="0"/>
                <a:cs typeface="Arial" charset="0"/>
              </a:rPr>
              <a:t>Only open to people who participated in our October 2020 10-hour training or our February 2021 10-hour training</a:t>
            </a:r>
          </a:p>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r>
              <a:rPr lang="en-US" altLang="ja-JP" dirty="0">
                <a:latin typeface="Cambria" panose="02040503050406030204" pitchFamily="18" charset="0"/>
                <a:cs typeface="Arial" charset="0"/>
              </a:rPr>
              <a:t>More info:</a:t>
            </a:r>
          </a:p>
          <a:p>
            <a:pPr marL="0" indent="0">
              <a:buClr>
                <a:srgbClr val="C00000"/>
              </a:buClr>
              <a:buNone/>
            </a:pPr>
            <a:r>
              <a:rPr lang="en-US" altLang="ja-JP" dirty="0">
                <a:latin typeface="Cambria" panose="02040503050406030204" pitchFamily="18" charset="0"/>
                <a:cs typeface="Arial" charset="0"/>
                <a:hlinkClick r:id="rId2"/>
              </a:rPr>
              <a:t>https://facilitators2.eventbrite.com</a:t>
            </a:r>
            <a:endParaRPr lang="en-US" altLang="ja-JP" dirty="0">
              <a:latin typeface="Cambria" panose="02040503050406030204" pitchFamily="18" charset="0"/>
              <a:cs typeface="Arial" charset="0"/>
            </a:endParaRPr>
          </a:p>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27105339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dirty="0">
                <a:solidFill>
                  <a:srgbClr val="FFFFFF"/>
                </a:solidFill>
                <a:latin typeface="Cambria" panose="02040503050406030204" pitchFamily="18" charset="0"/>
              </a:rPr>
              <a:t>Let’s do this again!</a:t>
            </a:r>
            <a:br>
              <a:rPr lang="en-US" dirty="0">
                <a:solidFill>
                  <a:srgbClr val="FFFFFF"/>
                </a:solidFill>
                <a:latin typeface="Cambria" panose="02040503050406030204" pitchFamily="18" charset="0"/>
              </a:rPr>
            </a:br>
            <a:r>
              <a:rPr lang="en-US" dirty="0">
                <a:solidFill>
                  <a:srgbClr val="FFFFFF"/>
                </a:solidFill>
                <a:latin typeface="Cambria" panose="02040503050406030204" pitchFamily="18" charset="0"/>
              </a:rPr>
              <a:t>October 2021 Facilitator Training</a:t>
            </a:r>
            <a:endParaRPr lang="en-US" b="1" dirty="0">
              <a:solidFill>
                <a:srgbClr val="FFFFFF"/>
              </a:solidFill>
              <a:latin typeface="Cambria" panose="02040503050406030204" pitchFamily="18" charset="0"/>
            </a:endParaRP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3"/>
            <a:ext cx="8136593" cy="4226415"/>
          </a:xfrm>
          <a:noFill/>
        </p:spPr>
        <p:txBody>
          <a:bodyPr>
            <a:normAutofit/>
          </a:bodyPr>
          <a:lstStyle/>
          <a:p>
            <a:pPr>
              <a:buClr>
                <a:srgbClr val="C00000"/>
              </a:buClr>
            </a:pPr>
            <a:r>
              <a:rPr lang="en-US" altLang="ja-JP" dirty="0">
                <a:latin typeface="Cambria" panose="02040503050406030204" pitchFamily="18" charset="0"/>
                <a:cs typeface="Arial" charset="0"/>
              </a:rPr>
              <a:t>Tuesdays, 4-6:30 PM EST</a:t>
            </a:r>
          </a:p>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r>
              <a:rPr lang="en-US" altLang="ja-JP" dirty="0">
                <a:latin typeface="Cambria" panose="02040503050406030204" pitchFamily="18" charset="0"/>
                <a:cs typeface="Arial" charset="0"/>
              </a:rPr>
              <a:t>More info:</a:t>
            </a:r>
          </a:p>
          <a:p>
            <a:pPr marL="0" indent="0">
              <a:buClr>
                <a:srgbClr val="C00000"/>
              </a:buClr>
              <a:buNone/>
            </a:pPr>
            <a:r>
              <a:rPr lang="en-US" altLang="ja-JP" dirty="0">
                <a:latin typeface="Cambria" panose="02040503050406030204" pitchFamily="18" charset="0"/>
                <a:cs typeface="Arial" charset="0"/>
                <a:hlinkClick r:id="rId2"/>
              </a:rPr>
              <a:t>https://facilitators3.eventbrite.com</a:t>
            </a:r>
            <a:endParaRPr lang="en-US" altLang="ja-JP" dirty="0">
              <a:latin typeface="Cambria" panose="02040503050406030204" pitchFamily="18" charset="0"/>
              <a:cs typeface="Arial" charset="0"/>
            </a:endParaRPr>
          </a:p>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27966190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40CDFC-ACE7-44A6-AABF-B7CBBFCD711B}"/>
              </a:ext>
            </a:extLst>
          </p:cNvPr>
          <p:cNvPicPr>
            <a:picLocks noChangeAspect="1"/>
          </p:cNvPicPr>
          <p:nvPr/>
        </p:nvPicPr>
        <p:blipFill>
          <a:blip r:embed="rId2"/>
          <a:stretch>
            <a:fillRect/>
          </a:stretch>
        </p:blipFill>
        <p:spPr>
          <a:xfrm>
            <a:off x="2676294" y="867520"/>
            <a:ext cx="6646126" cy="4978179"/>
          </a:xfrm>
          <a:prstGeom prst="rect">
            <a:avLst/>
          </a:prstGeom>
        </p:spPr>
      </p:pic>
    </p:spTree>
    <p:extLst>
      <p:ext uri="{BB962C8B-B14F-4D97-AF65-F5344CB8AC3E}">
        <p14:creationId xmlns:p14="http://schemas.microsoft.com/office/powerpoint/2010/main" val="396596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DAC8ED-48F8-7B43-A2EC-D3A8959CA24A}"/>
              </a:ext>
            </a:extLst>
          </p:cNvPr>
          <p:cNvSpPr txBox="1"/>
          <p:nvPr/>
        </p:nvSpPr>
        <p:spPr>
          <a:xfrm>
            <a:off x="1136822" y="2916194"/>
            <a:ext cx="7426410" cy="1446550"/>
          </a:xfrm>
          <a:prstGeom prst="rect">
            <a:avLst/>
          </a:prstGeom>
          <a:noFill/>
        </p:spPr>
        <p:txBody>
          <a:bodyPr wrap="square" rtlCol="0">
            <a:spAutoFit/>
          </a:bodyPr>
          <a:lstStyle/>
          <a:p>
            <a:r>
              <a:rPr lang="en-US" sz="4400" b="1" dirty="0">
                <a:solidFill>
                  <a:schemeClr val="bg1"/>
                </a:solidFill>
              </a:rPr>
              <a:t>Revisiting the Layers of Racism</a:t>
            </a:r>
          </a:p>
        </p:txBody>
      </p:sp>
    </p:spTree>
    <p:extLst>
      <p:ext uri="{BB962C8B-B14F-4D97-AF65-F5344CB8AC3E}">
        <p14:creationId xmlns:p14="http://schemas.microsoft.com/office/powerpoint/2010/main" val="30526134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0934" y="299834"/>
            <a:ext cx="9774194" cy="1400530"/>
          </a:xfrm>
        </p:spPr>
        <p:txBody>
          <a:bodyPr anchor="ctr">
            <a:normAutofit/>
          </a:bodyPr>
          <a:lstStyle/>
          <a:p>
            <a:endParaRPr lang="en-US" b="1" dirty="0">
              <a:solidFill>
                <a:srgbClr val="FFFFFF"/>
              </a:solidFill>
              <a:latin typeface="Cambria" panose="02040503050406030204" pitchFamily="18" charset="0"/>
            </a:endParaRP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62452"/>
            <a:ext cx="10351032" cy="3995714"/>
          </a:xfrm>
          <a:noFill/>
          <a:ln>
            <a:noFill/>
          </a:ln>
        </p:spPr>
        <p:txBody>
          <a:bodyPr>
            <a:normAutofit/>
          </a:bodyPr>
          <a:lstStyle/>
          <a:p>
            <a:pPr marL="0" indent="0">
              <a:buClr>
                <a:srgbClr val="C00000"/>
              </a:buClr>
              <a:buNone/>
            </a:pPr>
            <a:endParaRPr lang="en-US" sz="4400" b="1" i="1" dirty="0">
              <a:latin typeface="Cambria" panose="02040503050406030204" pitchFamily="18" charset="0"/>
            </a:endParaRPr>
          </a:p>
          <a:p>
            <a:pPr marL="0" indent="0">
              <a:buClr>
                <a:srgbClr val="C00000"/>
              </a:buClr>
              <a:buNone/>
            </a:pPr>
            <a:endParaRPr lang="en-US" sz="4400" b="1" i="1" dirty="0">
              <a:latin typeface="Cambria" panose="02040503050406030204" pitchFamily="18" charset="0"/>
            </a:endParaRPr>
          </a:p>
          <a:p>
            <a:pPr marL="0" indent="0">
              <a:buClr>
                <a:srgbClr val="C00000"/>
              </a:buClr>
              <a:buNone/>
            </a:pPr>
            <a:endParaRPr lang="en-US" sz="2800" dirty="0">
              <a:latin typeface="Cambria" panose="02040503050406030204" pitchFamily="18" charset="0"/>
            </a:endParaRPr>
          </a:p>
        </p:txBody>
      </p:sp>
      <p:pic>
        <p:nvPicPr>
          <p:cNvPr id="5" name="Picture 4" descr="A close up of a flag&#10;&#10;Description automatically generated">
            <a:extLst>
              <a:ext uri="{FF2B5EF4-FFF2-40B4-BE49-F238E27FC236}">
                <a16:creationId xmlns:a16="http://schemas.microsoft.com/office/drawing/2014/main" id="{7DCF6C1B-31BB-D149-8BEF-A10B930E06A5}"/>
              </a:ext>
            </a:extLst>
          </p:cNvPr>
          <p:cNvPicPr>
            <a:picLocks noChangeAspect="1"/>
          </p:cNvPicPr>
          <p:nvPr/>
        </p:nvPicPr>
        <p:blipFill>
          <a:blip r:embed="rId2"/>
          <a:stretch>
            <a:fillRect/>
          </a:stretch>
        </p:blipFill>
        <p:spPr>
          <a:xfrm>
            <a:off x="94736" y="2818359"/>
            <a:ext cx="3820302" cy="2433263"/>
          </a:xfrm>
          <a:prstGeom prst="rect">
            <a:avLst/>
          </a:prstGeom>
        </p:spPr>
      </p:pic>
      <p:sp>
        <p:nvSpPr>
          <p:cNvPr id="6" name="TextBox 5">
            <a:extLst>
              <a:ext uri="{FF2B5EF4-FFF2-40B4-BE49-F238E27FC236}">
                <a16:creationId xmlns:a16="http://schemas.microsoft.com/office/drawing/2014/main" id="{2AD130C0-A694-9446-8195-74D74C713F63}"/>
              </a:ext>
            </a:extLst>
          </p:cNvPr>
          <p:cNvSpPr txBox="1"/>
          <p:nvPr/>
        </p:nvSpPr>
        <p:spPr>
          <a:xfrm>
            <a:off x="4301237" y="2818359"/>
            <a:ext cx="7796028" cy="2554545"/>
          </a:xfrm>
          <a:prstGeom prst="rect">
            <a:avLst/>
          </a:prstGeom>
          <a:noFill/>
        </p:spPr>
        <p:txBody>
          <a:bodyPr wrap="square" rtlCol="0">
            <a:spAutoFit/>
          </a:bodyPr>
          <a:lstStyle/>
          <a:p>
            <a:endParaRPr lang="en-US" sz="4000" dirty="0"/>
          </a:p>
          <a:p>
            <a:r>
              <a:rPr lang="en-US" sz="4000" dirty="0"/>
              <a:t>http://EquityLiteracy.org</a:t>
            </a:r>
          </a:p>
          <a:p>
            <a:r>
              <a:rPr lang="en-US" sz="4000" dirty="0" err="1">
                <a:solidFill>
                  <a:srgbClr val="C00000"/>
                </a:solidFill>
              </a:rPr>
              <a:t>gorski@EquityLiteracy.org</a:t>
            </a:r>
            <a:endParaRPr lang="en-US" sz="4000" dirty="0">
              <a:solidFill>
                <a:srgbClr val="C00000"/>
              </a:solidFill>
            </a:endParaRPr>
          </a:p>
          <a:p>
            <a:r>
              <a:rPr lang="en-US" sz="4000" dirty="0"/>
              <a:t>@</a:t>
            </a:r>
            <a:r>
              <a:rPr lang="en-US" sz="4000" dirty="0" err="1"/>
              <a:t>pgorski</a:t>
            </a:r>
            <a:r>
              <a:rPr lang="en-US" sz="4000" dirty="0"/>
              <a:t> / @</a:t>
            </a:r>
            <a:r>
              <a:rPr lang="en-US" sz="4000" dirty="0" err="1"/>
              <a:t>EquityLiteracy</a:t>
            </a:r>
            <a:endParaRPr lang="en-US" sz="4000" dirty="0"/>
          </a:p>
        </p:txBody>
      </p:sp>
    </p:spTree>
    <p:extLst>
      <p:ext uri="{BB962C8B-B14F-4D97-AF65-F5344CB8AC3E}">
        <p14:creationId xmlns:p14="http://schemas.microsoft.com/office/powerpoint/2010/main" val="3260229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210066" y="217940"/>
            <a:ext cx="9774194" cy="1400530"/>
          </a:xfrm>
        </p:spPr>
        <p:txBody>
          <a:bodyPr anchor="ctr">
            <a:normAutofit/>
          </a:bodyPr>
          <a:lstStyle/>
          <a:p>
            <a:r>
              <a:rPr lang="en-US" dirty="0">
                <a:solidFill>
                  <a:srgbClr val="FFFFFF"/>
                </a:solidFill>
                <a:latin typeface="Cambria" panose="02040503050406030204" pitchFamily="18" charset="0"/>
              </a:rPr>
              <a:t>The Layers</a:t>
            </a:r>
            <a:endParaRPr lang="en-US" b="1" dirty="0">
              <a:solidFill>
                <a:srgbClr val="FFFFFF"/>
              </a:solidFill>
              <a:latin typeface="Cambria" panose="02040503050406030204" pitchFamily="18" charset="0"/>
            </a:endParaRPr>
          </a:p>
        </p:txBody>
      </p:sp>
      <p:graphicFrame>
        <p:nvGraphicFramePr>
          <p:cNvPr id="7" name="Diagram 6">
            <a:extLst>
              <a:ext uri="{FF2B5EF4-FFF2-40B4-BE49-F238E27FC236}">
                <a16:creationId xmlns:a16="http://schemas.microsoft.com/office/drawing/2014/main" id="{E8966B78-D454-0241-B1D0-4086B45C776B}"/>
              </a:ext>
            </a:extLst>
          </p:cNvPr>
          <p:cNvGraphicFramePr/>
          <p:nvPr>
            <p:extLst>
              <p:ext uri="{D42A27DB-BD31-4B8C-83A1-F6EECF244321}">
                <p14:modId xmlns:p14="http://schemas.microsoft.com/office/powerpoint/2010/main" val="226452267"/>
              </p:ext>
            </p:extLst>
          </p:nvPr>
        </p:nvGraphicFramePr>
        <p:xfrm>
          <a:off x="2343986" y="96363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8774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Ideology to Action </a:t>
            </a:r>
          </a:p>
        </p:txBody>
      </p:sp>
      <p:graphicFrame>
        <p:nvGraphicFramePr>
          <p:cNvPr id="6" name="Content Placeholder 5">
            <a:extLst>
              <a:ext uri="{FF2B5EF4-FFF2-40B4-BE49-F238E27FC236}">
                <a16:creationId xmlns:a16="http://schemas.microsoft.com/office/drawing/2014/main" id="{AB4C7A21-C566-0742-A1FE-3823490D23CB}"/>
              </a:ext>
            </a:extLst>
          </p:cNvPr>
          <p:cNvGraphicFramePr>
            <a:graphicFrameLocks noGrp="1"/>
          </p:cNvGraphicFramePr>
          <p:nvPr>
            <p:ph idx="1"/>
          </p:nvPr>
        </p:nvGraphicFramePr>
        <p:xfrm>
          <a:off x="350838" y="2455863"/>
          <a:ext cx="8529637" cy="4221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1312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Socio-historical Racism</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3"/>
            <a:ext cx="8111921" cy="4178111"/>
          </a:xfrm>
          <a:noFill/>
        </p:spPr>
        <p:txBody>
          <a:bodyPr>
            <a:normAutofit/>
          </a:bodyPr>
          <a:lstStyle/>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r>
              <a:rPr lang="en-US" altLang="ja-JP" dirty="0">
                <a:latin typeface="Cambria" panose="02040503050406030204" pitchFamily="18" charset="0"/>
                <a:cs typeface="Arial" charset="0"/>
              </a:rPr>
              <a:t>The way we’re socialized to make meaning of race—ascription of inferiority, for example—is so deeply embedded in people’s psyches and normalized that it’s implicitly considered by many people to be the truth</a:t>
            </a:r>
          </a:p>
          <a:p>
            <a:pPr marL="0" indent="0">
              <a:buClr>
                <a:srgbClr val="C00000"/>
              </a:buClr>
              <a:buNone/>
            </a:pPr>
            <a:endParaRPr lang="en-US" altLang="ja-JP" sz="3200" dirty="0">
              <a:latin typeface="Cambria" panose="02040503050406030204" pitchFamily="18" charset="0"/>
              <a:cs typeface="Arial" charset="0"/>
            </a:endParaRPr>
          </a:p>
        </p:txBody>
      </p:sp>
      <p:pic>
        <p:nvPicPr>
          <p:cNvPr id="5" name="Picture 4" descr="A picture containing shirt&#10;&#10;Description automatically generated">
            <a:extLst>
              <a:ext uri="{FF2B5EF4-FFF2-40B4-BE49-F238E27FC236}">
                <a16:creationId xmlns:a16="http://schemas.microsoft.com/office/drawing/2014/main" id="{E098AC86-917B-DD44-B490-3361F2EDAB0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636176" y="0"/>
            <a:ext cx="4555824" cy="2189018"/>
          </a:xfrm>
          <a:prstGeom prst="rect">
            <a:avLst/>
          </a:prstGeom>
        </p:spPr>
      </p:pic>
    </p:spTree>
    <p:extLst>
      <p:ext uri="{BB962C8B-B14F-4D97-AF65-F5344CB8AC3E}">
        <p14:creationId xmlns:p14="http://schemas.microsoft.com/office/powerpoint/2010/main" val="2539977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Socio-historical Racism</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3"/>
            <a:ext cx="8111921" cy="4178111"/>
          </a:xfrm>
          <a:noFill/>
        </p:spPr>
        <p:txBody>
          <a:bodyPr>
            <a:normAutofit/>
          </a:bodyPr>
          <a:lstStyle/>
          <a:p>
            <a:pPr marL="0" indent="0">
              <a:buClr>
                <a:srgbClr val="C00000"/>
              </a:buClr>
              <a:buNone/>
            </a:pPr>
            <a:endParaRPr lang="en-US" altLang="ja-JP" sz="3200" dirty="0">
              <a:latin typeface="Cambria" panose="02040503050406030204" pitchFamily="18" charset="0"/>
              <a:cs typeface="Arial" charset="0"/>
            </a:endParaRPr>
          </a:p>
          <a:p>
            <a:pPr marL="0" indent="0">
              <a:buClr>
                <a:srgbClr val="C00000"/>
              </a:buClr>
              <a:buNone/>
            </a:pPr>
            <a:r>
              <a:rPr lang="en-US" altLang="ja-JP" b="1" u="sng" dirty="0">
                <a:latin typeface="Cambria" panose="02040503050406030204" pitchFamily="18" charset="0"/>
                <a:cs typeface="Arial" charset="0"/>
              </a:rPr>
              <a:t>Example</a:t>
            </a:r>
            <a:r>
              <a:rPr lang="en-US" altLang="ja-JP" dirty="0">
                <a:latin typeface="Cambria" panose="02040503050406030204" pitchFamily="18" charset="0"/>
                <a:cs typeface="Arial" charset="0"/>
              </a:rPr>
              <a:t>: I have been </a:t>
            </a:r>
            <a:r>
              <a:rPr lang="en-US" altLang="ja-JP" b="1" dirty="0">
                <a:solidFill>
                  <a:srgbClr val="C00000"/>
                </a:solidFill>
                <a:latin typeface="Cambria" panose="02040503050406030204" pitchFamily="18" charset="0"/>
                <a:cs typeface="Arial" charset="0"/>
              </a:rPr>
              <a:t>socialized implicitly </a:t>
            </a:r>
            <a:r>
              <a:rPr lang="en-US" altLang="ja-JP" dirty="0">
                <a:latin typeface="Cambria" panose="02040503050406030204" pitchFamily="18" charset="0"/>
                <a:cs typeface="Arial" charset="0"/>
              </a:rPr>
              <a:t>to be fearful of Black, Latinx, and Indigenous people-–socialized to interpret their behaviors as particularly threatening or hostile in ways I wouldn’t interpret the same behaviors in white students.</a:t>
            </a: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3114684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7283</TotalTime>
  <Words>1834</Words>
  <Application>Microsoft Office PowerPoint</Application>
  <PresentationFormat>Widescreen</PresentationFormat>
  <Paragraphs>225</Paragraphs>
  <Slides>50</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Cambria</vt:lpstr>
      <vt:lpstr>Office Theme</vt:lpstr>
      <vt:lpstr>Welcome!</vt:lpstr>
      <vt:lpstr>Racial Equity Facilitator Training, Day 2</vt:lpstr>
      <vt:lpstr>Welcome</vt:lpstr>
      <vt:lpstr>A Few Notes</vt:lpstr>
      <vt:lpstr>PowerPoint Presentation</vt:lpstr>
      <vt:lpstr>The Layers</vt:lpstr>
      <vt:lpstr>Ideology to Action </vt:lpstr>
      <vt:lpstr>Socio-historical Racism</vt:lpstr>
      <vt:lpstr>Socio-historical Racism</vt:lpstr>
      <vt:lpstr>Ideological Racism</vt:lpstr>
      <vt:lpstr>Ideological Racism</vt:lpstr>
      <vt:lpstr>Individual Racism</vt:lpstr>
      <vt:lpstr>Individual Racism</vt:lpstr>
      <vt:lpstr>Institutional Racism</vt:lpstr>
      <vt:lpstr>Institutional Racism</vt:lpstr>
      <vt:lpstr>Cultural Racism</vt:lpstr>
      <vt:lpstr>Cultural Racism</vt:lpstr>
      <vt:lpstr>Structural Racism</vt:lpstr>
      <vt:lpstr>Structural Racism</vt:lpstr>
      <vt:lpstr>Shift One</vt:lpstr>
      <vt:lpstr>Shift Two</vt:lpstr>
      <vt:lpstr>Shift Three</vt:lpstr>
      <vt:lpstr>Racial Equity Facilitation: Considerations and Reflections  (a backstage discussion)</vt:lpstr>
      <vt:lpstr>Dr. Derrick Gay</vt:lpstr>
      <vt:lpstr>PowerPoint Presentation</vt:lpstr>
      <vt:lpstr>Welcome Back!</vt:lpstr>
      <vt:lpstr>PowerPoint Presentation</vt:lpstr>
      <vt:lpstr>Illustration: Addressing “Homelessness”</vt:lpstr>
      <vt:lpstr>Parable 1: The Starfish</vt:lpstr>
      <vt:lpstr>Parable 2: The Babies in the River</vt:lpstr>
      <vt:lpstr>Illustration: Addressing “Homelessness”</vt:lpstr>
      <vt:lpstr>Reflections (reflection log)</vt:lpstr>
      <vt:lpstr>PowerPoint Presentation</vt:lpstr>
      <vt:lpstr>Purpose of the Five Abilities</vt:lpstr>
      <vt:lpstr>Equity Literacy Abilities</vt:lpstr>
      <vt:lpstr>1. Recognize Racism</vt:lpstr>
      <vt:lpstr>2. Respond to Racism </vt:lpstr>
      <vt:lpstr>3. Redress Racism</vt:lpstr>
      <vt:lpstr>4. Actively Cultivate Antiracism</vt:lpstr>
      <vt:lpstr>5. Sustain Antiracism</vt:lpstr>
      <vt:lpstr>PowerPoint Presentation</vt:lpstr>
      <vt:lpstr>Case Study Analysis Framework</vt:lpstr>
      <vt:lpstr>Let’s Practice! Case Study…</vt:lpstr>
      <vt:lpstr>Case Study Group Analysis</vt:lpstr>
      <vt:lpstr>Racial Equity Facilitation: Considerations and Reflections  (a backstage discussion)</vt:lpstr>
      <vt:lpstr>PowerPoint Presentation</vt:lpstr>
      <vt:lpstr>Part 2! March Advanced Facilitator Training</vt:lpstr>
      <vt:lpstr>Let’s do this again! October 2021 Facilitator Training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C Gorski</dc:creator>
  <cp:lastModifiedBy>Marceline DuBose</cp:lastModifiedBy>
  <cp:revision>68</cp:revision>
  <dcterms:created xsi:type="dcterms:W3CDTF">2020-04-06T16:23:03Z</dcterms:created>
  <dcterms:modified xsi:type="dcterms:W3CDTF">2021-02-11T20:34:16Z</dcterms:modified>
</cp:coreProperties>
</file>